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0"/>
  </p:notesMasterIdLst>
  <p:sldIdLst>
    <p:sldId id="256" r:id="rId2"/>
    <p:sldId id="315" r:id="rId3"/>
    <p:sldId id="258" r:id="rId4"/>
    <p:sldId id="259" r:id="rId5"/>
    <p:sldId id="261" r:id="rId6"/>
    <p:sldId id="288" r:id="rId7"/>
    <p:sldId id="289" r:id="rId8"/>
    <p:sldId id="298" r:id="rId9"/>
    <p:sldId id="299" r:id="rId10"/>
    <p:sldId id="291" r:id="rId11"/>
    <p:sldId id="292" r:id="rId12"/>
    <p:sldId id="313" r:id="rId13"/>
    <p:sldId id="294" r:id="rId14"/>
    <p:sldId id="297" r:id="rId15"/>
    <p:sldId id="266" r:id="rId16"/>
    <p:sldId id="300" r:id="rId17"/>
    <p:sldId id="295" r:id="rId18"/>
    <p:sldId id="303" r:id="rId19"/>
    <p:sldId id="305" r:id="rId20"/>
    <p:sldId id="308" r:id="rId21"/>
    <p:sldId id="281" r:id="rId22"/>
    <p:sldId id="309" r:id="rId23"/>
    <p:sldId id="310" r:id="rId24"/>
    <p:sldId id="311" r:id="rId25"/>
    <p:sldId id="312" r:id="rId26"/>
    <p:sldId id="296" r:id="rId27"/>
    <p:sldId id="306" r:id="rId28"/>
    <p:sldId id="278" r:id="rId29"/>
  </p:sldIdLst>
  <p:sldSz cx="9144000" cy="5143500" type="screen16x9"/>
  <p:notesSz cx="6858000" cy="9144000"/>
  <p:embeddedFontLst>
    <p:embeddedFont>
      <p:font typeface="Old Standard TT" charset="0"/>
      <p:regular r:id="rId31"/>
      <p:bold r:id="rId32"/>
      <p:italic r:id="rId33"/>
    </p:embeddedFont>
    <p:embeddedFont>
      <p:font typeface="Didact Gothic" charset="0"/>
      <p:regular r:id="rId34"/>
    </p:embeddedFont>
    <p:embeddedFont>
      <p:font typeface="Montserrat ExtraBold" charset="0"/>
      <p:bold r:id="rId35"/>
      <p:boldItalic r:id="rId36"/>
    </p:embeddedFont>
    <p:embeddedFont>
      <p:font typeface="Palatino Linotype" pitchFamily="18"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 xmlns:p14="http://schemas.microsoft.com/office/powerpoint/2010/main">
        <p14:section name="Introduction" id="{8EBB9BB9-E001-461C-A09F-6D9A124E2901}">
          <p14:sldIdLst>
            <p14:sldId id="256"/>
            <p14:sldId id="315"/>
            <p14:sldId id="258"/>
            <p14:sldId id="259"/>
            <p14:sldId id="261"/>
          </p14:sldIdLst>
        </p14:section>
        <p14:section name="Research Objective" id="{A9EAFE5C-DEF3-4E46-BDCD-FAFE72615555}">
          <p14:sldIdLst>
            <p14:sldId id="288"/>
            <p14:sldId id="289"/>
            <p14:sldId id="298"/>
            <p14:sldId id="299"/>
          </p14:sldIdLst>
        </p14:section>
        <p14:section name="Literature Review" id="{7F945FD5-8257-4B69-B90F-6AD9CDA32DB2}">
          <p14:sldIdLst>
            <p14:sldId id="291"/>
            <p14:sldId id="292"/>
            <p14:sldId id="313"/>
          </p14:sldIdLst>
        </p14:section>
        <p14:section name="Research Methodology" id="{CE4E5CA7-D70B-4DBF-BB8F-90721D6D5072}">
          <p14:sldIdLst>
            <p14:sldId id="294"/>
            <p14:sldId id="297"/>
            <p14:sldId id="266"/>
            <p14:sldId id="300"/>
          </p14:sldIdLst>
        </p14:section>
        <p14:section name="Disussion" id="{FAB7DA65-67D1-4824-9651-382975B11675}">
          <p14:sldIdLst>
            <p14:sldId id="295"/>
            <p14:sldId id="303"/>
            <p14:sldId id="305"/>
            <p14:sldId id="308"/>
            <p14:sldId id="281"/>
            <p14:sldId id="309"/>
            <p14:sldId id="310"/>
            <p14:sldId id="311"/>
            <p14:sldId id="312"/>
          </p14:sldIdLst>
        </p14:section>
        <p14:section name="Conclusion" id="{ED68119A-3F00-475B-810C-7BB88D1012C7}">
          <p14:sldIdLst>
            <p14:sldId id="296"/>
            <p14:sldId id="306"/>
            <p14:sldId id="278"/>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E25BCE4-9993-4C30-9AA4-EFFA74E49B83}">
  <a:tblStyle styleId="{2E25BCE4-9993-4C30-9AA4-EFFA74E49B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16" autoAdjust="0"/>
  </p:normalViewPr>
  <p:slideViewPr>
    <p:cSldViewPr snapToGrid="0">
      <p:cViewPr>
        <p:scale>
          <a:sx n="80" d="100"/>
          <a:sy n="80" d="100"/>
        </p:scale>
        <p:origin x="-876" y="-180"/>
      </p:cViewPr>
      <p:guideLst>
        <p:guide orient="horz" pos="1620"/>
        <p:guide pos="2880"/>
      </p:guideLst>
    </p:cSldViewPr>
  </p:slideViewPr>
  <p:outlineViewPr>
    <p:cViewPr>
      <p:scale>
        <a:sx n="33" d="100"/>
        <a:sy n="33" d="100"/>
      </p:scale>
      <p:origin x="0" y="-1027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1dd3286a6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1dd3286a6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514527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539828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647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1dd3286a66_0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1dd3286a66_0_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09352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42198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908021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97134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754134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1dd3286a66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1dd3286a66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2959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035601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645729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32060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310386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227899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bd6c00e73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bd6c00e73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745646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00560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2fe0ca072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2fe0ca072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9301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2fe0ca072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12fe0ca072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7314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54042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84100" y="1479650"/>
            <a:ext cx="6175800" cy="1640400"/>
          </a:xfrm>
          <a:prstGeom prst="rect">
            <a:avLst/>
          </a:prstGeom>
        </p:spPr>
        <p:txBody>
          <a:bodyPr spcFirstLastPara="1" wrap="square" lIns="0" tIns="91425" rIns="91425" bIns="91425" anchor="b" anchorCtr="0">
            <a:noAutofit/>
          </a:bodyPr>
          <a:lstStyle>
            <a:lvl1pPr lvl="0" algn="ctr" rtl="0">
              <a:lnSpc>
                <a:spcPct val="90000"/>
              </a:lnSpc>
              <a:spcBef>
                <a:spcPts val="0"/>
              </a:spcBef>
              <a:spcAft>
                <a:spcPts val="0"/>
              </a:spcAft>
              <a:buClr>
                <a:srgbClr val="191919"/>
              </a:buClr>
              <a:buSzPts val="5200"/>
              <a:buNone/>
              <a:defRPr sz="55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1724250" y="3265350"/>
            <a:ext cx="5695500" cy="393600"/>
          </a:xfrm>
          <a:prstGeom prst="rect">
            <a:avLst/>
          </a:prstGeom>
          <a:ln>
            <a:noFill/>
          </a:ln>
        </p:spPr>
        <p:txBody>
          <a:bodyPr spcFirstLastPara="1" wrap="square" lIns="0"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35700" y="-30000"/>
            <a:ext cx="9215400" cy="5203500"/>
            <a:chOff x="-35700" y="-30000"/>
            <a:chExt cx="9215400" cy="5203500"/>
          </a:xfrm>
        </p:grpSpPr>
        <p:cxnSp>
          <p:nvCxnSpPr>
            <p:cNvPr id="12" name="Google Shape;12;p2"/>
            <p:cNvCxnSpPr/>
            <p:nvPr/>
          </p:nvCxnSpPr>
          <p:spPr>
            <a:xfrm rot="5400000">
              <a:off x="-1965275" y="2571750"/>
              <a:ext cx="5203500" cy="0"/>
            </a:xfrm>
            <a:prstGeom prst="straightConnector1">
              <a:avLst/>
            </a:prstGeom>
            <a:noFill/>
            <a:ln w="9525" cap="flat" cmpd="sng">
              <a:solidFill>
                <a:srgbClr val="191919"/>
              </a:solidFill>
              <a:prstDash val="solid"/>
              <a:round/>
              <a:headEnd type="none" w="med" len="med"/>
              <a:tailEnd type="none" w="med" len="med"/>
            </a:ln>
          </p:spPr>
        </p:cxnSp>
        <p:cxnSp>
          <p:nvCxnSpPr>
            <p:cNvPr id="13" name="Google Shape;13;p2"/>
            <p:cNvCxnSpPr/>
            <p:nvPr/>
          </p:nvCxnSpPr>
          <p:spPr>
            <a:xfrm rot="5400000">
              <a:off x="5912100" y="2571750"/>
              <a:ext cx="5203500" cy="0"/>
            </a:xfrm>
            <a:prstGeom prst="straightConnector1">
              <a:avLst/>
            </a:prstGeom>
            <a:noFill/>
            <a:ln w="9525" cap="flat" cmpd="sng">
              <a:solidFill>
                <a:srgbClr val="191919"/>
              </a:solidFill>
              <a:prstDash val="solid"/>
              <a:round/>
              <a:headEnd type="none" w="med" len="med"/>
              <a:tailEnd type="none" w="med" len="med"/>
            </a:ln>
          </p:spPr>
        </p:cxnSp>
        <p:cxnSp>
          <p:nvCxnSpPr>
            <p:cNvPr id="14" name="Google Shape;14;p2"/>
            <p:cNvCxnSpPr/>
            <p:nvPr/>
          </p:nvCxnSpPr>
          <p:spPr>
            <a:xfrm>
              <a:off x="-35700" y="529972"/>
              <a:ext cx="9215400" cy="0"/>
            </a:xfrm>
            <a:prstGeom prst="straightConnector1">
              <a:avLst/>
            </a:prstGeom>
            <a:noFill/>
            <a:ln w="9525" cap="flat" cmpd="sng">
              <a:solidFill>
                <a:srgbClr val="191919"/>
              </a:solidFill>
              <a:prstDash val="solid"/>
              <a:round/>
              <a:headEnd type="none" w="med" len="med"/>
              <a:tailEnd type="none" w="med" len="med"/>
            </a:ln>
          </p:spPr>
        </p:cxnSp>
        <p:cxnSp>
          <p:nvCxnSpPr>
            <p:cNvPr id="15" name="Google Shape;15;p2"/>
            <p:cNvCxnSpPr/>
            <p:nvPr/>
          </p:nvCxnSpPr>
          <p:spPr>
            <a:xfrm>
              <a:off x="-21425" y="2571750"/>
              <a:ext cx="653400" cy="0"/>
            </a:xfrm>
            <a:prstGeom prst="straightConnector1">
              <a:avLst/>
            </a:prstGeom>
            <a:noFill/>
            <a:ln w="9525" cap="flat" cmpd="sng">
              <a:solidFill>
                <a:srgbClr val="191919"/>
              </a:solidFill>
              <a:prstDash val="solid"/>
              <a:round/>
              <a:headEnd type="none" w="med" len="med"/>
              <a:tailEnd type="none" w="med" len="med"/>
            </a:ln>
          </p:spPr>
        </p:cxnSp>
        <p:cxnSp>
          <p:nvCxnSpPr>
            <p:cNvPr id="16" name="Google Shape;16;p2"/>
            <p:cNvCxnSpPr/>
            <p:nvPr/>
          </p:nvCxnSpPr>
          <p:spPr>
            <a:xfrm>
              <a:off x="8509900" y="2571750"/>
              <a:ext cx="636900" cy="0"/>
            </a:xfrm>
            <a:prstGeom prst="straightConnector1">
              <a:avLst/>
            </a:prstGeom>
            <a:noFill/>
            <a:ln w="9525" cap="flat" cmpd="sng">
              <a:solidFill>
                <a:srgbClr val="191919"/>
              </a:solidFill>
              <a:prstDash val="solid"/>
              <a:round/>
              <a:headEnd type="none" w="med" len="med"/>
              <a:tailEnd type="none" w="med" len="med"/>
            </a:ln>
          </p:spPr>
        </p:cxnSp>
        <p:cxnSp>
          <p:nvCxnSpPr>
            <p:cNvPr id="17" name="Google Shape;17;p2"/>
            <p:cNvCxnSpPr/>
            <p:nvPr/>
          </p:nvCxnSpPr>
          <p:spPr>
            <a:xfrm>
              <a:off x="-35700" y="4623597"/>
              <a:ext cx="9215400" cy="0"/>
            </a:xfrm>
            <a:prstGeom prst="straightConnector1">
              <a:avLst/>
            </a:prstGeom>
            <a:noFill/>
            <a:ln w="9525" cap="flat" cmpd="sng">
              <a:solidFill>
                <a:srgbClr val="191919"/>
              </a:solidFill>
              <a:prstDash val="solid"/>
              <a:round/>
              <a:headEnd type="none" w="med" len="med"/>
              <a:tailEnd type="none" w="med" len="med"/>
            </a:ln>
          </p:spPr>
        </p:cxnSp>
      </p:grpSp>
      <p:sp>
        <p:nvSpPr>
          <p:cNvPr id="18" name="Google Shape;18;p2"/>
          <p:cNvSpPr/>
          <p:nvPr/>
        </p:nvSpPr>
        <p:spPr>
          <a:xfrm>
            <a:off x="8712900" y="124175"/>
            <a:ext cx="273300" cy="273300"/>
          </a:xfrm>
          <a:prstGeom prst="star4">
            <a:avLst>
              <a:gd name="adj" fmla="val 12500"/>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81925" y="4751950"/>
            <a:ext cx="273300" cy="273300"/>
          </a:xfrm>
          <a:prstGeom prst="star4">
            <a:avLst>
              <a:gd name="adj" fmla="val 12500"/>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279"/>
        <p:cNvGrpSpPr/>
        <p:nvPr/>
      </p:nvGrpSpPr>
      <p:grpSpPr>
        <a:xfrm>
          <a:off x="0" y="0"/>
          <a:ext cx="0" cy="0"/>
          <a:chOff x="0" y="0"/>
          <a:chExt cx="0" cy="0"/>
        </a:xfrm>
      </p:grpSpPr>
      <p:grpSp>
        <p:nvGrpSpPr>
          <p:cNvPr id="280" name="Google Shape;280;p25"/>
          <p:cNvGrpSpPr/>
          <p:nvPr/>
        </p:nvGrpSpPr>
        <p:grpSpPr>
          <a:xfrm>
            <a:off x="-35700" y="-30000"/>
            <a:ext cx="9215400" cy="5203500"/>
            <a:chOff x="-35700" y="-30000"/>
            <a:chExt cx="9215400" cy="5203500"/>
          </a:xfrm>
        </p:grpSpPr>
        <p:cxnSp>
          <p:nvCxnSpPr>
            <p:cNvPr id="281" name="Google Shape;281;p25"/>
            <p:cNvCxnSpPr/>
            <p:nvPr/>
          </p:nvCxnSpPr>
          <p:spPr>
            <a:xfrm>
              <a:off x="-35700" y="4623597"/>
              <a:ext cx="9215400" cy="0"/>
            </a:xfrm>
            <a:prstGeom prst="straightConnector1">
              <a:avLst/>
            </a:prstGeom>
            <a:noFill/>
            <a:ln w="9525" cap="flat" cmpd="sng">
              <a:solidFill>
                <a:schemeClr val="dk1"/>
              </a:solidFill>
              <a:prstDash val="solid"/>
              <a:round/>
              <a:headEnd type="none" w="med" len="med"/>
              <a:tailEnd type="none" w="med" len="med"/>
            </a:ln>
          </p:spPr>
        </p:cxnSp>
        <p:cxnSp>
          <p:nvCxnSpPr>
            <p:cNvPr id="282" name="Google Shape;282;p25"/>
            <p:cNvCxnSpPr/>
            <p:nvPr/>
          </p:nvCxnSpPr>
          <p:spPr>
            <a:xfrm>
              <a:off x="8509900" y="2571750"/>
              <a:ext cx="636900" cy="0"/>
            </a:xfrm>
            <a:prstGeom prst="straightConnector1">
              <a:avLst/>
            </a:prstGeom>
            <a:noFill/>
            <a:ln w="9525" cap="flat" cmpd="sng">
              <a:solidFill>
                <a:schemeClr val="dk1"/>
              </a:solidFill>
              <a:prstDash val="solid"/>
              <a:round/>
              <a:headEnd type="none" w="med" len="med"/>
              <a:tailEnd type="none" w="med" len="med"/>
            </a:ln>
          </p:spPr>
        </p:cxnSp>
        <p:cxnSp>
          <p:nvCxnSpPr>
            <p:cNvPr id="283" name="Google Shape;283;p25"/>
            <p:cNvCxnSpPr/>
            <p:nvPr/>
          </p:nvCxnSpPr>
          <p:spPr>
            <a:xfrm rot="5400000">
              <a:off x="5912100" y="2571750"/>
              <a:ext cx="5203500" cy="0"/>
            </a:xfrm>
            <a:prstGeom prst="straightConnector1">
              <a:avLst/>
            </a:prstGeom>
            <a:noFill/>
            <a:ln w="9525" cap="flat" cmpd="sng">
              <a:solidFill>
                <a:schemeClr val="dk1"/>
              </a:solidFill>
              <a:prstDash val="solid"/>
              <a:round/>
              <a:headEnd type="none" w="med" len="med"/>
              <a:tailEnd type="none" w="med" len="med"/>
            </a:ln>
          </p:spPr>
        </p:cxnSp>
      </p:grpSp>
      <p:sp>
        <p:nvSpPr>
          <p:cNvPr id="284" name="Google Shape;284;p25"/>
          <p:cNvSpPr/>
          <p:nvPr/>
        </p:nvSpPr>
        <p:spPr>
          <a:xfrm>
            <a:off x="8712900" y="4751950"/>
            <a:ext cx="273300" cy="273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bg>
      <p:bgPr>
        <a:blipFill>
          <a:blip r:embed="rId2">
            <a:alphaModFix/>
          </a:blip>
          <a:stretch>
            <a:fillRect/>
          </a:stretch>
        </a:blipFill>
        <a:effectLst/>
      </p:bgPr>
    </p:bg>
    <p:spTree>
      <p:nvGrpSpPr>
        <p:cNvPr id="1" name="Shape 285"/>
        <p:cNvGrpSpPr/>
        <p:nvPr/>
      </p:nvGrpSpPr>
      <p:grpSpPr>
        <a:xfrm>
          <a:off x="0" y="0"/>
          <a:ext cx="0" cy="0"/>
          <a:chOff x="0" y="0"/>
          <a:chExt cx="0" cy="0"/>
        </a:xfrm>
      </p:grpSpPr>
      <p:grpSp>
        <p:nvGrpSpPr>
          <p:cNvPr id="286" name="Google Shape;286;p26"/>
          <p:cNvGrpSpPr/>
          <p:nvPr/>
        </p:nvGrpSpPr>
        <p:grpSpPr>
          <a:xfrm>
            <a:off x="-35700" y="-30000"/>
            <a:ext cx="9215400" cy="5203500"/>
            <a:chOff x="-35700" y="-30000"/>
            <a:chExt cx="9215400" cy="5203500"/>
          </a:xfrm>
        </p:grpSpPr>
        <p:cxnSp>
          <p:nvCxnSpPr>
            <p:cNvPr id="287" name="Google Shape;287;p26"/>
            <p:cNvCxnSpPr/>
            <p:nvPr/>
          </p:nvCxnSpPr>
          <p:spPr>
            <a:xfrm>
              <a:off x="-21425" y="2571750"/>
              <a:ext cx="653400" cy="0"/>
            </a:xfrm>
            <a:prstGeom prst="straightConnector1">
              <a:avLst/>
            </a:prstGeom>
            <a:noFill/>
            <a:ln w="9525" cap="flat" cmpd="sng">
              <a:solidFill>
                <a:schemeClr val="dk1"/>
              </a:solidFill>
              <a:prstDash val="solid"/>
              <a:round/>
              <a:headEnd type="none" w="med" len="med"/>
              <a:tailEnd type="none" w="med" len="med"/>
            </a:ln>
          </p:spPr>
        </p:cxnSp>
        <p:cxnSp>
          <p:nvCxnSpPr>
            <p:cNvPr id="288" name="Google Shape;288;p26"/>
            <p:cNvCxnSpPr/>
            <p:nvPr/>
          </p:nvCxnSpPr>
          <p:spPr>
            <a:xfrm>
              <a:off x="-35700" y="529972"/>
              <a:ext cx="9215400" cy="0"/>
            </a:xfrm>
            <a:prstGeom prst="straightConnector1">
              <a:avLst/>
            </a:prstGeom>
            <a:noFill/>
            <a:ln w="9525" cap="flat" cmpd="sng">
              <a:solidFill>
                <a:schemeClr val="dk1"/>
              </a:solidFill>
              <a:prstDash val="solid"/>
              <a:round/>
              <a:headEnd type="none" w="med" len="med"/>
              <a:tailEnd type="none" w="med" len="med"/>
            </a:ln>
          </p:spPr>
        </p:cxnSp>
        <p:cxnSp>
          <p:nvCxnSpPr>
            <p:cNvPr id="289" name="Google Shape;289;p26"/>
            <p:cNvCxnSpPr/>
            <p:nvPr/>
          </p:nvCxnSpPr>
          <p:spPr>
            <a:xfrm rot="5400000">
              <a:off x="-1965275" y="2571750"/>
              <a:ext cx="5203500" cy="0"/>
            </a:xfrm>
            <a:prstGeom prst="straightConnector1">
              <a:avLst/>
            </a:prstGeom>
            <a:noFill/>
            <a:ln w="9525" cap="flat" cmpd="sng">
              <a:solidFill>
                <a:schemeClr val="dk1"/>
              </a:solidFill>
              <a:prstDash val="solid"/>
              <a:round/>
              <a:headEnd type="none" w="med" len="med"/>
              <a:tailEnd type="none" w="med" len="med"/>
            </a:ln>
          </p:spPr>
        </p:cxnSp>
      </p:grpSp>
      <p:sp>
        <p:nvSpPr>
          <p:cNvPr id="290" name="Google Shape;290;p26"/>
          <p:cNvSpPr/>
          <p:nvPr/>
        </p:nvSpPr>
        <p:spPr>
          <a:xfrm>
            <a:off x="181925" y="124175"/>
            <a:ext cx="273300" cy="273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751250" y="2576650"/>
            <a:ext cx="5641500" cy="535800"/>
          </a:xfrm>
          <a:prstGeom prst="rect">
            <a:avLst/>
          </a:prstGeom>
          <a:ln>
            <a:noFill/>
          </a:ln>
        </p:spPr>
        <p:txBody>
          <a:bodyPr spcFirstLastPara="1" wrap="square" lIns="0"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2996575" y="1057362"/>
            <a:ext cx="3150900" cy="1393500"/>
          </a:xfrm>
          <a:prstGeom prst="rect">
            <a:avLst/>
          </a:prstGeom>
        </p:spPr>
        <p:txBody>
          <a:bodyPr spcFirstLastPara="1" wrap="square" lIns="0" tIns="91425" rIns="91425" bIns="91425" anchor="ctr" anchorCtr="0">
            <a:noAutofit/>
          </a:bodyPr>
          <a:lstStyle>
            <a:lvl1pPr lvl="0" algn="ctr" rtl="0">
              <a:spcBef>
                <a:spcPts val="0"/>
              </a:spcBef>
              <a:spcAft>
                <a:spcPts val="0"/>
              </a:spcAft>
              <a:buSzPts val="6000"/>
              <a:buNone/>
              <a:defRPr sz="11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3097150" y="3238237"/>
            <a:ext cx="2949900" cy="713400"/>
          </a:xfrm>
          <a:prstGeom prst="rect">
            <a:avLst/>
          </a:prstGeom>
        </p:spPr>
        <p:txBody>
          <a:bodyPr spcFirstLastPara="1" wrap="square" lIns="0"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 name="Google Shape;24;p3"/>
          <p:cNvGrpSpPr/>
          <p:nvPr/>
        </p:nvGrpSpPr>
        <p:grpSpPr>
          <a:xfrm>
            <a:off x="-35700" y="-30000"/>
            <a:ext cx="9215400" cy="5203500"/>
            <a:chOff x="-35700" y="-30000"/>
            <a:chExt cx="9215400" cy="5203500"/>
          </a:xfrm>
        </p:grpSpPr>
        <p:cxnSp>
          <p:nvCxnSpPr>
            <p:cNvPr id="25" name="Google Shape;25;p3"/>
            <p:cNvCxnSpPr/>
            <p:nvPr/>
          </p:nvCxnSpPr>
          <p:spPr>
            <a:xfrm rot="5400000">
              <a:off x="-1965275" y="2571750"/>
              <a:ext cx="5203500" cy="0"/>
            </a:xfrm>
            <a:prstGeom prst="straightConnector1">
              <a:avLst/>
            </a:prstGeom>
            <a:noFill/>
            <a:ln w="9525" cap="flat" cmpd="sng">
              <a:solidFill>
                <a:srgbClr val="191919"/>
              </a:solidFill>
              <a:prstDash val="solid"/>
              <a:round/>
              <a:headEnd type="none" w="med" len="med"/>
              <a:tailEnd type="none" w="med" len="med"/>
            </a:ln>
          </p:spPr>
        </p:cxnSp>
        <p:cxnSp>
          <p:nvCxnSpPr>
            <p:cNvPr id="26" name="Google Shape;26;p3"/>
            <p:cNvCxnSpPr/>
            <p:nvPr/>
          </p:nvCxnSpPr>
          <p:spPr>
            <a:xfrm rot="5400000">
              <a:off x="5912100" y="2571750"/>
              <a:ext cx="5203500" cy="0"/>
            </a:xfrm>
            <a:prstGeom prst="straightConnector1">
              <a:avLst/>
            </a:prstGeom>
            <a:noFill/>
            <a:ln w="9525" cap="flat" cmpd="sng">
              <a:solidFill>
                <a:srgbClr val="191919"/>
              </a:solidFill>
              <a:prstDash val="solid"/>
              <a:round/>
              <a:headEnd type="none" w="med" len="med"/>
              <a:tailEnd type="none" w="med" len="med"/>
            </a:ln>
          </p:spPr>
        </p:cxnSp>
        <p:cxnSp>
          <p:nvCxnSpPr>
            <p:cNvPr id="27" name="Google Shape;27;p3"/>
            <p:cNvCxnSpPr/>
            <p:nvPr/>
          </p:nvCxnSpPr>
          <p:spPr>
            <a:xfrm>
              <a:off x="-35700" y="529972"/>
              <a:ext cx="9215400" cy="0"/>
            </a:xfrm>
            <a:prstGeom prst="straightConnector1">
              <a:avLst/>
            </a:prstGeom>
            <a:noFill/>
            <a:ln w="9525" cap="flat" cmpd="sng">
              <a:solidFill>
                <a:srgbClr val="191919"/>
              </a:solidFill>
              <a:prstDash val="solid"/>
              <a:round/>
              <a:headEnd type="none" w="med" len="med"/>
              <a:tailEnd type="none" w="med" len="med"/>
            </a:ln>
          </p:spPr>
        </p:cxnSp>
        <p:cxnSp>
          <p:nvCxnSpPr>
            <p:cNvPr id="28" name="Google Shape;28;p3"/>
            <p:cNvCxnSpPr/>
            <p:nvPr/>
          </p:nvCxnSpPr>
          <p:spPr>
            <a:xfrm>
              <a:off x="-21425" y="2571750"/>
              <a:ext cx="653400" cy="0"/>
            </a:xfrm>
            <a:prstGeom prst="straightConnector1">
              <a:avLst/>
            </a:prstGeom>
            <a:noFill/>
            <a:ln w="9525" cap="flat" cmpd="sng">
              <a:solidFill>
                <a:srgbClr val="191919"/>
              </a:solidFill>
              <a:prstDash val="solid"/>
              <a:round/>
              <a:headEnd type="none" w="med" len="med"/>
              <a:tailEnd type="none" w="med" len="med"/>
            </a:ln>
          </p:spPr>
        </p:cxnSp>
        <p:cxnSp>
          <p:nvCxnSpPr>
            <p:cNvPr id="29" name="Google Shape;29;p3"/>
            <p:cNvCxnSpPr/>
            <p:nvPr/>
          </p:nvCxnSpPr>
          <p:spPr>
            <a:xfrm>
              <a:off x="8509900" y="2571750"/>
              <a:ext cx="636900" cy="0"/>
            </a:xfrm>
            <a:prstGeom prst="straightConnector1">
              <a:avLst/>
            </a:prstGeom>
            <a:noFill/>
            <a:ln w="9525" cap="flat" cmpd="sng">
              <a:solidFill>
                <a:srgbClr val="191919"/>
              </a:solidFill>
              <a:prstDash val="solid"/>
              <a:round/>
              <a:headEnd type="none" w="med" len="med"/>
              <a:tailEnd type="none" w="med" len="med"/>
            </a:ln>
          </p:spPr>
        </p:cxnSp>
        <p:cxnSp>
          <p:nvCxnSpPr>
            <p:cNvPr id="30" name="Google Shape;30;p3"/>
            <p:cNvCxnSpPr/>
            <p:nvPr/>
          </p:nvCxnSpPr>
          <p:spPr>
            <a:xfrm>
              <a:off x="-35700" y="4623597"/>
              <a:ext cx="9215400" cy="0"/>
            </a:xfrm>
            <a:prstGeom prst="straightConnector1">
              <a:avLst/>
            </a:prstGeom>
            <a:noFill/>
            <a:ln w="9525" cap="flat" cmpd="sng">
              <a:solidFill>
                <a:srgbClr val="191919"/>
              </a:solidFill>
              <a:prstDash val="solid"/>
              <a:round/>
              <a:headEnd type="none" w="med" len="med"/>
              <a:tailEnd type="none" w="med" len="med"/>
            </a:ln>
          </p:spPr>
        </p:cxnSp>
      </p:grpSp>
      <p:sp>
        <p:nvSpPr>
          <p:cNvPr id="31" name="Google Shape;31;p3"/>
          <p:cNvSpPr/>
          <p:nvPr/>
        </p:nvSpPr>
        <p:spPr>
          <a:xfrm>
            <a:off x="8712900" y="124175"/>
            <a:ext cx="273300" cy="273300"/>
          </a:xfrm>
          <a:prstGeom prst="star4">
            <a:avLst>
              <a:gd name="adj" fmla="val 12500"/>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81925" y="4751950"/>
            <a:ext cx="273300" cy="273300"/>
          </a:xfrm>
          <a:prstGeom prst="star4">
            <a:avLst>
              <a:gd name="adj" fmla="val 12500"/>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41"/>
        <p:cNvGrpSpPr/>
        <p:nvPr/>
      </p:nvGrpSpPr>
      <p:grpSpPr>
        <a:xfrm>
          <a:off x="0" y="0"/>
          <a:ext cx="0" cy="0"/>
          <a:chOff x="0" y="0"/>
          <a:chExt cx="0" cy="0"/>
        </a:xfrm>
      </p:grpSpPr>
      <p:grpSp>
        <p:nvGrpSpPr>
          <p:cNvPr id="42" name="Google Shape;42;p5"/>
          <p:cNvGrpSpPr/>
          <p:nvPr/>
        </p:nvGrpSpPr>
        <p:grpSpPr>
          <a:xfrm>
            <a:off x="-35700" y="-30000"/>
            <a:ext cx="9215400" cy="5203500"/>
            <a:chOff x="-35700" y="-30000"/>
            <a:chExt cx="9215400" cy="5203500"/>
          </a:xfrm>
        </p:grpSpPr>
        <p:cxnSp>
          <p:nvCxnSpPr>
            <p:cNvPr id="43" name="Google Shape;43;p5"/>
            <p:cNvCxnSpPr/>
            <p:nvPr/>
          </p:nvCxnSpPr>
          <p:spPr>
            <a:xfrm>
              <a:off x="8509900" y="2571750"/>
              <a:ext cx="636900" cy="0"/>
            </a:xfrm>
            <a:prstGeom prst="straightConnector1">
              <a:avLst/>
            </a:prstGeom>
            <a:noFill/>
            <a:ln w="9525" cap="flat" cmpd="sng">
              <a:solidFill>
                <a:schemeClr val="dk1"/>
              </a:solidFill>
              <a:prstDash val="solid"/>
              <a:round/>
              <a:headEnd type="none" w="med" len="med"/>
              <a:tailEnd type="none" w="med" len="med"/>
            </a:ln>
          </p:spPr>
        </p:cxnSp>
        <p:cxnSp>
          <p:nvCxnSpPr>
            <p:cNvPr id="44" name="Google Shape;44;p5"/>
            <p:cNvCxnSpPr/>
            <p:nvPr/>
          </p:nvCxnSpPr>
          <p:spPr>
            <a:xfrm>
              <a:off x="-35700" y="4623597"/>
              <a:ext cx="9215400" cy="0"/>
            </a:xfrm>
            <a:prstGeom prst="straightConnector1">
              <a:avLst/>
            </a:prstGeom>
            <a:noFill/>
            <a:ln w="9525" cap="flat" cmpd="sng">
              <a:solidFill>
                <a:schemeClr val="dk1"/>
              </a:solidFill>
              <a:prstDash val="solid"/>
              <a:round/>
              <a:headEnd type="none" w="med" len="med"/>
              <a:tailEnd type="none" w="med" len="med"/>
            </a:ln>
          </p:spPr>
        </p:cxnSp>
        <p:cxnSp>
          <p:nvCxnSpPr>
            <p:cNvPr id="45" name="Google Shape;45;p5"/>
            <p:cNvCxnSpPr/>
            <p:nvPr/>
          </p:nvCxnSpPr>
          <p:spPr>
            <a:xfrm rot="5400000">
              <a:off x="5912100" y="2571750"/>
              <a:ext cx="5203500" cy="0"/>
            </a:xfrm>
            <a:prstGeom prst="straightConnector1">
              <a:avLst/>
            </a:prstGeom>
            <a:noFill/>
            <a:ln w="9525" cap="flat" cmpd="sng">
              <a:solidFill>
                <a:schemeClr val="dk1"/>
              </a:solidFill>
              <a:prstDash val="solid"/>
              <a:round/>
              <a:headEnd type="none" w="med" len="med"/>
              <a:tailEnd type="none" w="med" len="med"/>
            </a:ln>
          </p:spPr>
        </p:cxnSp>
      </p:grpSp>
      <p:sp>
        <p:nvSpPr>
          <p:cNvPr id="46" name="Google Shape;46;p5"/>
          <p:cNvSpPr/>
          <p:nvPr/>
        </p:nvSpPr>
        <p:spPr>
          <a:xfrm>
            <a:off x="8712900" y="4751950"/>
            <a:ext cx="273300" cy="273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txBox="1">
            <a:spLocks noGrp="1"/>
          </p:cNvSpPr>
          <p:nvPr>
            <p:ph type="subTitle" idx="1"/>
          </p:nvPr>
        </p:nvSpPr>
        <p:spPr>
          <a:xfrm>
            <a:off x="2138887" y="1854447"/>
            <a:ext cx="2752200" cy="539400"/>
          </a:xfrm>
          <a:prstGeom prst="rect">
            <a:avLst/>
          </a:prstGeom>
        </p:spPr>
        <p:txBody>
          <a:bodyPr spcFirstLastPara="1" wrap="square" lIns="0" tIns="91425" rIns="91425" bIns="91425" anchor="ctr" anchorCtr="0">
            <a:noAutofit/>
          </a:bodyPr>
          <a:lstStyle>
            <a:lvl1pPr lvl="0" algn="ctr" rtl="0">
              <a:lnSpc>
                <a:spcPct val="100000"/>
              </a:lnSpc>
              <a:spcBef>
                <a:spcPts val="0"/>
              </a:spcBef>
              <a:spcAft>
                <a:spcPts val="0"/>
              </a:spcAft>
              <a:buSzPts val="2500"/>
              <a:buFont typeface="Montserrat ExtraBold"/>
              <a:buNone/>
              <a:defRPr sz="2200" b="1">
                <a:latin typeface="Old Standard TT"/>
                <a:ea typeface="Old Standard TT"/>
                <a:cs typeface="Old Standard TT"/>
                <a:sym typeface="Old Standard TT"/>
              </a:defRPr>
            </a:lvl1pPr>
            <a:lvl2pPr lvl="1"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2pPr>
            <a:lvl3pPr lvl="2"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3pPr>
            <a:lvl4pPr lvl="3"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4pPr>
            <a:lvl5pPr lvl="4"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5pPr>
            <a:lvl6pPr lvl="5"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6pPr>
            <a:lvl7pPr lvl="6"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7pPr>
            <a:lvl8pPr lvl="7"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8pPr>
            <a:lvl9pPr lvl="8"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9pPr>
          </a:lstStyle>
          <a:p>
            <a:endParaRPr/>
          </a:p>
        </p:txBody>
      </p:sp>
      <p:sp>
        <p:nvSpPr>
          <p:cNvPr id="48" name="Google Shape;48;p5"/>
          <p:cNvSpPr txBox="1">
            <a:spLocks noGrp="1"/>
          </p:cNvSpPr>
          <p:nvPr>
            <p:ph type="subTitle" idx="2"/>
          </p:nvPr>
        </p:nvSpPr>
        <p:spPr>
          <a:xfrm>
            <a:off x="4267224" y="3232125"/>
            <a:ext cx="2752200" cy="539400"/>
          </a:xfrm>
          <a:prstGeom prst="rect">
            <a:avLst/>
          </a:prstGeom>
        </p:spPr>
        <p:txBody>
          <a:bodyPr spcFirstLastPara="1" wrap="square" lIns="0" tIns="91425" rIns="91425" bIns="91425" anchor="ctr" anchorCtr="0">
            <a:noAutofit/>
          </a:bodyPr>
          <a:lstStyle>
            <a:lvl1pPr lvl="0" algn="ctr" rtl="0">
              <a:lnSpc>
                <a:spcPct val="100000"/>
              </a:lnSpc>
              <a:spcBef>
                <a:spcPts val="0"/>
              </a:spcBef>
              <a:spcAft>
                <a:spcPts val="0"/>
              </a:spcAft>
              <a:buSzPts val="2500"/>
              <a:buFont typeface="Montserrat ExtraBold"/>
              <a:buNone/>
              <a:defRPr sz="2200" b="1">
                <a:latin typeface="Old Standard TT"/>
                <a:ea typeface="Old Standard TT"/>
                <a:cs typeface="Old Standard TT"/>
                <a:sym typeface="Old Standard TT"/>
              </a:defRPr>
            </a:lvl1pPr>
            <a:lvl2pPr lvl="1"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2pPr>
            <a:lvl3pPr lvl="2"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3pPr>
            <a:lvl4pPr lvl="3"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4pPr>
            <a:lvl5pPr lvl="4"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5pPr>
            <a:lvl6pPr lvl="5"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6pPr>
            <a:lvl7pPr lvl="6"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7pPr>
            <a:lvl8pPr lvl="7"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8pPr>
            <a:lvl9pPr lvl="8" algn="ctr" rtl="0">
              <a:lnSpc>
                <a:spcPct val="100000"/>
              </a:lnSpc>
              <a:spcBef>
                <a:spcPts val="0"/>
              </a:spcBef>
              <a:spcAft>
                <a:spcPts val="0"/>
              </a:spcAft>
              <a:buSzPts val="2500"/>
              <a:buFont typeface="Montserrat ExtraBold"/>
              <a:buNone/>
              <a:defRPr sz="2500" b="0">
                <a:latin typeface="Montserrat ExtraBold"/>
                <a:ea typeface="Montserrat ExtraBold"/>
                <a:cs typeface="Montserrat ExtraBold"/>
                <a:sym typeface="Montserrat ExtraBold"/>
              </a:defRPr>
            </a:lvl9pPr>
          </a:lstStyle>
          <a:p>
            <a:endParaRPr/>
          </a:p>
        </p:txBody>
      </p:sp>
      <p:sp>
        <p:nvSpPr>
          <p:cNvPr id="49" name="Google Shape;49;p5"/>
          <p:cNvSpPr txBox="1">
            <a:spLocks noGrp="1"/>
          </p:cNvSpPr>
          <p:nvPr>
            <p:ph type="subTitle" idx="3"/>
          </p:nvPr>
        </p:nvSpPr>
        <p:spPr>
          <a:xfrm>
            <a:off x="5103324" y="1626300"/>
            <a:ext cx="3320700" cy="995700"/>
          </a:xfrm>
          <a:prstGeom prst="rect">
            <a:avLst/>
          </a:prstGeom>
        </p:spPr>
        <p:txBody>
          <a:bodyPr spcFirstLastPara="1" wrap="square" lIns="0"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subTitle" idx="4"/>
          </p:nvPr>
        </p:nvSpPr>
        <p:spPr>
          <a:xfrm>
            <a:off x="719976" y="3003975"/>
            <a:ext cx="3269100" cy="995700"/>
          </a:xfrm>
          <a:prstGeom prst="rect">
            <a:avLst/>
          </a:prstGeom>
        </p:spPr>
        <p:txBody>
          <a:bodyPr spcFirstLastPara="1" wrap="square" lIns="0"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 name="Google Shape;51;p5"/>
          <p:cNvSpPr txBox="1">
            <a:spLocks noGrp="1"/>
          </p:cNvSpPr>
          <p:nvPr>
            <p:ph type="title"/>
          </p:nvPr>
        </p:nvSpPr>
        <p:spPr>
          <a:xfrm>
            <a:off x="720000" y="527825"/>
            <a:ext cx="7704000" cy="622800"/>
          </a:xfrm>
          <a:prstGeom prst="rect">
            <a:avLst/>
          </a:prstGeom>
          <a:ln>
            <a:noFill/>
          </a:ln>
        </p:spPr>
        <p:txBody>
          <a:bodyPr spcFirstLastPara="1" wrap="square" lIns="0" tIns="91425" rIns="91425" bIns="91425" anchor="b" anchorCtr="0">
            <a:noAutofit/>
          </a:bodyPr>
          <a:lstStyle>
            <a:lvl1pPr lvl="0" algn="ctr"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9"/>
          <p:cNvSpPr txBox="1">
            <a:spLocks noGrp="1"/>
          </p:cNvSpPr>
          <p:nvPr>
            <p:ph type="title"/>
          </p:nvPr>
        </p:nvSpPr>
        <p:spPr>
          <a:xfrm>
            <a:off x="2298750" y="1249600"/>
            <a:ext cx="4546500" cy="993300"/>
          </a:xfrm>
          <a:prstGeom prst="rect">
            <a:avLst/>
          </a:prstGeom>
          <a:ln>
            <a:noFill/>
          </a:ln>
        </p:spPr>
        <p:txBody>
          <a:bodyPr spcFirstLastPara="1" wrap="square" lIns="0"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 name="Google Shape;81;p9"/>
          <p:cNvSpPr txBox="1">
            <a:spLocks noGrp="1"/>
          </p:cNvSpPr>
          <p:nvPr>
            <p:ph type="subTitle" idx="1"/>
          </p:nvPr>
        </p:nvSpPr>
        <p:spPr>
          <a:xfrm>
            <a:off x="2298750" y="2412263"/>
            <a:ext cx="4546500" cy="1352700"/>
          </a:xfrm>
          <a:prstGeom prst="rect">
            <a:avLst/>
          </a:prstGeom>
        </p:spPr>
        <p:txBody>
          <a:bodyPr spcFirstLastPara="1" wrap="square" lIns="0"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2" name="Google Shape;82;p9"/>
          <p:cNvGrpSpPr/>
          <p:nvPr/>
        </p:nvGrpSpPr>
        <p:grpSpPr>
          <a:xfrm>
            <a:off x="-35700" y="-30000"/>
            <a:ext cx="9215400" cy="5203500"/>
            <a:chOff x="-35700" y="-30000"/>
            <a:chExt cx="9215400" cy="5203500"/>
          </a:xfrm>
        </p:grpSpPr>
        <p:cxnSp>
          <p:nvCxnSpPr>
            <p:cNvPr id="83" name="Google Shape;83;p9"/>
            <p:cNvCxnSpPr/>
            <p:nvPr/>
          </p:nvCxnSpPr>
          <p:spPr>
            <a:xfrm rot="5400000">
              <a:off x="-1965275" y="2571750"/>
              <a:ext cx="5203500" cy="0"/>
            </a:xfrm>
            <a:prstGeom prst="straightConnector1">
              <a:avLst/>
            </a:prstGeom>
            <a:noFill/>
            <a:ln w="9525" cap="flat" cmpd="sng">
              <a:solidFill>
                <a:srgbClr val="191919"/>
              </a:solidFill>
              <a:prstDash val="solid"/>
              <a:round/>
              <a:headEnd type="none" w="med" len="med"/>
              <a:tailEnd type="none" w="med" len="med"/>
            </a:ln>
          </p:spPr>
        </p:cxnSp>
        <p:cxnSp>
          <p:nvCxnSpPr>
            <p:cNvPr id="84" name="Google Shape;84;p9"/>
            <p:cNvCxnSpPr/>
            <p:nvPr/>
          </p:nvCxnSpPr>
          <p:spPr>
            <a:xfrm rot="5400000">
              <a:off x="5912100" y="2571750"/>
              <a:ext cx="5203500" cy="0"/>
            </a:xfrm>
            <a:prstGeom prst="straightConnector1">
              <a:avLst/>
            </a:prstGeom>
            <a:noFill/>
            <a:ln w="9525" cap="flat" cmpd="sng">
              <a:solidFill>
                <a:srgbClr val="191919"/>
              </a:solidFill>
              <a:prstDash val="solid"/>
              <a:round/>
              <a:headEnd type="none" w="med" len="med"/>
              <a:tailEnd type="none" w="med" len="med"/>
            </a:ln>
          </p:spPr>
        </p:cxnSp>
        <p:cxnSp>
          <p:nvCxnSpPr>
            <p:cNvPr id="85" name="Google Shape;85;p9"/>
            <p:cNvCxnSpPr/>
            <p:nvPr/>
          </p:nvCxnSpPr>
          <p:spPr>
            <a:xfrm>
              <a:off x="-35700" y="529972"/>
              <a:ext cx="9215400" cy="0"/>
            </a:xfrm>
            <a:prstGeom prst="straightConnector1">
              <a:avLst/>
            </a:prstGeom>
            <a:noFill/>
            <a:ln w="9525" cap="flat" cmpd="sng">
              <a:solidFill>
                <a:srgbClr val="191919"/>
              </a:solidFill>
              <a:prstDash val="solid"/>
              <a:round/>
              <a:headEnd type="none" w="med" len="med"/>
              <a:tailEnd type="none" w="med" len="med"/>
            </a:ln>
          </p:spPr>
        </p:cxnSp>
        <p:cxnSp>
          <p:nvCxnSpPr>
            <p:cNvPr id="86" name="Google Shape;86;p9"/>
            <p:cNvCxnSpPr/>
            <p:nvPr/>
          </p:nvCxnSpPr>
          <p:spPr>
            <a:xfrm>
              <a:off x="-21425" y="2571750"/>
              <a:ext cx="653400" cy="0"/>
            </a:xfrm>
            <a:prstGeom prst="straightConnector1">
              <a:avLst/>
            </a:prstGeom>
            <a:noFill/>
            <a:ln w="9525" cap="flat" cmpd="sng">
              <a:solidFill>
                <a:srgbClr val="191919"/>
              </a:solidFill>
              <a:prstDash val="solid"/>
              <a:round/>
              <a:headEnd type="none" w="med" len="med"/>
              <a:tailEnd type="none" w="med" len="med"/>
            </a:ln>
          </p:spPr>
        </p:cxnSp>
        <p:cxnSp>
          <p:nvCxnSpPr>
            <p:cNvPr id="87" name="Google Shape;87;p9"/>
            <p:cNvCxnSpPr/>
            <p:nvPr/>
          </p:nvCxnSpPr>
          <p:spPr>
            <a:xfrm>
              <a:off x="8509900" y="2571750"/>
              <a:ext cx="636900" cy="0"/>
            </a:xfrm>
            <a:prstGeom prst="straightConnector1">
              <a:avLst/>
            </a:prstGeom>
            <a:noFill/>
            <a:ln w="9525" cap="flat" cmpd="sng">
              <a:solidFill>
                <a:srgbClr val="191919"/>
              </a:solidFill>
              <a:prstDash val="solid"/>
              <a:round/>
              <a:headEnd type="none" w="med" len="med"/>
              <a:tailEnd type="none" w="med" len="med"/>
            </a:ln>
          </p:spPr>
        </p:cxnSp>
        <p:cxnSp>
          <p:nvCxnSpPr>
            <p:cNvPr id="88" name="Google Shape;88;p9"/>
            <p:cNvCxnSpPr/>
            <p:nvPr/>
          </p:nvCxnSpPr>
          <p:spPr>
            <a:xfrm>
              <a:off x="-35700" y="4623597"/>
              <a:ext cx="9215400" cy="0"/>
            </a:xfrm>
            <a:prstGeom prst="straightConnector1">
              <a:avLst/>
            </a:prstGeom>
            <a:noFill/>
            <a:ln w="9525" cap="flat" cmpd="sng">
              <a:solidFill>
                <a:srgbClr val="191919"/>
              </a:solidFill>
              <a:prstDash val="solid"/>
              <a:round/>
              <a:headEnd type="none" w="med" len="med"/>
              <a:tailEnd type="none" w="med" len="med"/>
            </a:ln>
          </p:spPr>
        </p:cxnSp>
      </p:grpSp>
      <p:sp>
        <p:nvSpPr>
          <p:cNvPr id="89" name="Google Shape;89;p9"/>
          <p:cNvSpPr/>
          <p:nvPr/>
        </p:nvSpPr>
        <p:spPr>
          <a:xfrm>
            <a:off x="8712900" y="124175"/>
            <a:ext cx="273300" cy="273300"/>
          </a:xfrm>
          <a:prstGeom prst="star4">
            <a:avLst>
              <a:gd name="adj" fmla="val 12500"/>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181925" y="4751950"/>
            <a:ext cx="273300" cy="273300"/>
          </a:xfrm>
          <a:prstGeom prst="star4">
            <a:avLst>
              <a:gd name="adj" fmla="val 12500"/>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1"/>
          <p:cNvSpPr txBox="1">
            <a:spLocks noGrp="1"/>
          </p:cNvSpPr>
          <p:nvPr>
            <p:ph type="title" hasCustomPrompt="1"/>
          </p:nvPr>
        </p:nvSpPr>
        <p:spPr>
          <a:xfrm>
            <a:off x="713100" y="1249247"/>
            <a:ext cx="7717800" cy="2100300"/>
          </a:xfrm>
          <a:prstGeom prst="rect">
            <a:avLst/>
          </a:prstGeom>
        </p:spPr>
        <p:txBody>
          <a:bodyPr spcFirstLastPara="1" wrap="square" lIns="0" tIns="91425" rIns="91425" bIns="91425" anchor="b" anchorCtr="0">
            <a:noAutofit/>
          </a:bodyPr>
          <a:lstStyle>
            <a:lvl1pPr lvl="0" algn="ctr" rtl="0">
              <a:spcBef>
                <a:spcPts val="0"/>
              </a:spcBef>
              <a:spcAft>
                <a:spcPts val="0"/>
              </a:spcAft>
              <a:buSzPts val="9600"/>
              <a:buNone/>
              <a:defRPr sz="112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06" name="Google Shape;106;p11"/>
          <p:cNvSpPr txBox="1">
            <a:spLocks noGrp="1"/>
          </p:cNvSpPr>
          <p:nvPr>
            <p:ph type="subTitle" idx="1"/>
          </p:nvPr>
        </p:nvSpPr>
        <p:spPr>
          <a:xfrm>
            <a:off x="2453425" y="3349547"/>
            <a:ext cx="4237200" cy="535800"/>
          </a:xfrm>
          <a:prstGeom prst="rect">
            <a:avLst/>
          </a:prstGeom>
        </p:spPr>
        <p:txBody>
          <a:bodyPr spcFirstLastPara="1" wrap="square" lIns="0"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07" name="Google Shape;107;p11"/>
          <p:cNvGrpSpPr/>
          <p:nvPr/>
        </p:nvGrpSpPr>
        <p:grpSpPr>
          <a:xfrm>
            <a:off x="-35700" y="-30000"/>
            <a:ext cx="9215400" cy="5203500"/>
            <a:chOff x="-35700" y="-30000"/>
            <a:chExt cx="9215400" cy="5203500"/>
          </a:xfrm>
        </p:grpSpPr>
        <p:cxnSp>
          <p:nvCxnSpPr>
            <p:cNvPr id="108" name="Google Shape;108;p11"/>
            <p:cNvCxnSpPr/>
            <p:nvPr/>
          </p:nvCxnSpPr>
          <p:spPr>
            <a:xfrm rot="5400000">
              <a:off x="-1965275" y="2571750"/>
              <a:ext cx="5203500" cy="0"/>
            </a:xfrm>
            <a:prstGeom prst="straightConnector1">
              <a:avLst/>
            </a:prstGeom>
            <a:noFill/>
            <a:ln w="9525" cap="flat" cmpd="sng">
              <a:solidFill>
                <a:srgbClr val="191919"/>
              </a:solidFill>
              <a:prstDash val="solid"/>
              <a:round/>
              <a:headEnd type="none" w="med" len="med"/>
              <a:tailEnd type="none" w="med" len="med"/>
            </a:ln>
          </p:spPr>
        </p:cxnSp>
        <p:cxnSp>
          <p:nvCxnSpPr>
            <p:cNvPr id="109" name="Google Shape;109;p11"/>
            <p:cNvCxnSpPr/>
            <p:nvPr/>
          </p:nvCxnSpPr>
          <p:spPr>
            <a:xfrm rot="5400000">
              <a:off x="5912100" y="2571750"/>
              <a:ext cx="5203500" cy="0"/>
            </a:xfrm>
            <a:prstGeom prst="straightConnector1">
              <a:avLst/>
            </a:prstGeom>
            <a:noFill/>
            <a:ln w="9525" cap="flat" cmpd="sng">
              <a:solidFill>
                <a:srgbClr val="191919"/>
              </a:solidFill>
              <a:prstDash val="solid"/>
              <a:round/>
              <a:headEnd type="none" w="med" len="med"/>
              <a:tailEnd type="none" w="med" len="med"/>
            </a:ln>
          </p:spPr>
        </p:cxnSp>
        <p:cxnSp>
          <p:nvCxnSpPr>
            <p:cNvPr id="110" name="Google Shape;110;p11"/>
            <p:cNvCxnSpPr/>
            <p:nvPr/>
          </p:nvCxnSpPr>
          <p:spPr>
            <a:xfrm>
              <a:off x="-35700" y="529972"/>
              <a:ext cx="9215400" cy="0"/>
            </a:xfrm>
            <a:prstGeom prst="straightConnector1">
              <a:avLst/>
            </a:prstGeom>
            <a:noFill/>
            <a:ln w="9525" cap="flat" cmpd="sng">
              <a:solidFill>
                <a:srgbClr val="191919"/>
              </a:solidFill>
              <a:prstDash val="solid"/>
              <a:round/>
              <a:headEnd type="none" w="med" len="med"/>
              <a:tailEnd type="none" w="med" len="med"/>
            </a:ln>
          </p:spPr>
        </p:cxnSp>
        <p:cxnSp>
          <p:nvCxnSpPr>
            <p:cNvPr id="111" name="Google Shape;111;p11"/>
            <p:cNvCxnSpPr/>
            <p:nvPr/>
          </p:nvCxnSpPr>
          <p:spPr>
            <a:xfrm>
              <a:off x="-21425" y="2571750"/>
              <a:ext cx="653400" cy="0"/>
            </a:xfrm>
            <a:prstGeom prst="straightConnector1">
              <a:avLst/>
            </a:prstGeom>
            <a:noFill/>
            <a:ln w="9525" cap="flat" cmpd="sng">
              <a:solidFill>
                <a:srgbClr val="191919"/>
              </a:solidFill>
              <a:prstDash val="solid"/>
              <a:round/>
              <a:headEnd type="none" w="med" len="med"/>
              <a:tailEnd type="none" w="med" len="med"/>
            </a:ln>
          </p:spPr>
        </p:cxnSp>
        <p:cxnSp>
          <p:nvCxnSpPr>
            <p:cNvPr id="112" name="Google Shape;112;p11"/>
            <p:cNvCxnSpPr/>
            <p:nvPr/>
          </p:nvCxnSpPr>
          <p:spPr>
            <a:xfrm>
              <a:off x="8509900" y="2571750"/>
              <a:ext cx="636900" cy="0"/>
            </a:xfrm>
            <a:prstGeom prst="straightConnector1">
              <a:avLst/>
            </a:prstGeom>
            <a:noFill/>
            <a:ln w="9525" cap="flat" cmpd="sng">
              <a:solidFill>
                <a:srgbClr val="191919"/>
              </a:solidFill>
              <a:prstDash val="solid"/>
              <a:round/>
              <a:headEnd type="none" w="med" len="med"/>
              <a:tailEnd type="none" w="med" len="med"/>
            </a:ln>
          </p:spPr>
        </p:cxnSp>
        <p:cxnSp>
          <p:nvCxnSpPr>
            <p:cNvPr id="113" name="Google Shape;113;p11"/>
            <p:cNvCxnSpPr/>
            <p:nvPr/>
          </p:nvCxnSpPr>
          <p:spPr>
            <a:xfrm>
              <a:off x="-35700" y="4623597"/>
              <a:ext cx="9215400" cy="0"/>
            </a:xfrm>
            <a:prstGeom prst="straightConnector1">
              <a:avLst/>
            </a:prstGeom>
            <a:noFill/>
            <a:ln w="9525" cap="flat" cmpd="sng">
              <a:solidFill>
                <a:srgbClr val="191919"/>
              </a:solidFill>
              <a:prstDash val="solid"/>
              <a:round/>
              <a:headEnd type="none" w="med" len="med"/>
              <a:tailEnd type="none" w="med" len="med"/>
            </a:ln>
          </p:spPr>
        </p:cxnSp>
      </p:grpSp>
      <p:sp>
        <p:nvSpPr>
          <p:cNvPr id="114" name="Google Shape;114;p11"/>
          <p:cNvSpPr/>
          <p:nvPr/>
        </p:nvSpPr>
        <p:spPr>
          <a:xfrm>
            <a:off x="8712900" y="124175"/>
            <a:ext cx="273300" cy="273300"/>
          </a:xfrm>
          <a:prstGeom prst="star4">
            <a:avLst>
              <a:gd name="adj" fmla="val 12500"/>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181925" y="4751950"/>
            <a:ext cx="273300" cy="273300"/>
          </a:xfrm>
          <a:prstGeom prst="star4">
            <a:avLst>
              <a:gd name="adj" fmla="val 12500"/>
            </a:avLst>
          </a:pr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13"/>
          <p:cNvSpPr txBox="1">
            <a:spLocks noGrp="1"/>
          </p:cNvSpPr>
          <p:nvPr>
            <p:ph type="title"/>
          </p:nvPr>
        </p:nvSpPr>
        <p:spPr>
          <a:xfrm>
            <a:off x="1380631" y="1148650"/>
            <a:ext cx="28032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9" name="Google Shape;119;p13"/>
          <p:cNvSpPr txBox="1">
            <a:spLocks noGrp="1"/>
          </p:cNvSpPr>
          <p:nvPr>
            <p:ph type="title" idx="2" hasCustomPrompt="1"/>
          </p:nvPr>
        </p:nvSpPr>
        <p:spPr>
          <a:xfrm>
            <a:off x="4962573" y="2352463"/>
            <a:ext cx="5352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0" name="Google Shape;120;p13"/>
          <p:cNvSpPr txBox="1">
            <a:spLocks noGrp="1"/>
          </p:cNvSpPr>
          <p:nvPr>
            <p:ph type="subTitle" idx="1"/>
          </p:nvPr>
        </p:nvSpPr>
        <p:spPr>
          <a:xfrm>
            <a:off x="843710" y="1600083"/>
            <a:ext cx="2805600" cy="527700"/>
          </a:xfrm>
          <a:prstGeom prst="rect">
            <a:avLst/>
          </a:prstGeom>
          <a:ln>
            <a:noFill/>
          </a:ln>
        </p:spPr>
        <p:txBody>
          <a:bodyPr spcFirstLastPara="1" wrap="square" lIns="0"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21" name="Google Shape;121;p13"/>
          <p:cNvSpPr txBox="1">
            <a:spLocks noGrp="1"/>
          </p:cNvSpPr>
          <p:nvPr>
            <p:ph type="title" idx="3"/>
          </p:nvPr>
        </p:nvSpPr>
        <p:spPr>
          <a:xfrm>
            <a:off x="1378248" y="2352463"/>
            <a:ext cx="28032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2" name="Google Shape;122;p13"/>
          <p:cNvSpPr txBox="1">
            <a:spLocks noGrp="1"/>
          </p:cNvSpPr>
          <p:nvPr>
            <p:ph type="title" idx="4" hasCustomPrompt="1"/>
          </p:nvPr>
        </p:nvSpPr>
        <p:spPr>
          <a:xfrm>
            <a:off x="840948" y="2352463"/>
            <a:ext cx="5373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subTitle" idx="5"/>
          </p:nvPr>
        </p:nvSpPr>
        <p:spPr>
          <a:xfrm>
            <a:off x="840947" y="2803944"/>
            <a:ext cx="2805600" cy="527700"/>
          </a:xfrm>
          <a:prstGeom prst="rect">
            <a:avLst/>
          </a:prstGeom>
          <a:ln>
            <a:noFill/>
          </a:ln>
        </p:spPr>
        <p:txBody>
          <a:bodyPr spcFirstLastPara="1" wrap="square" lIns="0"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24" name="Google Shape;124;p13"/>
          <p:cNvSpPr txBox="1">
            <a:spLocks noGrp="1"/>
          </p:cNvSpPr>
          <p:nvPr>
            <p:ph type="title" idx="6"/>
          </p:nvPr>
        </p:nvSpPr>
        <p:spPr>
          <a:xfrm>
            <a:off x="1380631" y="3556275"/>
            <a:ext cx="28032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5" name="Google Shape;125;p13"/>
          <p:cNvSpPr txBox="1">
            <a:spLocks noGrp="1"/>
          </p:cNvSpPr>
          <p:nvPr>
            <p:ph type="title" idx="7" hasCustomPrompt="1"/>
          </p:nvPr>
        </p:nvSpPr>
        <p:spPr>
          <a:xfrm>
            <a:off x="843091" y="3556275"/>
            <a:ext cx="5373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8"/>
          </p:nvPr>
        </p:nvSpPr>
        <p:spPr>
          <a:xfrm>
            <a:off x="843710" y="4007804"/>
            <a:ext cx="2805600" cy="527700"/>
          </a:xfrm>
          <a:prstGeom prst="rect">
            <a:avLst/>
          </a:prstGeom>
          <a:ln>
            <a:noFill/>
          </a:ln>
        </p:spPr>
        <p:txBody>
          <a:bodyPr spcFirstLastPara="1" wrap="square" lIns="0"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27" name="Google Shape;127;p13"/>
          <p:cNvSpPr txBox="1">
            <a:spLocks noGrp="1"/>
          </p:cNvSpPr>
          <p:nvPr>
            <p:ph type="title" idx="9"/>
          </p:nvPr>
        </p:nvSpPr>
        <p:spPr>
          <a:xfrm>
            <a:off x="5502253" y="1148650"/>
            <a:ext cx="28008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 name="Google Shape;128;p13"/>
          <p:cNvSpPr txBox="1">
            <a:spLocks noGrp="1"/>
          </p:cNvSpPr>
          <p:nvPr>
            <p:ph type="title" idx="13" hasCustomPrompt="1"/>
          </p:nvPr>
        </p:nvSpPr>
        <p:spPr>
          <a:xfrm>
            <a:off x="4964707" y="1148650"/>
            <a:ext cx="5352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9" name="Google Shape;129;p13"/>
          <p:cNvSpPr txBox="1">
            <a:spLocks noGrp="1"/>
          </p:cNvSpPr>
          <p:nvPr>
            <p:ph type="subTitle" idx="14"/>
          </p:nvPr>
        </p:nvSpPr>
        <p:spPr>
          <a:xfrm>
            <a:off x="4965334" y="1600083"/>
            <a:ext cx="2805600" cy="527700"/>
          </a:xfrm>
          <a:prstGeom prst="rect">
            <a:avLst/>
          </a:prstGeom>
          <a:ln>
            <a:noFill/>
          </a:ln>
        </p:spPr>
        <p:txBody>
          <a:bodyPr spcFirstLastPara="1" wrap="square" lIns="0"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30" name="Google Shape;130;p13"/>
          <p:cNvSpPr txBox="1">
            <a:spLocks noGrp="1"/>
          </p:cNvSpPr>
          <p:nvPr>
            <p:ph type="title" idx="15"/>
          </p:nvPr>
        </p:nvSpPr>
        <p:spPr>
          <a:xfrm>
            <a:off x="5499872" y="2352463"/>
            <a:ext cx="28008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1" name="Google Shape;131;p13"/>
          <p:cNvSpPr txBox="1">
            <a:spLocks noGrp="1"/>
          </p:cNvSpPr>
          <p:nvPr>
            <p:ph type="title" idx="16" hasCustomPrompt="1"/>
          </p:nvPr>
        </p:nvSpPr>
        <p:spPr>
          <a:xfrm>
            <a:off x="843091" y="1148650"/>
            <a:ext cx="5373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2" name="Google Shape;132;p13"/>
          <p:cNvSpPr txBox="1">
            <a:spLocks noGrp="1"/>
          </p:cNvSpPr>
          <p:nvPr>
            <p:ph type="subTitle" idx="17"/>
          </p:nvPr>
        </p:nvSpPr>
        <p:spPr>
          <a:xfrm>
            <a:off x="4962571" y="2803944"/>
            <a:ext cx="2805600" cy="527700"/>
          </a:xfrm>
          <a:prstGeom prst="rect">
            <a:avLst/>
          </a:prstGeom>
          <a:ln>
            <a:noFill/>
          </a:ln>
        </p:spPr>
        <p:txBody>
          <a:bodyPr spcFirstLastPara="1" wrap="square" lIns="0"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33" name="Google Shape;133;p13"/>
          <p:cNvSpPr txBox="1">
            <a:spLocks noGrp="1"/>
          </p:cNvSpPr>
          <p:nvPr>
            <p:ph type="title" idx="18"/>
          </p:nvPr>
        </p:nvSpPr>
        <p:spPr>
          <a:xfrm>
            <a:off x="5502253" y="3556275"/>
            <a:ext cx="28008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4" name="Google Shape;134;p13"/>
          <p:cNvSpPr txBox="1">
            <a:spLocks noGrp="1"/>
          </p:cNvSpPr>
          <p:nvPr>
            <p:ph type="title" idx="19" hasCustomPrompt="1"/>
          </p:nvPr>
        </p:nvSpPr>
        <p:spPr>
          <a:xfrm>
            <a:off x="4964707" y="3556275"/>
            <a:ext cx="535200" cy="527700"/>
          </a:xfrm>
          <a:prstGeom prst="rect">
            <a:avLst/>
          </a:prstGeom>
          <a:ln>
            <a:noFill/>
          </a:ln>
        </p:spPr>
        <p:txBody>
          <a:bodyPr spcFirstLastPara="1" wrap="square" lIns="0" tIns="91425" rIns="91425" bIns="91425" anchor="b" anchorCtr="0">
            <a:noAutofit/>
          </a:bodyPr>
          <a:lstStyle>
            <a:lvl1pPr lvl="0"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5" name="Google Shape;135;p13"/>
          <p:cNvSpPr txBox="1">
            <a:spLocks noGrp="1"/>
          </p:cNvSpPr>
          <p:nvPr>
            <p:ph type="subTitle" idx="20"/>
          </p:nvPr>
        </p:nvSpPr>
        <p:spPr>
          <a:xfrm>
            <a:off x="4965334" y="4007804"/>
            <a:ext cx="2805600" cy="527700"/>
          </a:xfrm>
          <a:prstGeom prst="rect">
            <a:avLst/>
          </a:prstGeom>
          <a:ln>
            <a:noFill/>
          </a:ln>
        </p:spPr>
        <p:txBody>
          <a:bodyPr spcFirstLastPara="1" wrap="square" lIns="0"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36" name="Google Shape;136;p13"/>
          <p:cNvSpPr txBox="1">
            <a:spLocks noGrp="1"/>
          </p:cNvSpPr>
          <p:nvPr>
            <p:ph type="title" idx="21"/>
          </p:nvPr>
        </p:nvSpPr>
        <p:spPr>
          <a:xfrm>
            <a:off x="720000" y="527825"/>
            <a:ext cx="7704000" cy="622800"/>
          </a:xfrm>
          <a:prstGeom prst="rect">
            <a:avLst/>
          </a:prstGeom>
          <a:ln>
            <a:noFill/>
          </a:ln>
        </p:spPr>
        <p:txBody>
          <a:bodyPr spcFirstLastPara="1" wrap="square" lIns="0" tIns="91425" rIns="91425" bIns="91425" anchor="b" anchorCtr="0">
            <a:noAutofit/>
          </a:bodyPr>
          <a:lstStyle>
            <a:lvl1pPr lvl="0" algn="ctr"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7" name="Google Shape;137;p13"/>
          <p:cNvGrpSpPr/>
          <p:nvPr/>
        </p:nvGrpSpPr>
        <p:grpSpPr>
          <a:xfrm>
            <a:off x="-35700" y="-30000"/>
            <a:ext cx="9215400" cy="5203500"/>
            <a:chOff x="-35700" y="-30000"/>
            <a:chExt cx="9215400" cy="5203500"/>
          </a:xfrm>
        </p:grpSpPr>
        <p:cxnSp>
          <p:nvCxnSpPr>
            <p:cNvPr id="138" name="Google Shape;138;p13"/>
            <p:cNvCxnSpPr/>
            <p:nvPr/>
          </p:nvCxnSpPr>
          <p:spPr>
            <a:xfrm>
              <a:off x="-35700" y="529972"/>
              <a:ext cx="9215400" cy="0"/>
            </a:xfrm>
            <a:prstGeom prst="straightConnector1">
              <a:avLst/>
            </a:prstGeom>
            <a:noFill/>
            <a:ln w="9525" cap="flat" cmpd="sng">
              <a:solidFill>
                <a:schemeClr val="dk1"/>
              </a:solidFill>
              <a:prstDash val="solid"/>
              <a:round/>
              <a:headEnd type="none" w="med" len="med"/>
              <a:tailEnd type="none" w="med" len="med"/>
            </a:ln>
          </p:spPr>
        </p:cxnSp>
        <p:cxnSp>
          <p:nvCxnSpPr>
            <p:cNvPr id="139" name="Google Shape;139;p13"/>
            <p:cNvCxnSpPr/>
            <p:nvPr/>
          </p:nvCxnSpPr>
          <p:spPr>
            <a:xfrm>
              <a:off x="8509900" y="2571750"/>
              <a:ext cx="636900" cy="0"/>
            </a:xfrm>
            <a:prstGeom prst="straightConnector1">
              <a:avLst/>
            </a:prstGeom>
            <a:noFill/>
            <a:ln w="9525" cap="flat" cmpd="sng">
              <a:solidFill>
                <a:schemeClr val="dk1"/>
              </a:solidFill>
              <a:prstDash val="solid"/>
              <a:round/>
              <a:headEnd type="none" w="med" len="med"/>
              <a:tailEnd type="none" w="med" len="med"/>
            </a:ln>
          </p:spPr>
        </p:cxnSp>
        <p:cxnSp>
          <p:nvCxnSpPr>
            <p:cNvPr id="140" name="Google Shape;140;p13"/>
            <p:cNvCxnSpPr/>
            <p:nvPr/>
          </p:nvCxnSpPr>
          <p:spPr>
            <a:xfrm rot="5400000">
              <a:off x="5912100" y="2571750"/>
              <a:ext cx="5203500" cy="0"/>
            </a:xfrm>
            <a:prstGeom prst="straightConnector1">
              <a:avLst/>
            </a:prstGeom>
            <a:noFill/>
            <a:ln w="9525" cap="flat" cmpd="sng">
              <a:solidFill>
                <a:schemeClr val="dk1"/>
              </a:solidFill>
              <a:prstDash val="solid"/>
              <a:round/>
              <a:headEnd type="none" w="med" len="med"/>
              <a:tailEnd type="none" w="med" len="med"/>
            </a:ln>
          </p:spPr>
        </p:cxnSp>
      </p:grpSp>
      <p:sp>
        <p:nvSpPr>
          <p:cNvPr id="141" name="Google Shape;141;p13"/>
          <p:cNvSpPr/>
          <p:nvPr/>
        </p:nvSpPr>
        <p:spPr>
          <a:xfrm>
            <a:off x="8712900" y="124175"/>
            <a:ext cx="273300" cy="273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
    <p:bg>
      <p:bgPr>
        <a:blipFill>
          <a:blip r:embed="rId2">
            <a:alphaModFix/>
          </a:blip>
          <a:stretch>
            <a:fillRect/>
          </a:stretch>
        </a:blipFill>
        <a:effectLst/>
      </p:bgPr>
    </p:bg>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flipH="1">
            <a:off x="4638075" y="1477141"/>
            <a:ext cx="3692100" cy="1480200"/>
          </a:xfrm>
          <a:prstGeom prst="rect">
            <a:avLst/>
          </a:prstGeom>
        </p:spPr>
        <p:txBody>
          <a:bodyPr spcFirstLastPara="1" wrap="square" lIns="0" tIns="91425" rIns="91425" bIns="91425" anchor="t" anchorCtr="0">
            <a:noAutofit/>
          </a:bodyPr>
          <a:lstStyle>
            <a:lvl1pPr lvl="0" rtl="0">
              <a:spcBef>
                <a:spcPts val="0"/>
              </a:spcBef>
              <a:spcAft>
                <a:spcPts val="0"/>
              </a:spcAft>
              <a:buSzPts val="3500"/>
              <a:buNone/>
              <a:defRPr sz="3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 name="Google Shape;168;p16"/>
          <p:cNvSpPr txBox="1">
            <a:spLocks noGrp="1"/>
          </p:cNvSpPr>
          <p:nvPr>
            <p:ph type="subTitle" idx="1"/>
          </p:nvPr>
        </p:nvSpPr>
        <p:spPr>
          <a:xfrm flipH="1">
            <a:off x="4637975" y="3130175"/>
            <a:ext cx="3525900" cy="810900"/>
          </a:xfrm>
          <a:prstGeom prst="rect">
            <a:avLst/>
          </a:prstGeom>
        </p:spPr>
        <p:txBody>
          <a:bodyPr spcFirstLastPara="1" wrap="square" lIns="0"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9" name="Google Shape;169;p16"/>
          <p:cNvGrpSpPr/>
          <p:nvPr/>
        </p:nvGrpSpPr>
        <p:grpSpPr>
          <a:xfrm>
            <a:off x="-35700" y="-30000"/>
            <a:ext cx="9215400" cy="5203500"/>
            <a:chOff x="-35700" y="-30000"/>
            <a:chExt cx="9215400" cy="5203500"/>
          </a:xfrm>
        </p:grpSpPr>
        <p:cxnSp>
          <p:nvCxnSpPr>
            <p:cNvPr id="170" name="Google Shape;170;p16"/>
            <p:cNvCxnSpPr/>
            <p:nvPr/>
          </p:nvCxnSpPr>
          <p:spPr>
            <a:xfrm>
              <a:off x="-35700" y="529972"/>
              <a:ext cx="9215400" cy="0"/>
            </a:xfrm>
            <a:prstGeom prst="straightConnector1">
              <a:avLst/>
            </a:prstGeom>
            <a:noFill/>
            <a:ln w="9525" cap="flat" cmpd="sng">
              <a:solidFill>
                <a:schemeClr val="dk1"/>
              </a:solidFill>
              <a:prstDash val="solid"/>
              <a:round/>
              <a:headEnd type="none" w="med" len="med"/>
              <a:tailEnd type="none" w="med" len="med"/>
            </a:ln>
          </p:spPr>
        </p:cxnSp>
        <p:cxnSp>
          <p:nvCxnSpPr>
            <p:cNvPr id="171" name="Google Shape;171;p16"/>
            <p:cNvCxnSpPr/>
            <p:nvPr/>
          </p:nvCxnSpPr>
          <p:spPr>
            <a:xfrm rot="5400000">
              <a:off x="-1965275" y="2571750"/>
              <a:ext cx="5203500" cy="0"/>
            </a:xfrm>
            <a:prstGeom prst="straightConnector1">
              <a:avLst/>
            </a:prstGeom>
            <a:noFill/>
            <a:ln w="9525" cap="flat" cmpd="sng">
              <a:solidFill>
                <a:schemeClr val="dk1"/>
              </a:solidFill>
              <a:prstDash val="solid"/>
              <a:round/>
              <a:headEnd type="none" w="med" len="med"/>
              <a:tailEnd type="none" w="med" len="med"/>
            </a:ln>
          </p:spPr>
        </p:cxnSp>
      </p:grpSp>
      <p:sp>
        <p:nvSpPr>
          <p:cNvPr id="172" name="Google Shape;172;p16"/>
          <p:cNvSpPr/>
          <p:nvPr/>
        </p:nvSpPr>
        <p:spPr>
          <a:xfrm>
            <a:off x="181925" y="124175"/>
            <a:ext cx="273300" cy="273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23"/>
          <p:cNvSpPr txBox="1">
            <a:spLocks noGrp="1"/>
          </p:cNvSpPr>
          <p:nvPr>
            <p:ph type="title"/>
          </p:nvPr>
        </p:nvSpPr>
        <p:spPr>
          <a:xfrm>
            <a:off x="720000" y="527825"/>
            <a:ext cx="7704000" cy="622800"/>
          </a:xfrm>
          <a:prstGeom prst="rect">
            <a:avLst/>
          </a:prstGeom>
          <a:ln>
            <a:noFill/>
          </a:ln>
        </p:spPr>
        <p:txBody>
          <a:bodyPr spcFirstLastPara="1" wrap="square" lIns="0" tIns="91425" rIns="91425" bIns="91425" anchor="b" anchorCtr="0">
            <a:noAutofit/>
          </a:bodyPr>
          <a:lstStyle>
            <a:lvl1pPr lvl="0" algn="ctr" rtl="0">
              <a:spcBef>
                <a:spcPts val="0"/>
              </a:spcBef>
              <a:spcAft>
                <a:spcPts val="0"/>
              </a:spcAft>
              <a:buSzPts val="3500"/>
              <a:buNone/>
              <a:defRPr sz="3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61" name="Google Shape;261;p23"/>
          <p:cNvGrpSpPr/>
          <p:nvPr/>
        </p:nvGrpSpPr>
        <p:grpSpPr>
          <a:xfrm>
            <a:off x="-35700" y="-30000"/>
            <a:ext cx="9215400" cy="5203500"/>
            <a:chOff x="-35700" y="-30000"/>
            <a:chExt cx="9215400" cy="5203500"/>
          </a:xfrm>
        </p:grpSpPr>
        <p:cxnSp>
          <p:nvCxnSpPr>
            <p:cNvPr id="262" name="Google Shape;262;p23"/>
            <p:cNvCxnSpPr/>
            <p:nvPr/>
          </p:nvCxnSpPr>
          <p:spPr>
            <a:xfrm>
              <a:off x="-21425" y="2571750"/>
              <a:ext cx="647100" cy="0"/>
            </a:xfrm>
            <a:prstGeom prst="straightConnector1">
              <a:avLst/>
            </a:prstGeom>
            <a:noFill/>
            <a:ln w="9525" cap="flat" cmpd="sng">
              <a:solidFill>
                <a:schemeClr val="dk1"/>
              </a:solidFill>
              <a:prstDash val="solid"/>
              <a:round/>
              <a:headEnd type="none" w="med" len="med"/>
              <a:tailEnd type="none" w="med" len="med"/>
            </a:ln>
          </p:spPr>
        </p:cxnSp>
        <p:cxnSp>
          <p:nvCxnSpPr>
            <p:cNvPr id="263" name="Google Shape;263;p23"/>
            <p:cNvCxnSpPr/>
            <p:nvPr/>
          </p:nvCxnSpPr>
          <p:spPr>
            <a:xfrm>
              <a:off x="-35700" y="529972"/>
              <a:ext cx="9215400" cy="0"/>
            </a:xfrm>
            <a:prstGeom prst="straightConnector1">
              <a:avLst/>
            </a:prstGeom>
            <a:noFill/>
            <a:ln w="9525" cap="flat" cmpd="sng">
              <a:solidFill>
                <a:schemeClr val="dk1"/>
              </a:solidFill>
              <a:prstDash val="solid"/>
              <a:round/>
              <a:headEnd type="none" w="med" len="med"/>
              <a:tailEnd type="none" w="med" len="med"/>
            </a:ln>
          </p:spPr>
        </p:cxnSp>
        <p:cxnSp>
          <p:nvCxnSpPr>
            <p:cNvPr id="264" name="Google Shape;264;p23"/>
            <p:cNvCxnSpPr/>
            <p:nvPr/>
          </p:nvCxnSpPr>
          <p:spPr>
            <a:xfrm rot="5400000">
              <a:off x="-1965275" y="2571750"/>
              <a:ext cx="5203500" cy="0"/>
            </a:xfrm>
            <a:prstGeom prst="straightConnector1">
              <a:avLst/>
            </a:prstGeom>
            <a:noFill/>
            <a:ln w="9525" cap="flat" cmpd="sng">
              <a:solidFill>
                <a:schemeClr val="dk1"/>
              </a:solidFill>
              <a:prstDash val="solid"/>
              <a:round/>
              <a:headEnd type="none" w="med" len="med"/>
              <a:tailEnd type="none" w="med" len="med"/>
            </a:ln>
          </p:spPr>
        </p:cxnSp>
      </p:grpSp>
      <p:sp>
        <p:nvSpPr>
          <p:cNvPr id="265" name="Google Shape;265;p23"/>
          <p:cNvSpPr/>
          <p:nvPr/>
        </p:nvSpPr>
        <p:spPr>
          <a:xfrm>
            <a:off x="181925" y="124175"/>
            <a:ext cx="273300" cy="273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0" tIns="91425" rIns="91425" bIns="91425" anchor="t" anchorCtr="0">
            <a:noAutofit/>
          </a:bodyPr>
          <a:lstStyle>
            <a:lvl1pPr lvl="0" rtl="0">
              <a:spcBef>
                <a:spcPts val="0"/>
              </a:spcBef>
              <a:spcAft>
                <a:spcPts val="0"/>
              </a:spcAft>
              <a:buClr>
                <a:schemeClr val="dk1"/>
              </a:buClr>
              <a:buSzPts val="3500"/>
              <a:buFont typeface="Old Standard TT"/>
              <a:buNone/>
              <a:defRPr sz="3500" b="1">
                <a:solidFill>
                  <a:schemeClr val="dk1"/>
                </a:solidFill>
                <a:latin typeface="Old Standard TT"/>
                <a:ea typeface="Old Standard TT"/>
                <a:cs typeface="Old Standard TT"/>
                <a:sym typeface="Old Standard TT"/>
              </a:defRPr>
            </a:lvl1pPr>
            <a:lvl2pPr lvl="1" rtl="0">
              <a:spcBef>
                <a:spcPts val="0"/>
              </a:spcBef>
              <a:spcAft>
                <a:spcPts val="0"/>
              </a:spcAft>
              <a:buClr>
                <a:schemeClr val="dk1"/>
              </a:buClr>
              <a:buSzPts val="3500"/>
              <a:buFont typeface="Old Standard TT"/>
              <a:buNone/>
              <a:defRPr sz="3500" b="1">
                <a:solidFill>
                  <a:schemeClr val="dk1"/>
                </a:solidFill>
                <a:latin typeface="Old Standard TT"/>
                <a:ea typeface="Old Standard TT"/>
                <a:cs typeface="Old Standard TT"/>
                <a:sym typeface="Old Standard TT"/>
              </a:defRPr>
            </a:lvl2pPr>
            <a:lvl3pPr lvl="2" rtl="0">
              <a:spcBef>
                <a:spcPts val="0"/>
              </a:spcBef>
              <a:spcAft>
                <a:spcPts val="0"/>
              </a:spcAft>
              <a:buClr>
                <a:schemeClr val="dk1"/>
              </a:buClr>
              <a:buSzPts val="3500"/>
              <a:buFont typeface="Old Standard TT"/>
              <a:buNone/>
              <a:defRPr sz="3500" b="1">
                <a:solidFill>
                  <a:schemeClr val="dk1"/>
                </a:solidFill>
                <a:latin typeface="Old Standard TT"/>
                <a:ea typeface="Old Standard TT"/>
                <a:cs typeface="Old Standard TT"/>
                <a:sym typeface="Old Standard TT"/>
              </a:defRPr>
            </a:lvl3pPr>
            <a:lvl4pPr lvl="3" rtl="0">
              <a:spcBef>
                <a:spcPts val="0"/>
              </a:spcBef>
              <a:spcAft>
                <a:spcPts val="0"/>
              </a:spcAft>
              <a:buClr>
                <a:schemeClr val="dk1"/>
              </a:buClr>
              <a:buSzPts val="3500"/>
              <a:buFont typeface="Old Standard TT"/>
              <a:buNone/>
              <a:defRPr sz="3500" b="1">
                <a:solidFill>
                  <a:schemeClr val="dk1"/>
                </a:solidFill>
                <a:latin typeface="Old Standard TT"/>
                <a:ea typeface="Old Standard TT"/>
                <a:cs typeface="Old Standard TT"/>
                <a:sym typeface="Old Standard TT"/>
              </a:defRPr>
            </a:lvl4pPr>
            <a:lvl5pPr lvl="4" rtl="0">
              <a:spcBef>
                <a:spcPts val="0"/>
              </a:spcBef>
              <a:spcAft>
                <a:spcPts val="0"/>
              </a:spcAft>
              <a:buClr>
                <a:schemeClr val="dk1"/>
              </a:buClr>
              <a:buSzPts val="3500"/>
              <a:buFont typeface="Old Standard TT"/>
              <a:buNone/>
              <a:defRPr sz="3500" b="1">
                <a:solidFill>
                  <a:schemeClr val="dk1"/>
                </a:solidFill>
                <a:latin typeface="Old Standard TT"/>
                <a:ea typeface="Old Standard TT"/>
                <a:cs typeface="Old Standard TT"/>
                <a:sym typeface="Old Standard TT"/>
              </a:defRPr>
            </a:lvl5pPr>
            <a:lvl6pPr lvl="5" rtl="0">
              <a:spcBef>
                <a:spcPts val="0"/>
              </a:spcBef>
              <a:spcAft>
                <a:spcPts val="0"/>
              </a:spcAft>
              <a:buClr>
                <a:schemeClr val="dk1"/>
              </a:buClr>
              <a:buSzPts val="3500"/>
              <a:buFont typeface="Old Standard TT"/>
              <a:buNone/>
              <a:defRPr sz="3500" b="1">
                <a:solidFill>
                  <a:schemeClr val="dk1"/>
                </a:solidFill>
                <a:latin typeface="Old Standard TT"/>
                <a:ea typeface="Old Standard TT"/>
                <a:cs typeface="Old Standard TT"/>
                <a:sym typeface="Old Standard TT"/>
              </a:defRPr>
            </a:lvl6pPr>
            <a:lvl7pPr lvl="6" rtl="0">
              <a:spcBef>
                <a:spcPts val="0"/>
              </a:spcBef>
              <a:spcAft>
                <a:spcPts val="0"/>
              </a:spcAft>
              <a:buClr>
                <a:schemeClr val="dk1"/>
              </a:buClr>
              <a:buSzPts val="3500"/>
              <a:buFont typeface="Old Standard TT"/>
              <a:buNone/>
              <a:defRPr sz="3500" b="1">
                <a:solidFill>
                  <a:schemeClr val="dk1"/>
                </a:solidFill>
                <a:latin typeface="Old Standard TT"/>
                <a:ea typeface="Old Standard TT"/>
                <a:cs typeface="Old Standard TT"/>
                <a:sym typeface="Old Standard TT"/>
              </a:defRPr>
            </a:lvl7pPr>
            <a:lvl8pPr lvl="7" rtl="0">
              <a:spcBef>
                <a:spcPts val="0"/>
              </a:spcBef>
              <a:spcAft>
                <a:spcPts val="0"/>
              </a:spcAft>
              <a:buClr>
                <a:schemeClr val="dk1"/>
              </a:buClr>
              <a:buSzPts val="3500"/>
              <a:buFont typeface="Old Standard TT"/>
              <a:buNone/>
              <a:defRPr sz="3500" b="1">
                <a:solidFill>
                  <a:schemeClr val="dk1"/>
                </a:solidFill>
                <a:latin typeface="Old Standard TT"/>
                <a:ea typeface="Old Standard TT"/>
                <a:cs typeface="Old Standard TT"/>
                <a:sym typeface="Old Standard TT"/>
              </a:defRPr>
            </a:lvl8pPr>
            <a:lvl9pPr lvl="8" rtl="0">
              <a:spcBef>
                <a:spcPts val="0"/>
              </a:spcBef>
              <a:spcAft>
                <a:spcPts val="0"/>
              </a:spcAft>
              <a:buClr>
                <a:schemeClr val="dk1"/>
              </a:buClr>
              <a:buSzPts val="3500"/>
              <a:buFont typeface="Old Standard TT"/>
              <a:buNone/>
              <a:defRPr sz="3500" b="1">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0"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7" r:id="rId5"/>
    <p:sldLayoutId id="2147483658" r:id="rId6"/>
    <p:sldLayoutId id="2147483659" r:id="rId7"/>
    <p:sldLayoutId id="2147483662" r:id="rId8"/>
    <p:sldLayoutId id="2147483669" r:id="rId9"/>
    <p:sldLayoutId id="2147483671" r:id="rId10"/>
    <p:sldLayoutId id="2147483672"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gi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gif"/><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0"/>
        <p:cNvGrpSpPr/>
        <p:nvPr/>
      </p:nvGrpSpPr>
      <p:grpSpPr>
        <a:xfrm>
          <a:off x="0" y="0"/>
          <a:ext cx="0" cy="0"/>
          <a:chOff x="0" y="0"/>
          <a:chExt cx="0" cy="0"/>
        </a:xfrm>
      </p:grpSpPr>
      <p:sp>
        <p:nvSpPr>
          <p:cNvPr id="301" name="Google Shape;301;p30"/>
          <p:cNvSpPr txBox="1">
            <a:spLocks noGrp="1"/>
          </p:cNvSpPr>
          <p:nvPr>
            <p:ph type="ctrTitle"/>
          </p:nvPr>
        </p:nvSpPr>
        <p:spPr>
          <a:xfrm>
            <a:off x="431807" y="1704975"/>
            <a:ext cx="8280386" cy="1924646"/>
          </a:xfrm>
          <a:prstGeom prst="rect">
            <a:avLst/>
          </a:prstGeom>
        </p:spPr>
        <p:txBody>
          <a:bodyPr spcFirstLastPara="1" wrap="square" lIns="0" tIns="91425" rIns="91425" bIns="91425" anchor="b" anchorCtr="0">
            <a:noAutofit/>
          </a:bodyPr>
          <a:lstStyle/>
          <a:p>
            <a:pPr marL="0" lvl="0" indent="0" algn="ctr" rtl="0">
              <a:spcBef>
                <a:spcPts val="0"/>
              </a:spcBef>
              <a:spcAft>
                <a:spcPts val="0"/>
              </a:spcAft>
              <a:buNone/>
            </a:pPr>
            <a:r>
              <a:rPr lang="en-US" sz="4000" dirty="0">
                <a:solidFill>
                  <a:srgbClr val="002060"/>
                </a:solidFill>
              </a:rPr>
              <a:t>Impact of Natural Disasters on Firm Growth: A Case Study of Bangladesh</a:t>
            </a:r>
            <a:endParaRPr sz="4000" dirty="0">
              <a:solidFill>
                <a:srgbClr val="002060"/>
              </a:solidFill>
            </a:endParaRPr>
          </a:p>
        </p:txBody>
      </p:sp>
      <p:sp>
        <p:nvSpPr>
          <p:cNvPr id="304" name="Google Shape;304;p30"/>
          <p:cNvSpPr txBox="1">
            <a:spLocks noGrp="1"/>
          </p:cNvSpPr>
          <p:nvPr>
            <p:ph type="subTitle" idx="1"/>
          </p:nvPr>
        </p:nvSpPr>
        <p:spPr>
          <a:xfrm>
            <a:off x="0" y="-7950"/>
            <a:ext cx="622500" cy="53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Old Standard TT"/>
                <a:ea typeface="Old Standard TT"/>
                <a:cs typeface="Old Standard TT"/>
                <a:sym typeface="Old Standard TT"/>
              </a:rPr>
              <a:t>20</a:t>
            </a:r>
            <a:endParaRPr sz="1400" dirty="0">
              <a:latin typeface="Old Standard TT"/>
              <a:ea typeface="Old Standard TT"/>
              <a:cs typeface="Old Standard TT"/>
              <a:sym typeface="Old Standard TT"/>
            </a:endParaRPr>
          </a:p>
          <a:p>
            <a:pPr marL="0" lvl="0" indent="0" algn="ctr" rtl="0">
              <a:spcBef>
                <a:spcPts val="0"/>
              </a:spcBef>
              <a:spcAft>
                <a:spcPts val="0"/>
              </a:spcAft>
              <a:buNone/>
            </a:pPr>
            <a:r>
              <a:rPr lang="en" sz="1400" dirty="0">
                <a:latin typeface="Old Standard TT"/>
                <a:ea typeface="Old Standard TT"/>
                <a:cs typeface="Old Standard TT"/>
                <a:sym typeface="Old Standard TT"/>
              </a:rPr>
              <a:t>23</a:t>
            </a:r>
            <a:endParaRPr sz="1400" dirty="0">
              <a:latin typeface="Old Standard TT"/>
              <a:ea typeface="Old Standard TT"/>
              <a:cs typeface="Old Standard TT"/>
              <a:sym typeface="Old Standard TT"/>
            </a:endParaRPr>
          </a:p>
        </p:txBody>
      </p:sp>
      <p:sp>
        <p:nvSpPr>
          <p:cNvPr id="306" name="Google Shape;306;p30"/>
          <p:cNvSpPr txBox="1">
            <a:spLocks noGrp="1"/>
          </p:cNvSpPr>
          <p:nvPr>
            <p:ph type="subTitle" idx="1"/>
          </p:nvPr>
        </p:nvSpPr>
        <p:spPr>
          <a:xfrm>
            <a:off x="8521600" y="4618675"/>
            <a:ext cx="622500" cy="53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dirty="0">
                <a:latin typeface="Old Standard TT"/>
                <a:ea typeface="Old Standard TT"/>
                <a:cs typeface="Old Standard TT"/>
                <a:sym typeface="Old Standard TT"/>
              </a:rPr>
              <a:t>20</a:t>
            </a:r>
            <a:endParaRPr sz="1400" dirty="0">
              <a:latin typeface="Old Standard TT"/>
              <a:ea typeface="Old Standard TT"/>
              <a:cs typeface="Old Standard TT"/>
              <a:sym typeface="Old Standard TT"/>
            </a:endParaRPr>
          </a:p>
          <a:p>
            <a:pPr marL="0" lvl="0" indent="0" algn="ctr" rtl="0">
              <a:spcBef>
                <a:spcPts val="0"/>
              </a:spcBef>
              <a:spcAft>
                <a:spcPts val="0"/>
              </a:spcAft>
              <a:buNone/>
            </a:pPr>
            <a:r>
              <a:rPr lang="en" sz="1400" dirty="0">
                <a:latin typeface="Old Standard TT"/>
                <a:ea typeface="Old Standard TT"/>
                <a:cs typeface="Old Standard TT"/>
                <a:sym typeface="Old Standard TT"/>
              </a:rPr>
              <a:t>23</a:t>
            </a:r>
            <a:endParaRPr sz="1400" dirty="0">
              <a:latin typeface="Old Standard TT"/>
              <a:ea typeface="Old Standard TT"/>
              <a:cs typeface="Old Standard TT"/>
              <a:sym typeface="Old Standard TT"/>
            </a:endParaRPr>
          </a:p>
        </p:txBody>
      </p:sp>
      <p:sp>
        <p:nvSpPr>
          <p:cNvPr id="2" name="Google Shape;305;p30">
            <a:extLst>
              <a:ext uri="{FF2B5EF4-FFF2-40B4-BE49-F238E27FC236}">
                <a16:creationId xmlns="" xmlns:a16="http://schemas.microsoft.com/office/drawing/2014/main" id="{D1D2DA69-234C-577D-C879-2A74FCE06BCD}"/>
              </a:ext>
            </a:extLst>
          </p:cNvPr>
          <p:cNvSpPr txBox="1">
            <a:spLocks/>
          </p:cNvSpPr>
          <p:nvPr/>
        </p:nvSpPr>
        <p:spPr>
          <a:xfrm>
            <a:off x="1724250" y="3848696"/>
            <a:ext cx="5695500" cy="53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0"/>
              </a:spcBef>
              <a:spcAft>
                <a:spcPts val="0"/>
              </a:spcAft>
              <a:buClr>
                <a:schemeClr val="dk1"/>
              </a:buClr>
              <a:buSzPts val="1800"/>
              <a:buFont typeface="Didact Gothic"/>
              <a:buNone/>
              <a:defRPr sz="1800" b="0" i="0" u="none" strike="noStrike" cap="none">
                <a:solidFill>
                  <a:schemeClr val="dk1"/>
                </a:solidFill>
                <a:latin typeface="Didact Gothic"/>
                <a:ea typeface="Didact Gothic"/>
                <a:cs typeface="Didact Gothic"/>
                <a:sym typeface="Didact Gothic"/>
              </a:defRPr>
            </a:lvl9pPr>
          </a:lstStyle>
          <a:p>
            <a:pPr marL="0" indent="0"/>
            <a:r>
              <a:rPr lang="en-US" i="1" dirty="0">
                <a:solidFill>
                  <a:srgbClr val="002060"/>
                </a:solidFill>
                <a:latin typeface="Old Standard TT"/>
                <a:ea typeface="Old Standard TT"/>
                <a:cs typeface="Old Standard TT"/>
                <a:sym typeface="Old Standard TT"/>
              </a:rPr>
              <a:t>Presented By: Arnab Paul</a:t>
            </a:r>
          </a:p>
        </p:txBody>
      </p:sp>
      <p:pic>
        <p:nvPicPr>
          <p:cNvPr id="4" name="Picture 3">
            <a:extLst>
              <a:ext uri="{FF2B5EF4-FFF2-40B4-BE49-F238E27FC236}">
                <a16:creationId xmlns="" xmlns:a16="http://schemas.microsoft.com/office/drawing/2014/main" id="{EE81034D-FB88-DE7C-8A47-262A60CD6955}"/>
              </a:ext>
            </a:extLst>
          </p:cNvPr>
          <p:cNvPicPr>
            <a:picLocks noChangeAspect="1"/>
          </p:cNvPicPr>
          <p:nvPr/>
        </p:nvPicPr>
        <p:blipFill>
          <a:blip r:embed="rId4"/>
          <a:stretch>
            <a:fillRect/>
          </a:stretch>
        </p:blipFill>
        <p:spPr>
          <a:xfrm>
            <a:off x="645387" y="508556"/>
            <a:ext cx="3333750" cy="857250"/>
          </a:xfrm>
          <a:prstGeom prst="rect">
            <a:avLst/>
          </a:prstGeom>
        </p:spPr>
      </p:pic>
      <p:pic>
        <p:nvPicPr>
          <p:cNvPr id="5" name="Picture 4">
            <a:extLst>
              <a:ext uri="{FF2B5EF4-FFF2-40B4-BE49-F238E27FC236}">
                <a16:creationId xmlns="" xmlns:a16="http://schemas.microsoft.com/office/drawing/2014/main" id="{21A2EA3D-88AF-BFE4-15CA-A11F0E133B69}"/>
              </a:ext>
            </a:extLst>
          </p:cNvPr>
          <p:cNvPicPr>
            <a:picLocks noChangeAspect="1"/>
          </p:cNvPicPr>
          <p:nvPr/>
        </p:nvPicPr>
        <p:blipFill>
          <a:blip r:embed="rId5"/>
          <a:stretch>
            <a:fillRect/>
          </a:stretch>
        </p:blipFill>
        <p:spPr>
          <a:xfrm>
            <a:off x="7386276" y="536303"/>
            <a:ext cx="1090749" cy="1077981"/>
          </a:xfrm>
          <a:prstGeom prst="rect">
            <a:avLst/>
          </a:prstGeom>
        </p:spPr>
      </p:pic>
      <p:sp>
        <p:nvSpPr>
          <p:cNvPr id="10"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txBox="1">
            <a:spLocks noGrp="1"/>
          </p:cNvSpPr>
          <p:nvPr>
            <p:ph type="title" idx="2"/>
          </p:nvPr>
        </p:nvSpPr>
        <p:spPr>
          <a:xfrm>
            <a:off x="2996575" y="1057362"/>
            <a:ext cx="3150900" cy="13935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sz="7000" dirty="0">
                <a:solidFill>
                  <a:srgbClr val="002060"/>
                </a:solidFill>
              </a:rPr>
              <a:t>03</a:t>
            </a:r>
            <a:endParaRPr sz="7000" dirty="0">
              <a:solidFill>
                <a:srgbClr val="002060"/>
              </a:solidFill>
            </a:endParaRPr>
          </a:p>
        </p:txBody>
      </p:sp>
      <p:sp>
        <p:nvSpPr>
          <p:cNvPr id="344" name="Google Shape;344;p33"/>
          <p:cNvSpPr txBox="1">
            <a:spLocks noGrp="1"/>
          </p:cNvSpPr>
          <p:nvPr>
            <p:ph type="title"/>
          </p:nvPr>
        </p:nvSpPr>
        <p:spPr>
          <a:xfrm>
            <a:off x="1751250" y="2576650"/>
            <a:ext cx="5641500" cy="53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2060"/>
                </a:solidFill>
              </a:rPr>
              <a:t>Literature Review</a:t>
            </a:r>
          </a:p>
        </p:txBody>
      </p:sp>
      <p:sp>
        <p:nvSpPr>
          <p:cNvPr id="346" name="Google Shape;346;p33"/>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47" name="Google Shape;347;p33"/>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pic>
        <p:nvPicPr>
          <p:cNvPr id="3" name="Picture 2">
            <a:extLst>
              <a:ext uri="{FF2B5EF4-FFF2-40B4-BE49-F238E27FC236}">
                <a16:creationId xmlns="" xmlns:a16="http://schemas.microsoft.com/office/drawing/2014/main" id="{F64055AC-0420-2433-0AED-9CDFD04F2377}"/>
              </a:ext>
            </a:extLst>
          </p:cNvPr>
          <p:cNvPicPr>
            <a:picLocks noChangeAspect="1"/>
          </p:cNvPicPr>
          <p:nvPr/>
        </p:nvPicPr>
        <p:blipFill>
          <a:blip r:embed="rId3"/>
          <a:stretch>
            <a:fillRect/>
          </a:stretch>
        </p:blipFill>
        <p:spPr>
          <a:xfrm>
            <a:off x="7962315" y="0"/>
            <a:ext cx="529415" cy="523217"/>
          </a:xfrm>
          <a:prstGeom prst="rect">
            <a:avLst/>
          </a:prstGeom>
        </p:spPr>
      </p:pic>
      <p:pic>
        <p:nvPicPr>
          <p:cNvPr id="4" name="Picture 3">
            <a:extLst>
              <a:ext uri="{FF2B5EF4-FFF2-40B4-BE49-F238E27FC236}">
                <a16:creationId xmlns="" xmlns:a16="http://schemas.microsoft.com/office/drawing/2014/main" id="{38065DF2-7591-CC12-586F-2B6C719DE4E0}"/>
              </a:ext>
            </a:extLst>
          </p:cNvPr>
          <p:cNvPicPr>
            <a:picLocks noChangeAspect="1"/>
          </p:cNvPicPr>
          <p:nvPr/>
        </p:nvPicPr>
        <p:blipFill>
          <a:blip r:embed="rId4"/>
          <a:stretch>
            <a:fillRect/>
          </a:stretch>
        </p:blipFill>
        <p:spPr>
          <a:xfrm>
            <a:off x="652270" y="-73547"/>
            <a:ext cx="2280341" cy="653813"/>
          </a:xfrm>
          <a:prstGeom prst="rect">
            <a:avLst/>
          </a:prstGeom>
        </p:spPr>
      </p:pic>
      <p:sp>
        <p:nvSpPr>
          <p:cNvPr id="10"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a:t>
            </a:r>
            <a:r>
              <a:rPr lang="en-US" sz="1400" i="1" dirty="0" smtClean="0">
                <a:solidFill>
                  <a:srgbClr val="002060"/>
                </a:solidFill>
                <a:latin typeface="Old Standard TT"/>
                <a:ea typeface="Old Standard TT"/>
                <a:cs typeface="Old Standard TT"/>
                <a:sym typeface="Old Standard TT"/>
              </a:rPr>
              <a:t>23</a:t>
            </a:r>
            <a:r>
              <a:rPr lang="en-US" sz="1400" i="1" baseline="30000" dirty="0" smtClean="0">
                <a:solidFill>
                  <a:srgbClr val="002060"/>
                </a:solidFill>
                <a:latin typeface="Old Standard TT"/>
                <a:ea typeface="Old Standard TT"/>
                <a:cs typeface="Old Standard TT"/>
                <a:sym typeface="Old Standard TT"/>
              </a:rPr>
              <a:t>rd</a:t>
            </a:r>
            <a:r>
              <a:rPr lang="en-US" sz="1400" i="1" dirty="0" smtClean="0">
                <a:solidFill>
                  <a:srgbClr val="002060"/>
                </a:solidFill>
                <a:latin typeface="Old Standard TT"/>
                <a:ea typeface="Old Standard TT"/>
                <a:cs typeface="Old Standard TT"/>
                <a:sym typeface="Old Standard TT"/>
              </a:rPr>
              <a:t> </a:t>
            </a:r>
            <a:r>
              <a:rPr lang="en-US" sz="1400" i="1" dirty="0" smtClean="0">
                <a:solidFill>
                  <a:srgbClr val="002060"/>
                </a:solidFill>
                <a:latin typeface="Old Standard TT"/>
                <a:ea typeface="Old Standard TT"/>
                <a:cs typeface="Old Standard TT"/>
                <a:sym typeface="Old Standard TT"/>
              </a:rPr>
              <a:t>International </a:t>
            </a:r>
            <a:r>
              <a:rPr lang="en-US" sz="1400" i="1" dirty="0">
                <a:solidFill>
                  <a:srgbClr val="002060"/>
                </a:solidFill>
                <a:latin typeface="Old Standard TT"/>
                <a:ea typeface="Old Standard TT"/>
                <a:cs typeface="Old Standard TT"/>
                <a:sym typeface="Old Standard TT"/>
              </a:rPr>
              <a:t>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4160623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35"/>
          <p:cNvSpPr txBox="1">
            <a:spLocks noGrp="1"/>
          </p:cNvSpPr>
          <p:nvPr>
            <p:ph type="subTitle" idx="1"/>
          </p:nvPr>
        </p:nvSpPr>
        <p:spPr>
          <a:xfrm>
            <a:off x="795310" y="811127"/>
            <a:ext cx="7553379" cy="3521245"/>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Arial" panose="020B0604020202020204" pitchFamily="34" charset="0"/>
              <a:buChar char="•"/>
            </a:pPr>
            <a:r>
              <a:rPr lang="en-US" sz="1200" dirty="0">
                <a:solidFill>
                  <a:srgbClr val="002060"/>
                </a:solidFill>
              </a:rPr>
              <a:t>Due to their devastating effects on economies, natural catastrophes have gained international attention in recent decades.</a:t>
            </a:r>
          </a:p>
          <a:p>
            <a:pPr marL="171450" lvl="0" indent="-171450" algn="l" rtl="0">
              <a:spcBef>
                <a:spcPts val="0"/>
              </a:spcBef>
              <a:spcAft>
                <a:spcPts val="0"/>
              </a:spcAft>
              <a:buFont typeface="Arial" panose="020B0604020202020204" pitchFamily="34" charset="0"/>
              <a:buChar char="•"/>
            </a:pPr>
            <a:endParaRPr lang="en-US" sz="1200" dirty="0">
              <a:solidFill>
                <a:srgbClr val="002060"/>
              </a:solidFill>
            </a:endParaRPr>
          </a:p>
          <a:p>
            <a:pPr marL="171450" lvl="0" indent="-171450" algn="l" rtl="0">
              <a:spcBef>
                <a:spcPts val="0"/>
              </a:spcBef>
              <a:spcAft>
                <a:spcPts val="0"/>
              </a:spcAft>
              <a:buFont typeface="Arial" panose="020B0604020202020204" pitchFamily="34" charset="0"/>
              <a:buChar char="•"/>
            </a:pPr>
            <a:r>
              <a:rPr lang="en-US" sz="1200" dirty="0">
                <a:solidFill>
                  <a:srgbClr val="002060"/>
                </a:solidFill>
              </a:rPr>
              <a:t>It is still unclear how natural catastrophes affect the expansion of businesses based on the available empirical information.</a:t>
            </a:r>
          </a:p>
          <a:p>
            <a:pPr marL="171450" lvl="0" indent="-171450" algn="l" rtl="0">
              <a:spcBef>
                <a:spcPts val="0"/>
              </a:spcBef>
              <a:spcAft>
                <a:spcPts val="0"/>
              </a:spcAft>
              <a:buFont typeface="Arial" panose="020B0604020202020204" pitchFamily="34" charset="0"/>
              <a:buChar char="•"/>
            </a:pPr>
            <a:endParaRPr lang="en-US" sz="1200" dirty="0">
              <a:solidFill>
                <a:srgbClr val="002060"/>
              </a:solidFill>
            </a:endParaRPr>
          </a:p>
          <a:p>
            <a:pPr marL="171450" lvl="0" indent="-171450" algn="l" rtl="0">
              <a:spcBef>
                <a:spcPts val="0"/>
              </a:spcBef>
              <a:spcAft>
                <a:spcPts val="0"/>
              </a:spcAft>
              <a:buFont typeface="Arial" panose="020B0604020202020204" pitchFamily="34" charset="0"/>
              <a:buChar char="•"/>
            </a:pPr>
            <a:r>
              <a:rPr lang="en-US" sz="1200" dirty="0">
                <a:solidFill>
                  <a:srgbClr val="002060"/>
                </a:solidFill>
              </a:rPr>
              <a:t>Bangladesh is prone to natural disasters due to its location in a significant delta region, especially during the monsoon.</a:t>
            </a:r>
          </a:p>
          <a:p>
            <a:pPr marL="171450" lvl="0" indent="-171450" algn="l" rtl="0">
              <a:spcBef>
                <a:spcPts val="0"/>
              </a:spcBef>
              <a:spcAft>
                <a:spcPts val="0"/>
              </a:spcAft>
              <a:buFont typeface="Arial" panose="020B0604020202020204" pitchFamily="34" charset="0"/>
              <a:buChar char="•"/>
            </a:pPr>
            <a:endParaRPr lang="en-US" sz="1200" dirty="0">
              <a:solidFill>
                <a:srgbClr val="002060"/>
              </a:solidFill>
            </a:endParaRPr>
          </a:p>
          <a:p>
            <a:pPr marL="171450" lvl="0" indent="-171450" algn="l" rtl="0">
              <a:spcBef>
                <a:spcPts val="0"/>
              </a:spcBef>
              <a:spcAft>
                <a:spcPts val="0"/>
              </a:spcAft>
              <a:buFont typeface="Arial" panose="020B0604020202020204" pitchFamily="34" charset="0"/>
              <a:buChar char="•"/>
            </a:pPr>
            <a:r>
              <a:rPr lang="en-US" sz="1200" dirty="0">
                <a:solidFill>
                  <a:srgbClr val="002060"/>
                </a:solidFill>
              </a:rPr>
              <a:t>In order to be resilient in the near term and adapt in the long run, it is crucial to comprehend the complex interaction between economic activity and natural catastrophes.</a:t>
            </a:r>
          </a:p>
          <a:p>
            <a:pPr marL="171450" lvl="0" indent="-171450" algn="l" rtl="0">
              <a:spcBef>
                <a:spcPts val="0"/>
              </a:spcBef>
              <a:spcAft>
                <a:spcPts val="0"/>
              </a:spcAft>
              <a:buFont typeface="Arial" panose="020B0604020202020204" pitchFamily="34" charset="0"/>
              <a:buChar char="•"/>
            </a:pPr>
            <a:endParaRPr lang="en-US" sz="1200" dirty="0">
              <a:solidFill>
                <a:srgbClr val="002060"/>
              </a:solidFill>
            </a:endParaRPr>
          </a:p>
          <a:p>
            <a:pPr marL="171450" lvl="0" indent="-171450" algn="l" rtl="0">
              <a:spcBef>
                <a:spcPts val="0"/>
              </a:spcBef>
              <a:spcAft>
                <a:spcPts val="0"/>
              </a:spcAft>
              <a:buFont typeface="Arial" panose="020B0604020202020204" pitchFamily="34" charset="0"/>
              <a:buChar char="•"/>
            </a:pPr>
            <a:r>
              <a:rPr lang="en-US" sz="1200" dirty="0">
                <a:solidFill>
                  <a:srgbClr val="002060"/>
                </a:solidFill>
              </a:rPr>
              <a:t>Economic growth has been studied in relation to environmental disasters before (Eduardo Cavallo et al., 2013; </a:t>
            </a:r>
            <a:r>
              <a:rPr lang="en-US" sz="1200" dirty="0" err="1">
                <a:solidFill>
                  <a:srgbClr val="002060"/>
                </a:solidFill>
              </a:rPr>
              <a:t>Fomby</a:t>
            </a:r>
            <a:r>
              <a:rPr lang="en-US" sz="1200" dirty="0">
                <a:solidFill>
                  <a:srgbClr val="002060"/>
                </a:solidFill>
              </a:rPr>
              <a:t>, Ikeda, &amp; </a:t>
            </a:r>
            <a:r>
              <a:rPr lang="en-US" sz="1200" dirty="0" err="1">
                <a:solidFill>
                  <a:srgbClr val="002060"/>
                </a:solidFill>
              </a:rPr>
              <a:t>Loayza</a:t>
            </a:r>
            <a:r>
              <a:rPr lang="en-US" sz="1200" dirty="0">
                <a:solidFill>
                  <a:srgbClr val="002060"/>
                </a:solidFill>
              </a:rPr>
              <a:t>, 2009; </a:t>
            </a:r>
            <a:r>
              <a:rPr lang="en-US" sz="1200" dirty="0" err="1">
                <a:solidFill>
                  <a:srgbClr val="002060"/>
                </a:solidFill>
              </a:rPr>
              <a:t>Loayza</a:t>
            </a:r>
            <a:r>
              <a:rPr lang="en-US" sz="1200" dirty="0">
                <a:solidFill>
                  <a:srgbClr val="002060"/>
                </a:solidFill>
              </a:rPr>
              <a:t>, </a:t>
            </a:r>
            <a:r>
              <a:rPr lang="en-US" sz="1200" dirty="0" err="1">
                <a:solidFill>
                  <a:srgbClr val="002060"/>
                </a:solidFill>
              </a:rPr>
              <a:t>Olaberria</a:t>
            </a:r>
            <a:r>
              <a:rPr lang="en-US" sz="1200" dirty="0">
                <a:solidFill>
                  <a:srgbClr val="002060"/>
                </a:solidFill>
              </a:rPr>
              <a:t>, </a:t>
            </a:r>
            <a:r>
              <a:rPr lang="en-US" sz="1200" dirty="0" err="1">
                <a:solidFill>
                  <a:srgbClr val="002060"/>
                </a:solidFill>
              </a:rPr>
              <a:t>Rigolini</a:t>
            </a:r>
            <a:r>
              <a:rPr lang="en-US" sz="1200" dirty="0">
                <a:solidFill>
                  <a:srgbClr val="002060"/>
                </a:solidFill>
              </a:rPr>
              <a:t>, &amp; </a:t>
            </a:r>
            <a:r>
              <a:rPr lang="en-US" sz="1200" dirty="0" err="1">
                <a:solidFill>
                  <a:srgbClr val="002060"/>
                </a:solidFill>
              </a:rPr>
              <a:t>Christiaensen</a:t>
            </a:r>
            <a:r>
              <a:rPr lang="en-US" sz="1200" dirty="0">
                <a:solidFill>
                  <a:srgbClr val="002060"/>
                </a:solidFill>
              </a:rPr>
              <a:t>, 2012; Noy, 2009; Skidmore &amp; Toya, 2002; Strobl, 2012), with varying results depending on disaster type, location, and severity.</a:t>
            </a:r>
          </a:p>
          <a:p>
            <a:pPr marL="171450" lvl="0" indent="-171450" algn="l" rtl="0">
              <a:spcBef>
                <a:spcPts val="0"/>
              </a:spcBef>
              <a:spcAft>
                <a:spcPts val="0"/>
              </a:spcAft>
              <a:buFont typeface="Arial" panose="020B0604020202020204" pitchFamily="34" charset="0"/>
              <a:buChar char="•"/>
            </a:pPr>
            <a:endParaRPr lang="en-US" sz="1200" dirty="0">
              <a:solidFill>
                <a:srgbClr val="002060"/>
              </a:solidFill>
            </a:endParaRPr>
          </a:p>
          <a:p>
            <a:pPr marL="171450" lvl="0" indent="-171450" algn="l" rtl="0">
              <a:spcBef>
                <a:spcPts val="0"/>
              </a:spcBef>
              <a:spcAft>
                <a:spcPts val="0"/>
              </a:spcAft>
              <a:buFont typeface="Arial" panose="020B0604020202020204" pitchFamily="34" charset="0"/>
              <a:buChar char="•"/>
            </a:pPr>
            <a:r>
              <a:rPr lang="en-US" sz="1200" dirty="0">
                <a:solidFill>
                  <a:srgbClr val="002060"/>
                </a:solidFill>
              </a:rPr>
              <a:t>While the broad effects of natural catastrophes on the economy as a whole are generally established, the research is less clear on how these events could affect economic growth at the company level.</a:t>
            </a:r>
          </a:p>
          <a:p>
            <a:pPr marL="171450" lvl="0" indent="-171450" algn="l" rtl="0">
              <a:spcBef>
                <a:spcPts val="0"/>
              </a:spcBef>
              <a:spcAft>
                <a:spcPts val="0"/>
              </a:spcAft>
              <a:buFont typeface="Arial" panose="020B0604020202020204" pitchFamily="34" charset="0"/>
              <a:buChar char="•"/>
            </a:pPr>
            <a:endParaRPr lang="en-US" sz="1200" dirty="0">
              <a:solidFill>
                <a:srgbClr val="002060"/>
              </a:solidFill>
            </a:endParaRPr>
          </a:p>
        </p:txBody>
      </p:sp>
      <p:sp>
        <p:nvSpPr>
          <p:cNvPr id="366" name="Google Shape;366;p35"/>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67" name="Google Shape;367;p35"/>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pic>
        <p:nvPicPr>
          <p:cNvPr id="8" name="Picture 7">
            <a:extLst>
              <a:ext uri="{FF2B5EF4-FFF2-40B4-BE49-F238E27FC236}">
                <a16:creationId xmlns="" xmlns:a16="http://schemas.microsoft.com/office/drawing/2014/main" id="{37765EA2-B636-3758-F3B2-B1E4D5B2FBE9}"/>
              </a:ext>
            </a:extLst>
          </p:cNvPr>
          <p:cNvPicPr>
            <a:picLocks noChangeAspect="1"/>
          </p:cNvPicPr>
          <p:nvPr/>
        </p:nvPicPr>
        <p:blipFill>
          <a:blip r:embed="rId3"/>
          <a:stretch>
            <a:fillRect/>
          </a:stretch>
        </p:blipFill>
        <p:spPr>
          <a:xfrm>
            <a:off x="7962315" y="0"/>
            <a:ext cx="529415" cy="523217"/>
          </a:xfrm>
          <a:prstGeom prst="rect">
            <a:avLst/>
          </a:prstGeom>
        </p:spPr>
      </p:pic>
      <p:pic>
        <p:nvPicPr>
          <p:cNvPr id="9" name="Picture 8">
            <a:extLst>
              <a:ext uri="{FF2B5EF4-FFF2-40B4-BE49-F238E27FC236}">
                <a16:creationId xmlns="" xmlns:a16="http://schemas.microsoft.com/office/drawing/2014/main" id="{17C48D61-56BC-421C-049E-AB21BFC28D7D}"/>
              </a:ext>
            </a:extLst>
          </p:cNvPr>
          <p:cNvPicPr>
            <a:picLocks noChangeAspect="1"/>
          </p:cNvPicPr>
          <p:nvPr/>
        </p:nvPicPr>
        <p:blipFill>
          <a:blip r:embed="rId4"/>
          <a:stretch>
            <a:fillRect/>
          </a:stretch>
        </p:blipFill>
        <p:spPr>
          <a:xfrm>
            <a:off x="652270" y="-73547"/>
            <a:ext cx="2280341" cy="653813"/>
          </a:xfrm>
          <a:prstGeom prst="rect">
            <a:avLst/>
          </a:prstGeom>
        </p:spPr>
      </p:pic>
      <p:sp>
        <p:nvSpPr>
          <p:cNvPr id="10"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9457651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A97D319-63B1-EF3B-7EFB-104CBA0C929B}"/>
              </a:ext>
            </a:extLst>
          </p:cNvPr>
          <p:cNvPicPr>
            <a:picLocks noChangeAspect="1"/>
          </p:cNvPicPr>
          <p:nvPr/>
        </p:nvPicPr>
        <p:blipFill>
          <a:blip r:embed="rId2"/>
          <a:stretch>
            <a:fillRect/>
          </a:stretch>
        </p:blipFill>
        <p:spPr>
          <a:xfrm>
            <a:off x="7962315" y="0"/>
            <a:ext cx="529415" cy="523217"/>
          </a:xfrm>
          <a:prstGeom prst="rect">
            <a:avLst/>
          </a:prstGeom>
        </p:spPr>
      </p:pic>
      <p:pic>
        <p:nvPicPr>
          <p:cNvPr id="7" name="Picture 6">
            <a:extLst>
              <a:ext uri="{FF2B5EF4-FFF2-40B4-BE49-F238E27FC236}">
                <a16:creationId xmlns="" xmlns:a16="http://schemas.microsoft.com/office/drawing/2014/main" id="{03C5B254-5ADD-264A-5D8B-C9965AD3AD89}"/>
              </a:ext>
            </a:extLst>
          </p:cNvPr>
          <p:cNvPicPr>
            <a:picLocks noChangeAspect="1"/>
          </p:cNvPicPr>
          <p:nvPr/>
        </p:nvPicPr>
        <p:blipFill>
          <a:blip r:embed="rId3"/>
          <a:stretch>
            <a:fillRect/>
          </a:stretch>
        </p:blipFill>
        <p:spPr>
          <a:xfrm>
            <a:off x="652270" y="-73547"/>
            <a:ext cx="2280341" cy="653813"/>
          </a:xfrm>
          <a:prstGeom prst="rect">
            <a:avLst/>
          </a:prstGeom>
        </p:spPr>
      </p:pic>
      <p:sp>
        <p:nvSpPr>
          <p:cNvPr id="10" name="Google Shape;365;p35">
            <a:extLst>
              <a:ext uri="{FF2B5EF4-FFF2-40B4-BE49-F238E27FC236}">
                <a16:creationId xmlns="" xmlns:a16="http://schemas.microsoft.com/office/drawing/2014/main" id="{2B5AEE78-3301-2791-9CF3-D9D866F73E7F}"/>
              </a:ext>
            </a:extLst>
          </p:cNvPr>
          <p:cNvSpPr txBox="1">
            <a:spLocks noGrp="1"/>
          </p:cNvSpPr>
          <p:nvPr>
            <p:ph type="subTitle" idx="1"/>
          </p:nvPr>
        </p:nvSpPr>
        <p:spPr>
          <a:xfrm>
            <a:off x="1133421" y="1015302"/>
            <a:ext cx="6877157" cy="3112896"/>
          </a:xfrm>
          <a:prstGeom prst="rect">
            <a:avLst/>
          </a:prstGeom>
        </p:spPr>
        <p:txBody>
          <a:bodyPr spcFirstLastPara="1" wrap="square" lIns="91425" tIns="91425" rIns="91425" bIns="91425" anchor="t" anchorCtr="0">
            <a:noAutofit/>
          </a:bodyPr>
          <a:lstStyle/>
          <a:p>
            <a:pPr marL="171450" lvl="0" indent="-171450" algn="just" rtl="0">
              <a:spcBef>
                <a:spcPts val="0"/>
              </a:spcBef>
              <a:spcAft>
                <a:spcPts val="0"/>
              </a:spcAft>
              <a:buFont typeface="Arial" panose="020B0604020202020204" pitchFamily="34" charset="0"/>
              <a:buChar char="•"/>
            </a:pPr>
            <a:r>
              <a:rPr lang="en-US" sz="1200" dirty="0">
                <a:solidFill>
                  <a:srgbClr val="002060"/>
                </a:solidFill>
              </a:rPr>
              <a:t>Reasons for the lack of agreement in the study include differences in the disasters studied, the regions studied, the economies studied, the quality of the institutions studied, the time periods studied, the definitions of catastrophe costs, and the valuation methodology used.</a:t>
            </a:r>
          </a:p>
          <a:p>
            <a:pPr marL="171450" lvl="0" indent="-171450" algn="just" rtl="0">
              <a:spcBef>
                <a:spcPts val="0"/>
              </a:spcBef>
              <a:spcAft>
                <a:spcPts val="0"/>
              </a:spcAft>
              <a:buFont typeface="Arial" panose="020B0604020202020204" pitchFamily="34" charset="0"/>
              <a:buChar char="•"/>
            </a:pPr>
            <a:endParaRPr lang="en-US" sz="1200" dirty="0">
              <a:solidFill>
                <a:srgbClr val="002060"/>
              </a:solidFill>
            </a:endParaRPr>
          </a:p>
          <a:p>
            <a:pPr marL="171450" lvl="0" indent="-171450" algn="just" rtl="0">
              <a:spcBef>
                <a:spcPts val="0"/>
              </a:spcBef>
              <a:spcAft>
                <a:spcPts val="0"/>
              </a:spcAft>
              <a:buFont typeface="Arial" panose="020B0604020202020204" pitchFamily="34" charset="0"/>
              <a:buChar char="•"/>
            </a:pPr>
            <a:r>
              <a:rPr lang="en-US" sz="1200" dirty="0">
                <a:solidFill>
                  <a:srgbClr val="002060"/>
                </a:solidFill>
              </a:rPr>
              <a:t>There is a need for more research on the impact of natural disasters on economic growth because there is less evidence at the micro level of the connection between corporate activities and catastrophes.</a:t>
            </a:r>
          </a:p>
          <a:p>
            <a:pPr marL="171450" lvl="0" indent="-171450" algn="just" rtl="0">
              <a:spcBef>
                <a:spcPts val="0"/>
              </a:spcBef>
              <a:spcAft>
                <a:spcPts val="0"/>
              </a:spcAft>
              <a:buFont typeface="Arial" panose="020B0604020202020204" pitchFamily="34" charset="0"/>
              <a:buChar char="•"/>
            </a:pPr>
            <a:endParaRPr lang="en-US" sz="1200" dirty="0">
              <a:solidFill>
                <a:srgbClr val="002060"/>
              </a:solidFill>
            </a:endParaRPr>
          </a:p>
          <a:p>
            <a:pPr marL="171450" lvl="0" indent="-171450" algn="just" rtl="0">
              <a:spcBef>
                <a:spcPts val="0"/>
              </a:spcBef>
              <a:spcAft>
                <a:spcPts val="0"/>
              </a:spcAft>
              <a:buFont typeface="Arial" panose="020B0604020202020204" pitchFamily="34" charset="0"/>
              <a:buChar char="•"/>
            </a:pPr>
            <a:r>
              <a:rPr lang="en-US" sz="1200" dirty="0">
                <a:solidFill>
                  <a:srgbClr val="002060"/>
                </a:solidFill>
              </a:rPr>
              <a:t>Using firm-level data from Bangladesh, this study tries to fill this knowledge vacuum by </a:t>
            </a:r>
            <a:r>
              <a:rPr lang="en-US" sz="1200" dirty="0" err="1">
                <a:solidFill>
                  <a:srgbClr val="002060"/>
                </a:solidFill>
              </a:rPr>
              <a:t>analysing</a:t>
            </a:r>
            <a:r>
              <a:rPr lang="en-US" sz="1200" dirty="0">
                <a:solidFill>
                  <a:srgbClr val="002060"/>
                </a:solidFill>
              </a:rPr>
              <a:t> the immediate and long-term effects of natural catastrophes on business expansion.</a:t>
            </a:r>
          </a:p>
          <a:p>
            <a:pPr marL="171450" lvl="0" indent="-171450" algn="just" rtl="0">
              <a:spcBef>
                <a:spcPts val="0"/>
              </a:spcBef>
              <a:spcAft>
                <a:spcPts val="0"/>
              </a:spcAft>
              <a:buFont typeface="Arial" panose="020B0604020202020204" pitchFamily="34" charset="0"/>
              <a:buChar char="•"/>
            </a:pPr>
            <a:endParaRPr lang="en-US" sz="1200" dirty="0">
              <a:solidFill>
                <a:srgbClr val="002060"/>
              </a:solidFill>
            </a:endParaRPr>
          </a:p>
          <a:p>
            <a:pPr marL="171450" lvl="0" indent="-171450" algn="just" rtl="0">
              <a:spcBef>
                <a:spcPts val="0"/>
              </a:spcBef>
              <a:spcAft>
                <a:spcPts val="0"/>
              </a:spcAft>
              <a:buFont typeface="Arial" panose="020B0604020202020204" pitchFamily="34" charset="0"/>
              <a:buChar char="•"/>
            </a:pPr>
            <a:r>
              <a:rPr lang="en-US" sz="1200" dirty="0">
                <a:solidFill>
                  <a:srgbClr val="002060"/>
                </a:solidFill>
              </a:rPr>
              <a:t>We use Ordinary Least Squares (OLS) regression models to examine how catastrophes influence business expansion in terms of fatalities and affected population.</a:t>
            </a:r>
          </a:p>
          <a:p>
            <a:pPr marL="171450" lvl="0" indent="-171450" algn="just" rtl="0">
              <a:spcBef>
                <a:spcPts val="0"/>
              </a:spcBef>
              <a:spcAft>
                <a:spcPts val="0"/>
              </a:spcAft>
              <a:buFont typeface="Arial" panose="020B0604020202020204" pitchFamily="34" charset="0"/>
              <a:buChar char="•"/>
            </a:pPr>
            <a:endParaRPr lang="en-US" sz="1200" dirty="0">
              <a:solidFill>
                <a:srgbClr val="002060"/>
              </a:solidFill>
            </a:endParaRPr>
          </a:p>
          <a:p>
            <a:pPr marL="0" lvl="0" indent="0" algn="just" rtl="0">
              <a:spcBef>
                <a:spcPts val="0"/>
              </a:spcBef>
              <a:spcAft>
                <a:spcPts val="0"/>
              </a:spcAft>
            </a:pPr>
            <a:r>
              <a:rPr lang="en-US" sz="1200" dirty="0">
                <a:solidFill>
                  <a:srgbClr val="002060"/>
                </a:solidFill>
              </a:rPr>
              <a:t>In this talk, we give an overview of the literature, discussing the many results and points of view on how natural catastrophes affect business expansion.</a:t>
            </a:r>
          </a:p>
        </p:txBody>
      </p:sp>
      <p:sp>
        <p:nvSpPr>
          <p:cNvPr id="8"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14318189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txBox="1">
            <a:spLocks noGrp="1"/>
          </p:cNvSpPr>
          <p:nvPr>
            <p:ph type="title" idx="2"/>
          </p:nvPr>
        </p:nvSpPr>
        <p:spPr>
          <a:xfrm>
            <a:off x="2996575" y="1057362"/>
            <a:ext cx="3150900" cy="13935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sz="8000" dirty="0">
                <a:solidFill>
                  <a:srgbClr val="002060"/>
                </a:solidFill>
              </a:rPr>
              <a:t>04</a:t>
            </a:r>
            <a:endParaRPr sz="8000" dirty="0">
              <a:solidFill>
                <a:srgbClr val="002060"/>
              </a:solidFill>
            </a:endParaRPr>
          </a:p>
        </p:txBody>
      </p:sp>
      <p:sp>
        <p:nvSpPr>
          <p:cNvPr id="344" name="Google Shape;344;p33"/>
          <p:cNvSpPr txBox="1">
            <a:spLocks noGrp="1"/>
          </p:cNvSpPr>
          <p:nvPr>
            <p:ph type="title"/>
          </p:nvPr>
        </p:nvSpPr>
        <p:spPr>
          <a:xfrm>
            <a:off x="1751250" y="2576650"/>
            <a:ext cx="5641500" cy="53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2060"/>
                </a:solidFill>
              </a:rPr>
              <a:t>Research Methodology</a:t>
            </a:r>
          </a:p>
        </p:txBody>
      </p:sp>
      <p:sp>
        <p:nvSpPr>
          <p:cNvPr id="346" name="Google Shape;346;p33"/>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47" name="Google Shape;347;p33"/>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pic>
        <p:nvPicPr>
          <p:cNvPr id="3" name="Picture 2">
            <a:extLst>
              <a:ext uri="{FF2B5EF4-FFF2-40B4-BE49-F238E27FC236}">
                <a16:creationId xmlns="" xmlns:a16="http://schemas.microsoft.com/office/drawing/2014/main" id="{16FACEB8-AD23-A508-4E66-1F6AEBC7A117}"/>
              </a:ext>
            </a:extLst>
          </p:cNvPr>
          <p:cNvPicPr>
            <a:picLocks noChangeAspect="1"/>
          </p:cNvPicPr>
          <p:nvPr/>
        </p:nvPicPr>
        <p:blipFill>
          <a:blip r:embed="rId3"/>
          <a:stretch>
            <a:fillRect/>
          </a:stretch>
        </p:blipFill>
        <p:spPr>
          <a:xfrm>
            <a:off x="7962315" y="0"/>
            <a:ext cx="529415" cy="523217"/>
          </a:xfrm>
          <a:prstGeom prst="rect">
            <a:avLst/>
          </a:prstGeom>
        </p:spPr>
      </p:pic>
      <p:pic>
        <p:nvPicPr>
          <p:cNvPr id="4" name="Picture 3">
            <a:extLst>
              <a:ext uri="{FF2B5EF4-FFF2-40B4-BE49-F238E27FC236}">
                <a16:creationId xmlns="" xmlns:a16="http://schemas.microsoft.com/office/drawing/2014/main" id="{9477E28E-0977-53B6-B303-08B83D56261A}"/>
              </a:ext>
            </a:extLst>
          </p:cNvPr>
          <p:cNvPicPr>
            <a:picLocks noChangeAspect="1"/>
          </p:cNvPicPr>
          <p:nvPr/>
        </p:nvPicPr>
        <p:blipFill>
          <a:blip r:embed="rId4"/>
          <a:stretch>
            <a:fillRect/>
          </a:stretch>
        </p:blipFill>
        <p:spPr>
          <a:xfrm>
            <a:off x="652270" y="-73547"/>
            <a:ext cx="2280341" cy="653813"/>
          </a:xfrm>
          <a:prstGeom prst="rect">
            <a:avLst/>
          </a:prstGeom>
        </p:spPr>
      </p:pic>
      <p:sp>
        <p:nvSpPr>
          <p:cNvPr id="10"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10562049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35"/>
          <p:cNvSpPr txBox="1">
            <a:spLocks noGrp="1"/>
          </p:cNvSpPr>
          <p:nvPr>
            <p:ph type="subTitle" idx="1"/>
          </p:nvPr>
        </p:nvSpPr>
        <p:spPr>
          <a:xfrm>
            <a:off x="1273629" y="1029378"/>
            <a:ext cx="6596742" cy="308474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b="1" dirty="0">
                <a:solidFill>
                  <a:srgbClr val="002060"/>
                </a:solidFill>
              </a:rPr>
              <a:t>Research Methods:</a:t>
            </a:r>
          </a:p>
          <a:p>
            <a:pPr marL="285750" lvl="0" indent="-285750" algn="just" rtl="0">
              <a:spcBef>
                <a:spcPts val="0"/>
              </a:spcBef>
              <a:spcAft>
                <a:spcPts val="0"/>
              </a:spcAft>
              <a:buFont typeface="Arial" panose="020B0604020202020204" pitchFamily="34" charset="0"/>
              <a:buChar char="•"/>
            </a:pPr>
            <a:r>
              <a:rPr lang="en-US" dirty="0">
                <a:solidFill>
                  <a:srgbClr val="002060"/>
                </a:solidFill>
              </a:rPr>
              <a:t>Research approach: Quantitative.</a:t>
            </a:r>
          </a:p>
          <a:p>
            <a:pPr marL="285750" lvl="0" indent="-285750" algn="just" rtl="0">
              <a:spcBef>
                <a:spcPts val="0"/>
              </a:spcBef>
              <a:spcAft>
                <a:spcPts val="0"/>
              </a:spcAft>
              <a:buFont typeface="Arial" panose="020B0604020202020204" pitchFamily="34" charset="0"/>
              <a:buChar char="•"/>
            </a:pPr>
            <a:r>
              <a:rPr lang="en-US" dirty="0">
                <a:solidFill>
                  <a:srgbClr val="002060"/>
                </a:solidFill>
              </a:rPr>
              <a:t>Data sources: World Bank Enterprise Survey (WBES) Data and Emergency Event Database (EM-DAT).</a:t>
            </a:r>
          </a:p>
          <a:p>
            <a:pPr marL="285750" lvl="0" indent="-285750" algn="just" rtl="0">
              <a:spcBef>
                <a:spcPts val="0"/>
              </a:spcBef>
              <a:spcAft>
                <a:spcPts val="0"/>
              </a:spcAft>
              <a:buFont typeface="Arial" panose="020B0604020202020204" pitchFamily="34" charset="0"/>
              <a:buChar char="•"/>
            </a:pPr>
            <a:r>
              <a:rPr lang="en-US" dirty="0">
                <a:solidFill>
                  <a:srgbClr val="002060"/>
                </a:solidFill>
              </a:rPr>
              <a:t>Analytical method: Ordinary Least Squares (OLS) regression model to analyze the impact of natural catastrophes on business expansion.</a:t>
            </a:r>
          </a:p>
          <a:p>
            <a:pPr marL="0" lvl="0" indent="0" algn="just" rtl="0">
              <a:spcBef>
                <a:spcPts val="0"/>
              </a:spcBef>
              <a:spcAft>
                <a:spcPts val="0"/>
              </a:spcAft>
              <a:buNone/>
            </a:pPr>
            <a:endParaRPr lang="en-US" dirty="0">
              <a:solidFill>
                <a:srgbClr val="002060"/>
              </a:solidFill>
            </a:endParaRPr>
          </a:p>
          <a:p>
            <a:pPr marL="0" lvl="0" indent="0" algn="just" rtl="0">
              <a:spcBef>
                <a:spcPts val="0"/>
              </a:spcBef>
              <a:spcAft>
                <a:spcPts val="0"/>
              </a:spcAft>
              <a:buNone/>
            </a:pPr>
            <a:r>
              <a:rPr lang="en-US" b="1" dirty="0">
                <a:solidFill>
                  <a:srgbClr val="002060"/>
                </a:solidFill>
              </a:rPr>
              <a:t>Data Collection and Analysis Techniques:</a:t>
            </a:r>
          </a:p>
          <a:p>
            <a:pPr marL="285750" lvl="0" indent="-285750" algn="just" rtl="0">
              <a:spcBef>
                <a:spcPts val="0"/>
              </a:spcBef>
              <a:spcAft>
                <a:spcPts val="0"/>
              </a:spcAft>
              <a:buFont typeface="Arial" panose="020B0604020202020204" pitchFamily="34" charset="0"/>
              <a:buChar char="•"/>
            </a:pPr>
            <a:r>
              <a:rPr lang="en-US" dirty="0">
                <a:solidFill>
                  <a:srgbClr val="002060"/>
                </a:solidFill>
              </a:rPr>
              <a:t>Data collected from 2472 factories in Bangladesh.</a:t>
            </a:r>
          </a:p>
          <a:p>
            <a:pPr marL="285750" lvl="0" indent="-285750" algn="just" rtl="0">
              <a:spcBef>
                <a:spcPts val="0"/>
              </a:spcBef>
              <a:spcAft>
                <a:spcPts val="0"/>
              </a:spcAft>
              <a:buFont typeface="Arial" panose="020B0604020202020204" pitchFamily="34" charset="0"/>
              <a:buChar char="•"/>
            </a:pPr>
            <a:r>
              <a:rPr lang="en-US" dirty="0">
                <a:solidFill>
                  <a:srgbClr val="002060"/>
                </a:solidFill>
              </a:rPr>
              <a:t>Key growth markers examined: Revenue, assets, and workforce.</a:t>
            </a:r>
          </a:p>
          <a:p>
            <a:pPr marL="285750" lvl="0" indent="-285750" algn="just" rtl="0">
              <a:spcBef>
                <a:spcPts val="0"/>
              </a:spcBef>
              <a:spcAft>
                <a:spcPts val="0"/>
              </a:spcAft>
              <a:buFont typeface="Arial" panose="020B0604020202020204" pitchFamily="34" charset="0"/>
              <a:buChar char="•"/>
            </a:pPr>
            <a:r>
              <a:rPr lang="en-US" dirty="0">
                <a:solidFill>
                  <a:srgbClr val="002060"/>
                </a:solidFill>
              </a:rPr>
              <a:t>Utilized rigorous statistical analytical methods to identify correlations and trends.</a:t>
            </a:r>
          </a:p>
        </p:txBody>
      </p:sp>
      <p:sp>
        <p:nvSpPr>
          <p:cNvPr id="366" name="Google Shape;366;p35"/>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67" name="Google Shape;367;p35"/>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pic>
        <p:nvPicPr>
          <p:cNvPr id="6" name="Picture 5">
            <a:extLst>
              <a:ext uri="{FF2B5EF4-FFF2-40B4-BE49-F238E27FC236}">
                <a16:creationId xmlns="" xmlns:a16="http://schemas.microsoft.com/office/drawing/2014/main" id="{165ED829-24E1-D955-89D5-3E10B1C5A73D}"/>
              </a:ext>
            </a:extLst>
          </p:cNvPr>
          <p:cNvPicPr>
            <a:picLocks noChangeAspect="1"/>
          </p:cNvPicPr>
          <p:nvPr/>
        </p:nvPicPr>
        <p:blipFill>
          <a:blip r:embed="rId3"/>
          <a:stretch>
            <a:fillRect/>
          </a:stretch>
        </p:blipFill>
        <p:spPr>
          <a:xfrm>
            <a:off x="7962315" y="0"/>
            <a:ext cx="529415" cy="523217"/>
          </a:xfrm>
          <a:prstGeom prst="rect">
            <a:avLst/>
          </a:prstGeom>
        </p:spPr>
      </p:pic>
      <p:pic>
        <p:nvPicPr>
          <p:cNvPr id="7" name="Picture 6">
            <a:extLst>
              <a:ext uri="{FF2B5EF4-FFF2-40B4-BE49-F238E27FC236}">
                <a16:creationId xmlns="" xmlns:a16="http://schemas.microsoft.com/office/drawing/2014/main" id="{68CDBE63-B2EF-D64F-552C-288B6CDBCCC2}"/>
              </a:ext>
            </a:extLst>
          </p:cNvPr>
          <p:cNvPicPr>
            <a:picLocks noChangeAspect="1"/>
          </p:cNvPicPr>
          <p:nvPr/>
        </p:nvPicPr>
        <p:blipFill>
          <a:blip r:embed="rId4"/>
          <a:stretch>
            <a:fillRect/>
          </a:stretch>
        </p:blipFill>
        <p:spPr>
          <a:xfrm>
            <a:off x="652270" y="-73547"/>
            <a:ext cx="2280341" cy="653813"/>
          </a:xfrm>
          <a:prstGeom prst="rect">
            <a:avLst/>
          </a:prstGeom>
        </p:spPr>
      </p:pic>
      <p:sp>
        <p:nvSpPr>
          <p:cNvPr id="8"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27251901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Google Shape;433;p40"/>
          <p:cNvGrpSpPr/>
          <p:nvPr/>
        </p:nvGrpSpPr>
        <p:grpSpPr>
          <a:xfrm>
            <a:off x="-35700" y="-30000"/>
            <a:ext cx="9215400" cy="5203500"/>
            <a:chOff x="-35700" y="-30000"/>
            <a:chExt cx="9215400" cy="5203500"/>
          </a:xfrm>
        </p:grpSpPr>
        <p:cxnSp>
          <p:nvCxnSpPr>
            <p:cNvPr id="434" name="Google Shape;434;p40"/>
            <p:cNvCxnSpPr/>
            <p:nvPr/>
          </p:nvCxnSpPr>
          <p:spPr>
            <a:xfrm>
              <a:off x="8509900" y="2571750"/>
              <a:ext cx="636900" cy="0"/>
            </a:xfrm>
            <a:prstGeom prst="straightConnector1">
              <a:avLst/>
            </a:prstGeom>
            <a:noFill/>
            <a:ln w="9525" cap="flat" cmpd="sng">
              <a:solidFill>
                <a:schemeClr val="dk1"/>
              </a:solidFill>
              <a:prstDash val="solid"/>
              <a:round/>
              <a:headEnd type="none" w="med" len="med"/>
              <a:tailEnd type="none" w="med" len="med"/>
            </a:ln>
          </p:spPr>
        </p:cxnSp>
        <p:cxnSp>
          <p:nvCxnSpPr>
            <p:cNvPr id="435" name="Google Shape;435;p40"/>
            <p:cNvCxnSpPr/>
            <p:nvPr/>
          </p:nvCxnSpPr>
          <p:spPr>
            <a:xfrm>
              <a:off x="-35700" y="4623597"/>
              <a:ext cx="9215400" cy="0"/>
            </a:xfrm>
            <a:prstGeom prst="straightConnector1">
              <a:avLst/>
            </a:prstGeom>
            <a:noFill/>
            <a:ln w="9525" cap="flat" cmpd="sng">
              <a:solidFill>
                <a:schemeClr val="dk1"/>
              </a:solidFill>
              <a:prstDash val="solid"/>
              <a:round/>
              <a:headEnd type="none" w="med" len="med"/>
              <a:tailEnd type="none" w="med" len="med"/>
            </a:ln>
          </p:spPr>
        </p:cxnSp>
        <p:cxnSp>
          <p:nvCxnSpPr>
            <p:cNvPr id="436" name="Google Shape;436;p40"/>
            <p:cNvCxnSpPr/>
            <p:nvPr/>
          </p:nvCxnSpPr>
          <p:spPr>
            <a:xfrm rot="5400000">
              <a:off x="5912100" y="2571750"/>
              <a:ext cx="5203500" cy="0"/>
            </a:xfrm>
            <a:prstGeom prst="straightConnector1">
              <a:avLst/>
            </a:prstGeom>
            <a:noFill/>
            <a:ln w="9525" cap="flat" cmpd="sng">
              <a:solidFill>
                <a:schemeClr val="dk1"/>
              </a:solidFill>
              <a:prstDash val="solid"/>
              <a:round/>
              <a:headEnd type="none" w="med" len="med"/>
              <a:tailEnd type="none" w="med" len="med"/>
            </a:ln>
          </p:spPr>
        </p:cxnSp>
      </p:grpSp>
      <p:sp>
        <p:nvSpPr>
          <p:cNvPr id="437" name="Google Shape;437;p40"/>
          <p:cNvSpPr txBox="1">
            <a:spLocks noGrp="1"/>
          </p:cNvSpPr>
          <p:nvPr>
            <p:ph type="title"/>
          </p:nvPr>
        </p:nvSpPr>
        <p:spPr>
          <a:xfrm>
            <a:off x="720000" y="527825"/>
            <a:ext cx="7704000" cy="622800"/>
          </a:xfrm>
          <a:prstGeom prst="rect">
            <a:avLst/>
          </a:prstGeom>
        </p:spPr>
        <p:txBody>
          <a:bodyPr spcFirstLastPara="1" wrap="square" lIns="0" tIns="91425" rIns="91425" bIns="91425" anchor="b" anchorCtr="0">
            <a:noAutofit/>
          </a:bodyPr>
          <a:lstStyle/>
          <a:p>
            <a:pPr marL="0" lvl="0" indent="0" algn="ctr" rtl="0">
              <a:spcBef>
                <a:spcPts val="0"/>
              </a:spcBef>
              <a:spcAft>
                <a:spcPts val="0"/>
              </a:spcAft>
              <a:buNone/>
            </a:pPr>
            <a:r>
              <a:rPr lang="en" dirty="0">
                <a:solidFill>
                  <a:srgbClr val="002060"/>
                </a:solidFill>
              </a:rPr>
              <a:t>Two hypothesis</a:t>
            </a:r>
            <a:endParaRPr dirty="0">
              <a:solidFill>
                <a:srgbClr val="002060"/>
              </a:solidFill>
            </a:endParaRPr>
          </a:p>
        </p:txBody>
      </p:sp>
      <p:sp>
        <p:nvSpPr>
          <p:cNvPr id="438" name="Google Shape;438;p40"/>
          <p:cNvSpPr txBox="1">
            <a:spLocks noGrp="1"/>
          </p:cNvSpPr>
          <p:nvPr>
            <p:ph type="subTitle" idx="1"/>
          </p:nvPr>
        </p:nvSpPr>
        <p:spPr>
          <a:xfrm>
            <a:off x="2138887" y="1854447"/>
            <a:ext cx="2752200" cy="5394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a:solidFill>
                  <a:srgbClr val="002060"/>
                </a:solidFill>
              </a:rPr>
              <a:t>Hypothesis 1</a:t>
            </a:r>
            <a:endParaRPr>
              <a:solidFill>
                <a:srgbClr val="002060"/>
              </a:solidFill>
            </a:endParaRPr>
          </a:p>
        </p:txBody>
      </p:sp>
      <p:sp>
        <p:nvSpPr>
          <p:cNvPr id="439" name="Google Shape;439;p40"/>
          <p:cNvSpPr txBox="1">
            <a:spLocks noGrp="1"/>
          </p:cNvSpPr>
          <p:nvPr>
            <p:ph type="subTitle" idx="2"/>
          </p:nvPr>
        </p:nvSpPr>
        <p:spPr>
          <a:xfrm>
            <a:off x="4267224" y="3232125"/>
            <a:ext cx="2752200" cy="5394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a:solidFill>
                  <a:srgbClr val="002060"/>
                </a:solidFill>
              </a:rPr>
              <a:t>Hypothesis 2</a:t>
            </a:r>
            <a:endParaRPr>
              <a:solidFill>
                <a:srgbClr val="002060"/>
              </a:solidFill>
            </a:endParaRPr>
          </a:p>
        </p:txBody>
      </p:sp>
      <p:sp>
        <p:nvSpPr>
          <p:cNvPr id="440" name="Google Shape;440;p40"/>
          <p:cNvSpPr txBox="1">
            <a:spLocks noGrp="1"/>
          </p:cNvSpPr>
          <p:nvPr>
            <p:ph type="subTitle" idx="3"/>
          </p:nvPr>
        </p:nvSpPr>
        <p:spPr>
          <a:xfrm>
            <a:off x="5103324" y="1626300"/>
            <a:ext cx="3320700" cy="995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US" dirty="0">
                <a:solidFill>
                  <a:srgbClr val="002060"/>
                </a:solidFill>
              </a:rPr>
              <a:t>Natural disasters do have significant impact on short run firm growth.</a:t>
            </a:r>
            <a:endParaRPr dirty="0">
              <a:solidFill>
                <a:srgbClr val="002060"/>
              </a:solidFill>
            </a:endParaRPr>
          </a:p>
        </p:txBody>
      </p:sp>
      <p:sp>
        <p:nvSpPr>
          <p:cNvPr id="441" name="Google Shape;441;p40"/>
          <p:cNvSpPr txBox="1">
            <a:spLocks noGrp="1"/>
          </p:cNvSpPr>
          <p:nvPr>
            <p:ph type="subTitle" idx="4"/>
          </p:nvPr>
        </p:nvSpPr>
        <p:spPr>
          <a:xfrm>
            <a:off x="719976" y="3003975"/>
            <a:ext cx="3269100" cy="995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US" dirty="0" smtClean="0">
                <a:solidFill>
                  <a:srgbClr val="002060"/>
                </a:solidFill>
              </a:rPr>
              <a:t>Natural </a:t>
            </a:r>
            <a:r>
              <a:rPr lang="en-US" dirty="0">
                <a:solidFill>
                  <a:srgbClr val="002060"/>
                </a:solidFill>
              </a:rPr>
              <a:t>disasters do have a significant impact on long-run firm growth.</a:t>
            </a:r>
            <a:endParaRPr dirty="0">
              <a:solidFill>
                <a:srgbClr val="002060"/>
              </a:solidFill>
            </a:endParaRPr>
          </a:p>
        </p:txBody>
      </p:sp>
      <p:sp>
        <p:nvSpPr>
          <p:cNvPr id="442" name="Google Shape;442;p40"/>
          <p:cNvSpPr/>
          <p:nvPr/>
        </p:nvSpPr>
        <p:spPr>
          <a:xfrm>
            <a:off x="1405787" y="1813062"/>
            <a:ext cx="622200" cy="62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43" name="Google Shape;443;p40"/>
          <p:cNvSpPr/>
          <p:nvPr/>
        </p:nvSpPr>
        <p:spPr>
          <a:xfrm>
            <a:off x="7116037" y="3190737"/>
            <a:ext cx="622200" cy="622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444" name="Google Shape;444;p40"/>
          <p:cNvGrpSpPr/>
          <p:nvPr/>
        </p:nvGrpSpPr>
        <p:grpSpPr>
          <a:xfrm>
            <a:off x="7241223" y="3332479"/>
            <a:ext cx="371814" cy="338690"/>
            <a:chOff x="-40745125" y="3632900"/>
            <a:chExt cx="318225" cy="289875"/>
          </a:xfrm>
        </p:grpSpPr>
        <p:sp>
          <p:nvSpPr>
            <p:cNvPr id="445" name="Google Shape;445;p40"/>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0"/>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0"/>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40"/>
          <p:cNvSpPr/>
          <p:nvPr/>
        </p:nvSpPr>
        <p:spPr>
          <a:xfrm>
            <a:off x="1559485" y="1938244"/>
            <a:ext cx="314767" cy="371814"/>
          </a:xfrm>
          <a:custGeom>
            <a:avLst/>
            <a:gdLst/>
            <a:ahLst/>
            <a:cxnLst/>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a:off x="8712900" y="4751950"/>
            <a:ext cx="273300" cy="273300"/>
          </a:xfrm>
          <a:prstGeom prst="star4">
            <a:avLst>
              <a:gd name="adj" fmla="val 125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a:extLst>
              <a:ext uri="{FF2B5EF4-FFF2-40B4-BE49-F238E27FC236}">
                <a16:creationId xmlns="" xmlns:a16="http://schemas.microsoft.com/office/drawing/2014/main" id="{BCF817EA-507E-3197-0C01-53E4A7F638DD}"/>
              </a:ext>
            </a:extLst>
          </p:cNvPr>
          <p:cNvPicPr>
            <a:picLocks noChangeAspect="1"/>
          </p:cNvPicPr>
          <p:nvPr/>
        </p:nvPicPr>
        <p:blipFill>
          <a:blip r:embed="rId3"/>
          <a:stretch>
            <a:fillRect/>
          </a:stretch>
        </p:blipFill>
        <p:spPr>
          <a:xfrm>
            <a:off x="7962315" y="0"/>
            <a:ext cx="529415" cy="523217"/>
          </a:xfrm>
          <a:prstGeom prst="rect">
            <a:avLst/>
          </a:prstGeom>
        </p:spPr>
      </p:pic>
      <p:pic>
        <p:nvPicPr>
          <p:cNvPr id="6" name="Picture 5">
            <a:extLst>
              <a:ext uri="{FF2B5EF4-FFF2-40B4-BE49-F238E27FC236}">
                <a16:creationId xmlns="" xmlns:a16="http://schemas.microsoft.com/office/drawing/2014/main" id="{EBE7EEF5-47F5-B0FF-7669-359BE5E93779}"/>
              </a:ext>
            </a:extLst>
          </p:cNvPr>
          <p:cNvPicPr>
            <a:picLocks noChangeAspect="1"/>
          </p:cNvPicPr>
          <p:nvPr/>
        </p:nvPicPr>
        <p:blipFill>
          <a:blip r:embed="rId4"/>
          <a:stretch>
            <a:fillRect/>
          </a:stretch>
        </p:blipFill>
        <p:spPr>
          <a:xfrm>
            <a:off x="652270" y="-73547"/>
            <a:ext cx="2280341" cy="653813"/>
          </a:xfrm>
          <a:prstGeom prst="rect">
            <a:avLst/>
          </a:prstGeom>
        </p:spPr>
      </p:pic>
      <p:sp>
        <p:nvSpPr>
          <p:cNvPr id="26"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35"/>
          <p:cNvSpPr txBox="1">
            <a:spLocks noGrp="1"/>
          </p:cNvSpPr>
          <p:nvPr>
            <p:ph type="subTitle" idx="1"/>
          </p:nvPr>
        </p:nvSpPr>
        <p:spPr>
          <a:xfrm>
            <a:off x="993215" y="973445"/>
            <a:ext cx="3578786" cy="356884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dirty="0">
                <a:solidFill>
                  <a:srgbClr val="002060"/>
                </a:solidFill>
              </a:rPr>
              <a:t>Data Overview:</a:t>
            </a:r>
          </a:p>
          <a:p>
            <a:pPr marL="285750" lvl="0" indent="-285750" algn="l" rtl="0">
              <a:spcBef>
                <a:spcPts val="0"/>
              </a:spcBef>
              <a:spcAft>
                <a:spcPts val="0"/>
              </a:spcAft>
              <a:buFont typeface="Arial" panose="020B0604020202020204" pitchFamily="34" charset="0"/>
              <a:buChar char="•"/>
            </a:pPr>
            <a:r>
              <a:rPr lang="en-US" sz="1100" dirty="0">
                <a:solidFill>
                  <a:srgbClr val="002060"/>
                </a:solidFill>
              </a:rPr>
              <a:t>Eight-year data collection period.</a:t>
            </a:r>
          </a:p>
          <a:p>
            <a:pPr marL="285750" lvl="0" indent="-285750" algn="l" rtl="0">
              <a:spcBef>
                <a:spcPts val="0"/>
              </a:spcBef>
              <a:spcAft>
                <a:spcPts val="0"/>
              </a:spcAft>
              <a:buFont typeface="Arial" panose="020B0604020202020204" pitchFamily="34" charset="0"/>
              <a:buChar char="•"/>
            </a:pPr>
            <a:r>
              <a:rPr lang="en-US" sz="1100" dirty="0">
                <a:solidFill>
                  <a:srgbClr val="002060"/>
                </a:solidFill>
              </a:rPr>
              <a:t>Covered 2472 Bangladeshi factories.</a:t>
            </a:r>
          </a:p>
          <a:p>
            <a:pPr marL="285750" lvl="0" indent="-285750" algn="l" rtl="0">
              <a:spcBef>
                <a:spcPts val="0"/>
              </a:spcBef>
              <a:spcAft>
                <a:spcPts val="0"/>
              </a:spcAft>
              <a:buFont typeface="Arial" panose="020B0604020202020204" pitchFamily="34" charset="0"/>
              <a:buChar char="•"/>
            </a:pPr>
            <a:r>
              <a:rPr lang="en-US" sz="1100" dirty="0">
                <a:solidFill>
                  <a:srgbClr val="002060"/>
                </a:solidFill>
              </a:rPr>
              <a:t>Data sources: World Bank's Enterprise Survey (WBES) and Emergency Event Database (EM-DAT).</a:t>
            </a:r>
          </a:p>
          <a:p>
            <a:pPr marL="285750" lvl="0" indent="-285750" algn="l" rtl="0">
              <a:spcBef>
                <a:spcPts val="0"/>
              </a:spcBef>
              <a:spcAft>
                <a:spcPts val="0"/>
              </a:spcAft>
              <a:buFont typeface="Arial" panose="020B0604020202020204" pitchFamily="34" charset="0"/>
              <a:buChar char="•"/>
            </a:pPr>
            <a:r>
              <a:rPr lang="en-US" sz="1100" dirty="0">
                <a:solidFill>
                  <a:srgbClr val="002060"/>
                </a:solidFill>
              </a:rPr>
              <a:t>Focused on a disaster-prone area for novel analysis.</a:t>
            </a:r>
          </a:p>
          <a:p>
            <a:pPr marL="285750" lvl="0" indent="-285750" algn="l" rtl="0">
              <a:spcBef>
                <a:spcPts val="0"/>
              </a:spcBef>
              <a:spcAft>
                <a:spcPts val="0"/>
              </a:spcAft>
              <a:buFont typeface="Arial" panose="020B0604020202020204" pitchFamily="34" charset="0"/>
              <a:buChar char="•"/>
            </a:pPr>
            <a:endParaRPr lang="en-US" sz="1100" dirty="0">
              <a:solidFill>
                <a:srgbClr val="002060"/>
              </a:solidFill>
            </a:endParaRPr>
          </a:p>
          <a:p>
            <a:pPr marL="0" lvl="0" indent="0" algn="l" rtl="0">
              <a:spcBef>
                <a:spcPts val="0"/>
              </a:spcBef>
              <a:spcAft>
                <a:spcPts val="0"/>
              </a:spcAft>
              <a:buNone/>
            </a:pPr>
            <a:r>
              <a:rPr lang="en-US" sz="1100" b="1" dirty="0">
                <a:solidFill>
                  <a:srgbClr val="002060"/>
                </a:solidFill>
              </a:rPr>
              <a:t>Unique Aspects:</a:t>
            </a:r>
          </a:p>
          <a:p>
            <a:pPr marL="285750" lvl="0" indent="-285750" algn="l" rtl="0">
              <a:spcBef>
                <a:spcPts val="0"/>
              </a:spcBef>
              <a:spcAft>
                <a:spcPts val="0"/>
              </a:spcAft>
              <a:buFont typeface="Arial" panose="020B0604020202020204" pitchFamily="34" charset="0"/>
              <a:buChar char="•"/>
            </a:pPr>
            <a:r>
              <a:rPr lang="en-US" sz="1100" dirty="0">
                <a:solidFill>
                  <a:srgbClr val="002060"/>
                </a:solidFill>
              </a:rPr>
              <a:t>Included EM-DAT data on natural disaster mortality and impacted populations.</a:t>
            </a:r>
          </a:p>
          <a:p>
            <a:pPr marL="285750" lvl="0" indent="-285750" algn="l" rtl="0">
              <a:spcBef>
                <a:spcPts val="0"/>
              </a:spcBef>
              <a:spcAft>
                <a:spcPts val="0"/>
              </a:spcAft>
              <a:buFont typeface="Arial" panose="020B0604020202020204" pitchFamily="34" charset="0"/>
              <a:buChar char="•"/>
            </a:pPr>
            <a:r>
              <a:rPr lang="en-US" sz="1100" dirty="0">
                <a:solidFill>
                  <a:srgbClr val="002060"/>
                </a:solidFill>
              </a:rPr>
              <a:t>Comprehensive method for understanding the disaster-growth connection.</a:t>
            </a:r>
          </a:p>
          <a:p>
            <a:pPr marL="0" lvl="0" indent="0" algn="l" rtl="0">
              <a:spcBef>
                <a:spcPts val="0"/>
              </a:spcBef>
              <a:spcAft>
                <a:spcPts val="0"/>
              </a:spcAft>
              <a:buNone/>
            </a:pPr>
            <a:endParaRPr lang="en-US" sz="1100" b="1" dirty="0">
              <a:solidFill>
                <a:srgbClr val="002060"/>
              </a:solidFill>
            </a:endParaRPr>
          </a:p>
          <a:p>
            <a:pPr marL="0" lvl="0" indent="0" algn="l" rtl="0">
              <a:spcBef>
                <a:spcPts val="0"/>
              </a:spcBef>
              <a:spcAft>
                <a:spcPts val="0"/>
              </a:spcAft>
              <a:buNone/>
            </a:pPr>
            <a:r>
              <a:rPr lang="en-US" sz="1100" b="1" dirty="0">
                <a:solidFill>
                  <a:srgbClr val="002060"/>
                </a:solidFill>
              </a:rPr>
              <a:t>Data Analysis:</a:t>
            </a:r>
          </a:p>
          <a:p>
            <a:pPr marL="285750" lvl="0" indent="-285750" algn="l" rtl="0">
              <a:spcBef>
                <a:spcPts val="0"/>
              </a:spcBef>
              <a:spcAft>
                <a:spcPts val="0"/>
              </a:spcAft>
              <a:buFont typeface="Arial" panose="020B0604020202020204" pitchFamily="34" charset="0"/>
              <a:buChar char="•"/>
            </a:pPr>
            <a:r>
              <a:rPr lang="en-US" sz="1100" dirty="0">
                <a:solidFill>
                  <a:srgbClr val="002060"/>
                </a:solidFill>
              </a:rPr>
              <a:t>Utilized Ordinary Least Squares (OLS) regression model.</a:t>
            </a:r>
          </a:p>
          <a:p>
            <a:pPr marL="285750" lvl="0" indent="-285750" algn="l" rtl="0">
              <a:spcBef>
                <a:spcPts val="0"/>
              </a:spcBef>
              <a:spcAft>
                <a:spcPts val="0"/>
              </a:spcAft>
              <a:buFont typeface="Arial" panose="020B0604020202020204" pitchFamily="34" charset="0"/>
              <a:buChar char="•"/>
            </a:pPr>
            <a:r>
              <a:rPr lang="en-US" sz="1100" dirty="0">
                <a:solidFill>
                  <a:srgbClr val="002060"/>
                </a:solidFill>
              </a:rPr>
              <a:t>Key catastrophe indicators: Total fatalities and impacted populations.</a:t>
            </a:r>
          </a:p>
          <a:p>
            <a:pPr marL="285750" lvl="0" indent="-285750" algn="l" rtl="0">
              <a:spcBef>
                <a:spcPts val="0"/>
              </a:spcBef>
              <a:spcAft>
                <a:spcPts val="0"/>
              </a:spcAft>
              <a:buFont typeface="Arial" panose="020B0604020202020204" pitchFamily="34" charset="0"/>
              <a:buChar char="•"/>
            </a:pPr>
            <a:r>
              <a:rPr lang="en-US" sz="1100" dirty="0">
                <a:solidFill>
                  <a:srgbClr val="002060"/>
                </a:solidFill>
              </a:rPr>
              <a:t>Measured expansion using increases in revenue, assets, and staffing levels.</a:t>
            </a:r>
          </a:p>
          <a:p>
            <a:pPr marL="0" lvl="0" indent="0" algn="l" rtl="0">
              <a:spcBef>
                <a:spcPts val="0"/>
              </a:spcBef>
              <a:spcAft>
                <a:spcPts val="0"/>
              </a:spcAft>
              <a:buNone/>
            </a:pPr>
            <a:endParaRPr lang="en-US" sz="1400" dirty="0">
              <a:solidFill>
                <a:srgbClr val="002060"/>
              </a:solidFill>
            </a:endParaRPr>
          </a:p>
        </p:txBody>
      </p:sp>
      <p:sp>
        <p:nvSpPr>
          <p:cNvPr id="366" name="Google Shape;366;p35"/>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67" name="Google Shape;367;p35"/>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4" name="Google Shape;344;p33">
            <a:extLst>
              <a:ext uri="{FF2B5EF4-FFF2-40B4-BE49-F238E27FC236}">
                <a16:creationId xmlns="" xmlns:a16="http://schemas.microsoft.com/office/drawing/2014/main" id="{B9A3B8B9-68D8-6B39-79ED-A8EC5DF27C60}"/>
              </a:ext>
            </a:extLst>
          </p:cNvPr>
          <p:cNvSpPr txBox="1">
            <a:spLocks noGrp="1"/>
          </p:cNvSpPr>
          <p:nvPr>
            <p:ph type="title"/>
          </p:nvPr>
        </p:nvSpPr>
        <p:spPr>
          <a:xfrm>
            <a:off x="1232025" y="601211"/>
            <a:ext cx="6679950" cy="3512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rgbClr val="002060"/>
                </a:solidFill>
              </a:rPr>
              <a:t>Data Collection</a:t>
            </a:r>
          </a:p>
        </p:txBody>
      </p:sp>
      <p:pic>
        <p:nvPicPr>
          <p:cNvPr id="7" name="Picture 6">
            <a:extLst>
              <a:ext uri="{FF2B5EF4-FFF2-40B4-BE49-F238E27FC236}">
                <a16:creationId xmlns="" xmlns:a16="http://schemas.microsoft.com/office/drawing/2014/main" id="{2D3C4F68-6B9E-46A6-5144-DFA1ACA0BE15}"/>
              </a:ext>
            </a:extLst>
          </p:cNvPr>
          <p:cNvPicPr>
            <a:picLocks noChangeAspect="1"/>
          </p:cNvPicPr>
          <p:nvPr/>
        </p:nvPicPr>
        <p:blipFill>
          <a:blip r:embed="rId3"/>
          <a:stretch>
            <a:fillRect/>
          </a:stretch>
        </p:blipFill>
        <p:spPr>
          <a:xfrm>
            <a:off x="7962315" y="0"/>
            <a:ext cx="529415" cy="523217"/>
          </a:xfrm>
          <a:prstGeom prst="rect">
            <a:avLst/>
          </a:prstGeom>
        </p:spPr>
      </p:pic>
      <p:pic>
        <p:nvPicPr>
          <p:cNvPr id="8" name="Picture 7">
            <a:extLst>
              <a:ext uri="{FF2B5EF4-FFF2-40B4-BE49-F238E27FC236}">
                <a16:creationId xmlns="" xmlns:a16="http://schemas.microsoft.com/office/drawing/2014/main" id="{0BF76FAE-D4DF-A8F7-FE30-C462DF01AF08}"/>
              </a:ext>
            </a:extLst>
          </p:cNvPr>
          <p:cNvPicPr>
            <a:picLocks noChangeAspect="1"/>
          </p:cNvPicPr>
          <p:nvPr/>
        </p:nvPicPr>
        <p:blipFill>
          <a:blip r:embed="rId4"/>
          <a:stretch>
            <a:fillRect/>
          </a:stretch>
        </p:blipFill>
        <p:spPr>
          <a:xfrm>
            <a:off x="652270" y="-73547"/>
            <a:ext cx="2280341" cy="653813"/>
          </a:xfrm>
          <a:prstGeom prst="rect">
            <a:avLst/>
          </a:prstGeom>
        </p:spPr>
      </p:pic>
      <p:sp>
        <p:nvSpPr>
          <p:cNvPr id="9" name="Google Shape;365;p35">
            <a:extLst>
              <a:ext uri="{FF2B5EF4-FFF2-40B4-BE49-F238E27FC236}">
                <a16:creationId xmlns="" xmlns:a16="http://schemas.microsoft.com/office/drawing/2014/main" id="{DF99B50F-A73F-4B41-0FE9-9E3481BD8B5D}"/>
              </a:ext>
            </a:extLst>
          </p:cNvPr>
          <p:cNvSpPr txBox="1">
            <a:spLocks/>
          </p:cNvSpPr>
          <p:nvPr/>
        </p:nvSpPr>
        <p:spPr>
          <a:xfrm>
            <a:off x="4571999" y="973445"/>
            <a:ext cx="3578786" cy="3568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lgn="l"/>
            <a:r>
              <a:rPr lang="en-US" sz="1100" b="1" dirty="0">
                <a:solidFill>
                  <a:srgbClr val="002060"/>
                </a:solidFill>
              </a:rPr>
              <a:t>Key Findings</a:t>
            </a:r>
            <a:r>
              <a:rPr lang="en-US" sz="1100" dirty="0">
                <a:solidFill>
                  <a:srgbClr val="002060"/>
                </a:solidFill>
              </a:rPr>
              <a:t>:</a:t>
            </a:r>
          </a:p>
          <a:p>
            <a:pPr marL="171450" indent="-171450" algn="l">
              <a:buFont typeface="Arial" panose="020B0604020202020204" pitchFamily="34" charset="0"/>
              <a:buChar char="•"/>
            </a:pPr>
            <a:r>
              <a:rPr lang="en-US" sz="1100" dirty="0">
                <a:solidFill>
                  <a:srgbClr val="002060"/>
                </a:solidFill>
              </a:rPr>
              <a:t>Negative and statistically significant correlation between natural disasters and revenue due to increased production costs and decreased revenue.</a:t>
            </a:r>
          </a:p>
          <a:p>
            <a:pPr marL="171450" indent="-171450" algn="l">
              <a:buFont typeface="Arial" panose="020B0604020202020204" pitchFamily="34" charset="0"/>
              <a:buChar char="•"/>
            </a:pPr>
            <a:r>
              <a:rPr lang="en-US" sz="1100" dirty="0">
                <a:solidFill>
                  <a:srgbClr val="002060"/>
                </a:solidFill>
              </a:rPr>
              <a:t>Positive correlation between natural disasters and asset expansion when enterprises liquidate assets for cash flow.</a:t>
            </a:r>
          </a:p>
          <a:p>
            <a:pPr marL="171450" indent="-171450" algn="l">
              <a:buFont typeface="Arial" panose="020B0604020202020204" pitchFamily="34" charset="0"/>
              <a:buChar char="•"/>
            </a:pPr>
            <a:r>
              <a:rPr lang="en-US" sz="1100" dirty="0">
                <a:solidFill>
                  <a:srgbClr val="002060"/>
                </a:solidFill>
              </a:rPr>
              <a:t>Positive correlation between natural disasters and labor expansion as increased labor compensates for the loss of physical capital.</a:t>
            </a:r>
          </a:p>
          <a:p>
            <a:pPr marL="0" indent="0" algn="l"/>
            <a:endParaRPr lang="en-US" sz="1100" dirty="0">
              <a:solidFill>
                <a:srgbClr val="002060"/>
              </a:solidFill>
            </a:endParaRPr>
          </a:p>
          <a:p>
            <a:pPr marL="0" indent="0" algn="l"/>
            <a:r>
              <a:rPr lang="en-US" sz="1100" b="1" dirty="0">
                <a:solidFill>
                  <a:srgbClr val="002060"/>
                </a:solidFill>
              </a:rPr>
              <a:t>Robustness:</a:t>
            </a:r>
          </a:p>
          <a:p>
            <a:pPr marL="171450" indent="-171450" algn="l">
              <a:buFont typeface="Arial" panose="020B0604020202020204" pitchFamily="34" charset="0"/>
              <a:buChar char="•"/>
            </a:pPr>
            <a:r>
              <a:rPr lang="en-US" sz="1100" dirty="0">
                <a:solidFill>
                  <a:srgbClr val="002060"/>
                </a:solidFill>
              </a:rPr>
              <a:t>Verified results by using the total number of impacted people as a proxy for natural disasters, yielding the same outcomes.</a:t>
            </a:r>
            <a:endParaRPr lang="en-US" sz="1400" dirty="0">
              <a:solidFill>
                <a:srgbClr val="002060"/>
              </a:solidFill>
            </a:endParaRPr>
          </a:p>
        </p:txBody>
      </p:sp>
      <p:sp>
        <p:nvSpPr>
          <p:cNvPr id="10"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12093219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txBox="1">
            <a:spLocks noGrp="1"/>
          </p:cNvSpPr>
          <p:nvPr>
            <p:ph type="title" idx="2"/>
          </p:nvPr>
        </p:nvSpPr>
        <p:spPr>
          <a:xfrm>
            <a:off x="2996575" y="1057362"/>
            <a:ext cx="3150900" cy="13935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sz="7000" dirty="0">
                <a:solidFill>
                  <a:srgbClr val="002060"/>
                </a:solidFill>
              </a:rPr>
              <a:t>05</a:t>
            </a:r>
            <a:endParaRPr sz="7000" dirty="0">
              <a:solidFill>
                <a:srgbClr val="002060"/>
              </a:solidFill>
            </a:endParaRPr>
          </a:p>
        </p:txBody>
      </p:sp>
      <p:sp>
        <p:nvSpPr>
          <p:cNvPr id="344" name="Google Shape;344;p33"/>
          <p:cNvSpPr txBox="1">
            <a:spLocks noGrp="1"/>
          </p:cNvSpPr>
          <p:nvPr>
            <p:ph type="title"/>
          </p:nvPr>
        </p:nvSpPr>
        <p:spPr>
          <a:xfrm>
            <a:off x="1751250" y="2576650"/>
            <a:ext cx="5641500" cy="53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2060"/>
                </a:solidFill>
              </a:rPr>
              <a:t>Discussion</a:t>
            </a:r>
          </a:p>
        </p:txBody>
      </p:sp>
      <p:sp>
        <p:nvSpPr>
          <p:cNvPr id="346" name="Google Shape;346;p33"/>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47" name="Google Shape;347;p33"/>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pic>
        <p:nvPicPr>
          <p:cNvPr id="3" name="Picture 2">
            <a:extLst>
              <a:ext uri="{FF2B5EF4-FFF2-40B4-BE49-F238E27FC236}">
                <a16:creationId xmlns="" xmlns:a16="http://schemas.microsoft.com/office/drawing/2014/main" id="{64B1ACF9-BFEE-F29D-7797-E3A4C97B75CD}"/>
              </a:ext>
            </a:extLst>
          </p:cNvPr>
          <p:cNvPicPr>
            <a:picLocks noChangeAspect="1"/>
          </p:cNvPicPr>
          <p:nvPr/>
        </p:nvPicPr>
        <p:blipFill>
          <a:blip r:embed="rId3"/>
          <a:stretch>
            <a:fillRect/>
          </a:stretch>
        </p:blipFill>
        <p:spPr>
          <a:xfrm>
            <a:off x="7962315" y="0"/>
            <a:ext cx="529415" cy="523217"/>
          </a:xfrm>
          <a:prstGeom prst="rect">
            <a:avLst/>
          </a:prstGeom>
        </p:spPr>
      </p:pic>
      <p:pic>
        <p:nvPicPr>
          <p:cNvPr id="4" name="Picture 3">
            <a:extLst>
              <a:ext uri="{FF2B5EF4-FFF2-40B4-BE49-F238E27FC236}">
                <a16:creationId xmlns="" xmlns:a16="http://schemas.microsoft.com/office/drawing/2014/main" id="{21B22EE1-6E8D-95A4-FBB3-E70E5701D399}"/>
              </a:ext>
            </a:extLst>
          </p:cNvPr>
          <p:cNvPicPr>
            <a:picLocks noChangeAspect="1"/>
          </p:cNvPicPr>
          <p:nvPr/>
        </p:nvPicPr>
        <p:blipFill>
          <a:blip r:embed="rId4"/>
          <a:stretch>
            <a:fillRect/>
          </a:stretch>
        </p:blipFill>
        <p:spPr>
          <a:xfrm>
            <a:off x="652270" y="-73547"/>
            <a:ext cx="2280341" cy="653813"/>
          </a:xfrm>
          <a:prstGeom prst="rect">
            <a:avLst/>
          </a:prstGeom>
        </p:spPr>
      </p:pic>
      <p:sp>
        <p:nvSpPr>
          <p:cNvPr id="9"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32362414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35"/>
          <p:cNvSpPr txBox="1">
            <a:spLocks noGrp="1"/>
          </p:cNvSpPr>
          <p:nvPr>
            <p:ph type="subTitle" idx="1"/>
          </p:nvPr>
        </p:nvSpPr>
        <p:spPr>
          <a:xfrm>
            <a:off x="1273629" y="645458"/>
            <a:ext cx="6596742" cy="4844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solidFill>
                  <a:srgbClr val="002060"/>
                </a:solidFill>
                <a:latin typeface="Old Standard TT" panose="020B0604020202020204" charset="0"/>
              </a:rPr>
              <a:t>Interpreting the Findings</a:t>
            </a:r>
            <a:endParaRPr lang="en-US" dirty="0">
              <a:solidFill>
                <a:srgbClr val="002060"/>
              </a:solidFill>
            </a:endParaRPr>
          </a:p>
        </p:txBody>
      </p:sp>
      <p:sp>
        <p:nvSpPr>
          <p:cNvPr id="366" name="Google Shape;366;p35"/>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67" name="Google Shape;367;p35"/>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 name="Google Shape;365;p35">
            <a:extLst>
              <a:ext uri="{FF2B5EF4-FFF2-40B4-BE49-F238E27FC236}">
                <a16:creationId xmlns="" xmlns:a16="http://schemas.microsoft.com/office/drawing/2014/main" id="{92ED3C70-B24C-9F0E-54AE-5B5A136DC447}"/>
              </a:ext>
            </a:extLst>
          </p:cNvPr>
          <p:cNvSpPr txBox="1">
            <a:spLocks/>
          </p:cNvSpPr>
          <p:nvPr/>
        </p:nvSpPr>
        <p:spPr>
          <a:xfrm>
            <a:off x="855617" y="1129937"/>
            <a:ext cx="7432765" cy="6204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r>
              <a:rPr lang="en-US" sz="1400" dirty="0">
                <a:solidFill>
                  <a:srgbClr val="002060"/>
                </a:solidFill>
              </a:rPr>
              <a:t>Our research has uncovered important information on the connection between natural catastrophes and business expansion in Bangladesh. Most importantly, we found:</a:t>
            </a:r>
          </a:p>
        </p:txBody>
      </p:sp>
      <p:sp>
        <p:nvSpPr>
          <p:cNvPr id="4" name="Google Shape;365;p35">
            <a:extLst>
              <a:ext uri="{FF2B5EF4-FFF2-40B4-BE49-F238E27FC236}">
                <a16:creationId xmlns="" xmlns:a16="http://schemas.microsoft.com/office/drawing/2014/main" id="{4C7CC8AD-5EFC-3EDA-8DDE-BB383C0F2A08}"/>
              </a:ext>
            </a:extLst>
          </p:cNvPr>
          <p:cNvSpPr txBox="1">
            <a:spLocks/>
          </p:cNvSpPr>
          <p:nvPr/>
        </p:nvSpPr>
        <p:spPr>
          <a:xfrm>
            <a:off x="1273629" y="1932149"/>
            <a:ext cx="6596742" cy="22806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171450" indent="-171450" algn="just">
              <a:buFont typeface="Arial" panose="020B0604020202020204" pitchFamily="34" charset="0"/>
              <a:buChar char="•"/>
            </a:pPr>
            <a:r>
              <a:rPr lang="en-US" sz="1200" dirty="0">
                <a:solidFill>
                  <a:srgbClr val="002060"/>
                </a:solidFill>
              </a:rPr>
              <a:t>Sales Growth: A negative and statistically significant correlation exists between natural disasters and revenue growth. This indicates that catastrophes' immediate expenses, such as property destruction and resource depletion, might hinder a company's short-term income generation.</a:t>
            </a:r>
          </a:p>
          <a:p>
            <a:pPr marL="171450" indent="-171450" algn="just">
              <a:buFont typeface="Arial" panose="020B0604020202020204" pitchFamily="34" charset="0"/>
              <a:buChar char="•"/>
            </a:pPr>
            <a:endParaRPr lang="en-US" sz="1200" dirty="0">
              <a:solidFill>
                <a:srgbClr val="002060"/>
              </a:solidFill>
            </a:endParaRPr>
          </a:p>
          <a:p>
            <a:pPr marL="171450" indent="-171450" algn="just">
              <a:buFont typeface="Arial" panose="020B0604020202020204" pitchFamily="34" charset="0"/>
              <a:buChar char="•"/>
            </a:pPr>
            <a:r>
              <a:rPr lang="en-US" sz="1200" dirty="0">
                <a:solidFill>
                  <a:srgbClr val="002060"/>
                </a:solidFill>
              </a:rPr>
              <a:t>Asset Growth: However, we did find a positive and statistically significant correlation between natural catastrophes and the rise in asset values. Companies liquidating assets to manage cash flow in the wake of a crisis cause asset prices to drop, attracting purchasers.</a:t>
            </a:r>
          </a:p>
          <a:p>
            <a:pPr marL="171450" indent="-171450" algn="just">
              <a:buFont typeface="Arial" panose="020B0604020202020204" pitchFamily="34" charset="0"/>
              <a:buChar char="•"/>
            </a:pPr>
            <a:endParaRPr lang="en-US" sz="1200" dirty="0">
              <a:solidFill>
                <a:srgbClr val="002060"/>
              </a:solidFill>
            </a:endParaRPr>
          </a:p>
          <a:p>
            <a:pPr marL="171450" indent="-171450" algn="just">
              <a:buFont typeface="Arial" panose="020B0604020202020204" pitchFamily="34" charset="0"/>
              <a:buChar char="•"/>
            </a:pPr>
            <a:r>
              <a:rPr lang="en-US" sz="1200" dirty="0">
                <a:solidFill>
                  <a:srgbClr val="002060"/>
                </a:solidFill>
              </a:rPr>
              <a:t>Labor Growth: The need for repair and recovery operations after a natural disaster boosts employment. Lack of infrastructure leads to more workforce participation, boosting demand for new capital goods.</a:t>
            </a:r>
          </a:p>
        </p:txBody>
      </p:sp>
      <p:pic>
        <p:nvPicPr>
          <p:cNvPr id="7" name="Picture 6">
            <a:extLst>
              <a:ext uri="{FF2B5EF4-FFF2-40B4-BE49-F238E27FC236}">
                <a16:creationId xmlns="" xmlns:a16="http://schemas.microsoft.com/office/drawing/2014/main" id="{6FA31481-346F-E718-DA2D-6746CA223CF3}"/>
              </a:ext>
            </a:extLst>
          </p:cNvPr>
          <p:cNvPicPr>
            <a:picLocks noChangeAspect="1"/>
          </p:cNvPicPr>
          <p:nvPr/>
        </p:nvPicPr>
        <p:blipFill>
          <a:blip r:embed="rId3"/>
          <a:stretch>
            <a:fillRect/>
          </a:stretch>
        </p:blipFill>
        <p:spPr>
          <a:xfrm>
            <a:off x="7962315" y="0"/>
            <a:ext cx="529415" cy="523217"/>
          </a:xfrm>
          <a:prstGeom prst="rect">
            <a:avLst/>
          </a:prstGeom>
        </p:spPr>
      </p:pic>
      <p:pic>
        <p:nvPicPr>
          <p:cNvPr id="8" name="Picture 7">
            <a:extLst>
              <a:ext uri="{FF2B5EF4-FFF2-40B4-BE49-F238E27FC236}">
                <a16:creationId xmlns="" xmlns:a16="http://schemas.microsoft.com/office/drawing/2014/main" id="{61962678-F16C-1DC6-4F07-504B4F31777B}"/>
              </a:ext>
            </a:extLst>
          </p:cNvPr>
          <p:cNvPicPr>
            <a:picLocks noChangeAspect="1"/>
          </p:cNvPicPr>
          <p:nvPr/>
        </p:nvPicPr>
        <p:blipFill>
          <a:blip r:embed="rId4"/>
          <a:stretch>
            <a:fillRect/>
          </a:stretch>
        </p:blipFill>
        <p:spPr>
          <a:xfrm>
            <a:off x="652270" y="-73547"/>
            <a:ext cx="2280341" cy="653813"/>
          </a:xfrm>
          <a:prstGeom prst="rect">
            <a:avLst/>
          </a:prstGeom>
        </p:spPr>
      </p:pic>
      <p:sp>
        <p:nvSpPr>
          <p:cNvPr id="10"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29005328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35"/>
          <p:cNvSpPr txBox="1">
            <a:spLocks noGrp="1"/>
          </p:cNvSpPr>
          <p:nvPr>
            <p:ph type="subTitle" idx="1"/>
          </p:nvPr>
        </p:nvSpPr>
        <p:spPr>
          <a:xfrm>
            <a:off x="1273629" y="645458"/>
            <a:ext cx="6596742" cy="4844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solidFill>
                  <a:srgbClr val="002060"/>
                </a:solidFill>
                <a:latin typeface="Old Standard TT" panose="020B0604020202020204" charset="0"/>
              </a:rPr>
              <a:t>Limitations of the Study</a:t>
            </a:r>
          </a:p>
        </p:txBody>
      </p:sp>
      <p:sp>
        <p:nvSpPr>
          <p:cNvPr id="366" name="Google Shape;366;p35"/>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67" name="Google Shape;367;p35"/>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 name="Google Shape;365;p35">
            <a:extLst>
              <a:ext uri="{FF2B5EF4-FFF2-40B4-BE49-F238E27FC236}">
                <a16:creationId xmlns="" xmlns:a16="http://schemas.microsoft.com/office/drawing/2014/main" id="{92ED3C70-B24C-9F0E-54AE-5B5A136DC447}"/>
              </a:ext>
            </a:extLst>
          </p:cNvPr>
          <p:cNvSpPr txBox="1">
            <a:spLocks/>
          </p:cNvSpPr>
          <p:nvPr/>
        </p:nvSpPr>
        <p:spPr>
          <a:xfrm>
            <a:off x="855617" y="1129937"/>
            <a:ext cx="7432765" cy="4844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r>
              <a:rPr lang="en-US" sz="1400" dirty="0">
                <a:solidFill>
                  <a:srgbClr val="002060"/>
                </a:solidFill>
              </a:rPr>
              <a:t>We acknowledge several limitations:</a:t>
            </a:r>
          </a:p>
        </p:txBody>
      </p:sp>
      <p:sp>
        <p:nvSpPr>
          <p:cNvPr id="4" name="Google Shape;365;p35">
            <a:extLst>
              <a:ext uri="{FF2B5EF4-FFF2-40B4-BE49-F238E27FC236}">
                <a16:creationId xmlns="" xmlns:a16="http://schemas.microsoft.com/office/drawing/2014/main" id="{4C7CC8AD-5EFC-3EDA-8DDE-BB383C0F2A08}"/>
              </a:ext>
            </a:extLst>
          </p:cNvPr>
          <p:cNvSpPr txBox="1">
            <a:spLocks/>
          </p:cNvSpPr>
          <p:nvPr/>
        </p:nvSpPr>
        <p:spPr>
          <a:xfrm>
            <a:off x="1273629" y="1932149"/>
            <a:ext cx="6596742" cy="19540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171450" indent="-171450" algn="just">
              <a:buFont typeface="Arial" panose="020B0604020202020204" pitchFamily="34" charset="0"/>
              <a:buChar char="•"/>
            </a:pPr>
            <a:r>
              <a:rPr lang="en-US" sz="1200" dirty="0">
                <a:solidFill>
                  <a:srgbClr val="002060"/>
                </a:solidFill>
              </a:rPr>
              <a:t>Storms and floods were the primary subjects of our investigation. To gain a more complete picture of the consequences of disasters, future studies might include hurricanes, tornadoes, earthquakes, and tsunamis.</a:t>
            </a:r>
          </a:p>
          <a:p>
            <a:pPr marL="171450" indent="-171450" algn="just">
              <a:buFont typeface="Arial" panose="020B0604020202020204" pitchFamily="34" charset="0"/>
              <a:buChar char="•"/>
            </a:pPr>
            <a:endParaRPr lang="en-US" sz="1200" dirty="0">
              <a:solidFill>
                <a:srgbClr val="002060"/>
              </a:solidFill>
            </a:endParaRPr>
          </a:p>
          <a:p>
            <a:pPr marL="171450" indent="-171450" algn="just">
              <a:buFont typeface="Arial" panose="020B0604020202020204" pitchFamily="34" charset="0"/>
              <a:buChar char="•"/>
            </a:pPr>
            <a:r>
              <a:rPr lang="en-US" sz="1200" dirty="0">
                <a:solidFill>
                  <a:srgbClr val="002060"/>
                </a:solidFill>
              </a:rPr>
              <a:t>The analysis may have had data quality and coverage issues because it used secondary data. More reliable information may be gleaned from sources.</a:t>
            </a:r>
          </a:p>
          <a:p>
            <a:pPr marL="0" indent="0" algn="just"/>
            <a:endParaRPr lang="en-US" sz="1200" dirty="0">
              <a:solidFill>
                <a:srgbClr val="002060"/>
              </a:solidFill>
            </a:endParaRPr>
          </a:p>
          <a:p>
            <a:pPr marL="171450" indent="-171450" algn="just">
              <a:buFont typeface="Arial" panose="020B0604020202020204" pitchFamily="34" charset="0"/>
              <a:buChar char="•"/>
            </a:pPr>
            <a:r>
              <a:rPr lang="en-US" sz="1200" dirty="0">
                <a:solidFill>
                  <a:srgbClr val="002060"/>
                </a:solidFill>
              </a:rPr>
              <a:t>The research was conducted in Bangladesh, and while the findings provide valuable insights, they may not necessarily be universally applicable to other locations or periods.</a:t>
            </a:r>
          </a:p>
        </p:txBody>
      </p:sp>
      <p:pic>
        <p:nvPicPr>
          <p:cNvPr id="7" name="Picture 6">
            <a:extLst>
              <a:ext uri="{FF2B5EF4-FFF2-40B4-BE49-F238E27FC236}">
                <a16:creationId xmlns="" xmlns:a16="http://schemas.microsoft.com/office/drawing/2014/main" id="{0AFD35FF-3723-1E4C-9DE9-5068B3941FC8}"/>
              </a:ext>
            </a:extLst>
          </p:cNvPr>
          <p:cNvPicPr>
            <a:picLocks noChangeAspect="1"/>
          </p:cNvPicPr>
          <p:nvPr/>
        </p:nvPicPr>
        <p:blipFill>
          <a:blip r:embed="rId3"/>
          <a:stretch>
            <a:fillRect/>
          </a:stretch>
        </p:blipFill>
        <p:spPr>
          <a:xfrm>
            <a:off x="7962315" y="0"/>
            <a:ext cx="529415" cy="523217"/>
          </a:xfrm>
          <a:prstGeom prst="rect">
            <a:avLst/>
          </a:prstGeom>
        </p:spPr>
      </p:pic>
      <p:pic>
        <p:nvPicPr>
          <p:cNvPr id="8" name="Picture 7">
            <a:extLst>
              <a:ext uri="{FF2B5EF4-FFF2-40B4-BE49-F238E27FC236}">
                <a16:creationId xmlns="" xmlns:a16="http://schemas.microsoft.com/office/drawing/2014/main" id="{325EAF63-3609-DF87-6052-6407B96AF76B}"/>
              </a:ext>
            </a:extLst>
          </p:cNvPr>
          <p:cNvPicPr>
            <a:picLocks noChangeAspect="1"/>
          </p:cNvPicPr>
          <p:nvPr/>
        </p:nvPicPr>
        <p:blipFill>
          <a:blip r:embed="rId4"/>
          <a:stretch>
            <a:fillRect/>
          </a:stretch>
        </p:blipFill>
        <p:spPr>
          <a:xfrm>
            <a:off x="652270" y="-73547"/>
            <a:ext cx="2280341" cy="653813"/>
          </a:xfrm>
          <a:prstGeom prst="rect">
            <a:avLst/>
          </a:prstGeom>
        </p:spPr>
      </p:pic>
      <p:sp>
        <p:nvSpPr>
          <p:cNvPr id="10"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14561973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65;p35">
            <a:extLst>
              <a:ext uri="{FF2B5EF4-FFF2-40B4-BE49-F238E27FC236}">
                <a16:creationId xmlns="" xmlns:a16="http://schemas.microsoft.com/office/drawing/2014/main" id="{872F1036-5D90-B223-DB4B-7F126D0AED1F}"/>
              </a:ext>
            </a:extLst>
          </p:cNvPr>
          <p:cNvSpPr txBox="1">
            <a:spLocks noGrp="1"/>
          </p:cNvSpPr>
          <p:nvPr>
            <p:ph type="subTitle" idx="1"/>
          </p:nvPr>
        </p:nvSpPr>
        <p:spPr>
          <a:xfrm>
            <a:off x="2632166" y="1853155"/>
            <a:ext cx="3879668" cy="14371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solidFill>
                  <a:srgbClr val="002060"/>
                </a:solidFill>
              </a:rPr>
              <a:t>Authors</a:t>
            </a:r>
            <a:endParaRPr lang="en-US" sz="2000" b="1" dirty="0">
              <a:solidFill>
                <a:srgbClr val="002060"/>
              </a:solidFill>
            </a:endParaRPr>
          </a:p>
          <a:p>
            <a:pPr marL="0" lvl="0" indent="0" algn="ctr" rtl="0">
              <a:spcBef>
                <a:spcPts val="0"/>
              </a:spcBef>
              <a:spcAft>
                <a:spcPts val="0"/>
              </a:spcAft>
              <a:buNone/>
            </a:pPr>
            <a:r>
              <a:rPr lang="en-US" dirty="0">
                <a:solidFill>
                  <a:srgbClr val="002060"/>
                </a:solidFill>
              </a:rPr>
              <a:t>A B M </a:t>
            </a:r>
            <a:r>
              <a:rPr lang="en-US" dirty="0" err="1">
                <a:solidFill>
                  <a:srgbClr val="002060"/>
                </a:solidFill>
              </a:rPr>
              <a:t>Munibur</a:t>
            </a:r>
            <a:r>
              <a:rPr lang="en-US" dirty="0">
                <a:solidFill>
                  <a:srgbClr val="002060"/>
                </a:solidFill>
              </a:rPr>
              <a:t> Rahman</a:t>
            </a:r>
          </a:p>
          <a:p>
            <a:pPr marL="0" lvl="0" indent="0" algn="ctr" rtl="0">
              <a:spcBef>
                <a:spcPts val="0"/>
              </a:spcBef>
              <a:spcAft>
                <a:spcPts val="0"/>
              </a:spcAft>
              <a:buNone/>
            </a:pPr>
            <a:r>
              <a:rPr lang="en-US" dirty="0">
                <a:solidFill>
                  <a:srgbClr val="002060"/>
                </a:solidFill>
              </a:rPr>
              <a:t>Mohammad </a:t>
            </a:r>
            <a:r>
              <a:rPr lang="en-US" dirty="0" err="1">
                <a:solidFill>
                  <a:srgbClr val="002060"/>
                </a:solidFill>
              </a:rPr>
              <a:t>Abir</a:t>
            </a:r>
            <a:r>
              <a:rPr lang="en-US" dirty="0">
                <a:solidFill>
                  <a:srgbClr val="002060"/>
                </a:solidFill>
              </a:rPr>
              <a:t> Shahid Chowdhury</a:t>
            </a:r>
          </a:p>
          <a:p>
            <a:pPr marL="0" lvl="0" indent="0" algn="ctr" rtl="0">
              <a:spcBef>
                <a:spcPts val="0"/>
              </a:spcBef>
              <a:spcAft>
                <a:spcPts val="0"/>
              </a:spcAft>
              <a:buNone/>
            </a:pPr>
            <a:r>
              <a:rPr lang="en-US" dirty="0">
                <a:solidFill>
                  <a:srgbClr val="002060"/>
                </a:solidFill>
              </a:rPr>
              <a:t>Zhan </a:t>
            </a:r>
            <a:r>
              <a:rPr lang="en-US" dirty="0" err="1">
                <a:solidFill>
                  <a:srgbClr val="002060"/>
                </a:solidFill>
              </a:rPr>
              <a:t>Zhan</a:t>
            </a:r>
            <a:endParaRPr lang="en-US" dirty="0">
              <a:solidFill>
                <a:srgbClr val="002060"/>
              </a:solidFill>
            </a:endParaRPr>
          </a:p>
          <a:p>
            <a:pPr marL="0" lvl="0" indent="0" algn="ctr" rtl="0">
              <a:spcBef>
                <a:spcPts val="0"/>
              </a:spcBef>
              <a:spcAft>
                <a:spcPts val="0"/>
              </a:spcAft>
              <a:buNone/>
            </a:pPr>
            <a:r>
              <a:rPr lang="en-US" dirty="0">
                <a:solidFill>
                  <a:srgbClr val="002060"/>
                </a:solidFill>
              </a:rPr>
              <a:t>Arnab Paul</a:t>
            </a:r>
          </a:p>
        </p:txBody>
      </p:sp>
      <p:pic>
        <p:nvPicPr>
          <p:cNvPr id="5" name="Picture 4">
            <a:extLst>
              <a:ext uri="{FF2B5EF4-FFF2-40B4-BE49-F238E27FC236}">
                <a16:creationId xmlns="" xmlns:a16="http://schemas.microsoft.com/office/drawing/2014/main" id="{60728CA3-FEFC-7723-2392-FF1DB8946FFC}"/>
              </a:ext>
            </a:extLst>
          </p:cNvPr>
          <p:cNvPicPr>
            <a:picLocks noChangeAspect="1"/>
          </p:cNvPicPr>
          <p:nvPr/>
        </p:nvPicPr>
        <p:blipFill>
          <a:blip r:embed="rId2"/>
          <a:stretch>
            <a:fillRect/>
          </a:stretch>
        </p:blipFill>
        <p:spPr>
          <a:xfrm>
            <a:off x="7962315" y="0"/>
            <a:ext cx="529415" cy="523217"/>
          </a:xfrm>
          <a:prstGeom prst="rect">
            <a:avLst/>
          </a:prstGeom>
        </p:spPr>
      </p:pic>
      <p:pic>
        <p:nvPicPr>
          <p:cNvPr id="2" name="Picture 1">
            <a:extLst>
              <a:ext uri="{FF2B5EF4-FFF2-40B4-BE49-F238E27FC236}">
                <a16:creationId xmlns="" xmlns:a16="http://schemas.microsoft.com/office/drawing/2014/main" id="{24B3C516-9ADC-27CA-FB4B-727024714777}"/>
              </a:ext>
            </a:extLst>
          </p:cNvPr>
          <p:cNvPicPr>
            <a:picLocks noChangeAspect="1"/>
          </p:cNvPicPr>
          <p:nvPr/>
        </p:nvPicPr>
        <p:blipFill>
          <a:blip r:embed="rId3"/>
          <a:stretch>
            <a:fillRect/>
          </a:stretch>
        </p:blipFill>
        <p:spPr>
          <a:xfrm>
            <a:off x="652270" y="-40205"/>
            <a:ext cx="2280341" cy="578372"/>
          </a:xfrm>
          <a:prstGeom prst="rect">
            <a:avLst/>
          </a:prstGeom>
        </p:spPr>
      </p:pic>
      <p:sp>
        <p:nvSpPr>
          <p:cNvPr id="6"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208685826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6" name="Google Shape;366;p35"/>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67" name="Google Shape;367;p35"/>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pic>
        <p:nvPicPr>
          <p:cNvPr id="7" name="Picture 6">
            <a:extLst>
              <a:ext uri="{FF2B5EF4-FFF2-40B4-BE49-F238E27FC236}">
                <a16:creationId xmlns="" xmlns:a16="http://schemas.microsoft.com/office/drawing/2014/main" id="{88CA633A-65CC-B2BD-B5EC-0CFA4CD119AA}"/>
              </a:ext>
            </a:extLst>
          </p:cNvPr>
          <p:cNvPicPr>
            <a:picLocks noChangeAspect="1"/>
          </p:cNvPicPr>
          <p:nvPr/>
        </p:nvPicPr>
        <p:blipFill>
          <a:blip r:embed="rId3"/>
          <a:stretch>
            <a:fillRect/>
          </a:stretch>
        </p:blipFill>
        <p:spPr>
          <a:xfrm>
            <a:off x="646611" y="534381"/>
            <a:ext cx="7870371" cy="4090825"/>
          </a:xfrm>
          <a:prstGeom prst="rect">
            <a:avLst/>
          </a:prstGeom>
        </p:spPr>
      </p:pic>
      <p:pic>
        <p:nvPicPr>
          <p:cNvPr id="4" name="Picture 3">
            <a:extLst>
              <a:ext uri="{FF2B5EF4-FFF2-40B4-BE49-F238E27FC236}">
                <a16:creationId xmlns="" xmlns:a16="http://schemas.microsoft.com/office/drawing/2014/main" id="{4613DC1E-8547-9D60-4732-3BA2F38B6A99}"/>
              </a:ext>
            </a:extLst>
          </p:cNvPr>
          <p:cNvPicPr>
            <a:picLocks noChangeAspect="1"/>
          </p:cNvPicPr>
          <p:nvPr/>
        </p:nvPicPr>
        <p:blipFill>
          <a:blip r:embed="rId4"/>
          <a:stretch>
            <a:fillRect/>
          </a:stretch>
        </p:blipFill>
        <p:spPr>
          <a:xfrm>
            <a:off x="7962315" y="0"/>
            <a:ext cx="529415" cy="523217"/>
          </a:xfrm>
          <a:prstGeom prst="rect">
            <a:avLst/>
          </a:prstGeom>
        </p:spPr>
      </p:pic>
      <p:pic>
        <p:nvPicPr>
          <p:cNvPr id="5" name="Picture 4">
            <a:extLst>
              <a:ext uri="{FF2B5EF4-FFF2-40B4-BE49-F238E27FC236}">
                <a16:creationId xmlns="" xmlns:a16="http://schemas.microsoft.com/office/drawing/2014/main" id="{2DFDA692-0D31-12B6-97BC-B9A2D832E184}"/>
              </a:ext>
            </a:extLst>
          </p:cNvPr>
          <p:cNvPicPr>
            <a:picLocks noChangeAspect="1"/>
          </p:cNvPicPr>
          <p:nvPr/>
        </p:nvPicPr>
        <p:blipFill>
          <a:blip r:embed="rId5"/>
          <a:stretch>
            <a:fillRect/>
          </a:stretch>
        </p:blipFill>
        <p:spPr>
          <a:xfrm>
            <a:off x="652270" y="-73547"/>
            <a:ext cx="2280341" cy="653813"/>
          </a:xfrm>
          <a:prstGeom prst="rect">
            <a:avLst/>
          </a:prstGeom>
        </p:spPr>
      </p:pic>
      <p:sp>
        <p:nvSpPr>
          <p:cNvPr id="8"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7354596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aphicFrame>
        <p:nvGraphicFramePr>
          <p:cNvPr id="8" name="Table 7">
            <a:extLst>
              <a:ext uri="{FF2B5EF4-FFF2-40B4-BE49-F238E27FC236}">
                <a16:creationId xmlns="" xmlns:a16="http://schemas.microsoft.com/office/drawing/2014/main" id="{A3ACD4C1-32EC-5D9D-DD04-1AFED06AD2C1}"/>
              </a:ext>
            </a:extLst>
          </p:cNvPr>
          <p:cNvGraphicFramePr>
            <a:graphicFrameLocks noGrp="1"/>
          </p:cNvGraphicFramePr>
          <p:nvPr>
            <p:extLst>
              <p:ext uri="{D42A27DB-BD31-4B8C-83A1-F6EECF244321}">
                <p14:modId xmlns="" xmlns:p14="http://schemas.microsoft.com/office/powerpoint/2010/main" val="3406178119"/>
              </p:ext>
            </p:extLst>
          </p:nvPr>
        </p:nvGraphicFramePr>
        <p:xfrm>
          <a:off x="744585" y="644640"/>
          <a:ext cx="8255725" cy="4293897"/>
        </p:xfrm>
        <a:graphic>
          <a:graphicData uri="http://schemas.openxmlformats.org/drawingml/2006/table">
            <a:tbl>
              <a:tblPr firstRow="1" firstCol="1" lastRow="1" lastCol="1" bandRow="1" bandCol="1">
                <a:tableStyleId>{2E25BCE4-9993-4C30-9AA4-EFFA74E49B83}</a:tableStyleId>
              </a:tblPr>
              <a:tblGrid>
                <a:gridCol w="1760187">
                  <a:extLst>
                    <a:ext uri="{9D8B030D-6E8A-4147-A177-3AD203B41FA5}">
                      <a16:colId xmlns="" xmlns:a16="http://schemas.microsoft.com/office/drawing/2014/main" val="1617555028"/>
                    </a:ext>
                  </a:extLst>
                </a:gridCol>
                <a:gridCol w="596600">
                  <a:extLst>
                    <a:ext uri="{9D8B030D-6E8A-4147-A177-3AD203B41FA5}">
                      <a16:colId xmlns="" xmlns:a16="http://schemas.microsoft.com/office/drawing/2014/main" val="1418170464"/>
                    </a:ext>
                  </a:extLst>
                </a:gridCol>
                <a:gridCol w="1436195">
                  <a:extLst>
                    <a:ext uri="{9D8B030D-6E8A-4147-A177-3AD203B41FA5}">
                      <a16:colId xmlns="" xmlns:a16="http://schemas.microsoft.com/office/drawing/2014/main" val="1489259932"/>
                    </a:ext>
                  </a:extLst>
                </a:gridCol>
                <a:gridCol w="3401926">
                  <a:extLst>
                    <a:ext uri="{9D8B030D-6E8A-4147-A177-3AD203B41FA5}">
                      <a16:colId xmlns="" xmlns:a16="http://schemas.microsoft.com/office/drawing/2014/main" val="846603985"/>
                    </a:ext>
                  </a:extLst>
                </a:gridCol>
                <a:gridCol w="1060817">
                  <a:extLst>
                    <a:ext uri="{9D8B030D-6E8A-4147-A177-3AD203B41FA5}">
                      <a16:colId xmlns="" xmlns:a16="http://schemas.microsoft.com/office/drawing/2014/main" val="3769879866"/>
                    </a:ext>
                  </a:extLst>
                </a:gridCol>
              </a:tblGrid>
              <a:tr h="168444">
                <a:tc gridSpan="2">
                  <a:txBody>
                    <a:bodyPr/>
                    <a:lstStyle/>
                    <a:p>
                      <a:pPr marL="78740" marR="0">
                        <a:lnSpc>
                          <a:spcPts val="1335"/>
                        </a:lnSpc>
                        <a:spcBef>
                          <a:spcPts val="75"/>
                        </a:spcBef>
                        <a:spcAft>
                          <a:spcPts val="0"/>
                        </a:spcAft>
                      </a:pPr>
                      <a:r>
                        <a:rPr lang="en-US" sz="1000" b="1" spc="-10" dirty="0">
                          <a:solidFill>
                            <a:srgbClr val="002060"/>
                          </a:solidFill>
                          <a:effectLst/>
                          <a:latin typeface="Didact Gothic" panose="00000500000000000000" pitchFamily="2" charset="0"/>
                        </a:rPr>
                        <a:t>Variable</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67310" marR="0">
                        <a:lnSpc>
                          <a:spcPts val="1335"/>
                        </a:lnSpc>
                        <a:spcBef>
                          <a:spcPts val="75"/>
                        </a:spcBef>
                        <a:spcAft>
                          <a:spcPts val="0"/>
                        </a:spcAft>
                      </a:pPr>
                      <a:r>
                        <a:rPr lang="en-US" sz="1000" b="1" spc="-10">
                          <a:solidFill>
                            <a:srgbClr val="002060"/>
                          </a:solidFill>
                          <a:effectLst/>
                          <a:latin typeface="Didact Gothic" panose="00000500000000000000" pitchFamily="2" charset="0"/>
                        </a:rPr>
                        <a:t>Definition</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186690" marR="0">
                        <a:lnSpc>
                          <a:spcPts val="1335"/>
                        </a:lnSpc>
                        <a:spcBef>
                          <a:spcPts val="75"/>
                        </a:spcBef>
                        <a:spcAft>
                          <a:spcPts val="0"/>
                        </a:spcAft>
                      </a:pPr>
                      <a:r>
                        <a:rPr lang="en-US" sz="1000" b="1" spc="-10">
                          <a:solidFill>
                            <a:srgbClr val="002060"/>
                          </a:solidFill>
                          <a:effectLst/>
                          <a:latin typeface="Didact Gothic" panose="00000500000000000000" pitchFamily="2" charset="0"/>
                        </a:rPr>
                        <a:t>Source</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1248197313"/>
                  </a:ext>
                </a:extLst>
              </a:tr>
              <a:tr h="161515">
                <a:tc gridSpan="2">
                  <a:txBody>
                    <a:bodyPr/>
                    <a:lstStyle/>
                    <a:p>
                      <a:pPr marL="78740" marR="0">
                        <a:spcBef>
                          <a:spcPts val="215"/>
                        </a:spcBef>
                        <a:spcAft>
                          <a:spcPts val="0"/>
                        </a:spcAft>
                      </a:pPr>
                      <a:r>
                        <a:rPr lang="en-US" sz="1000" b="1" dirty="0">
                          <a:solidFill>
                            <a:srgbClr val="002060"/>
                          </a:solidFill>
                          <a:effectLst/>
                          <a:latin typeface="Didact Gothic" panose="00000500000000000000" pitchFamily="2" charset="0"/>
                        </a:rPr>
                        <a:t>Dependent</a:t>
                      </a:r>
                      <a:r>
                        <a:rPr lang="en-US" sz="1000" b="1" spc="-5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Variables</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0" marR="0">
                        <a:spcBef>
                          <a:spcPts val="0"/>
                        </a:spcBef>
                        <a:spcAft>
                          <a:spcPts val="0"/>
                        </a:spcAft>
                      </a:pPr>
                      <a:r>
                        <a:rPr lang="en-US" sz="1000" b="1">
                          <a:solidFill>
                            <a:srgbClr val="002060"/>
                          </a:solidFill>
                          <a:effectLst/>
                          <a:latin typeface="Didact Gothic" panose="00000500000000000000" pitchFamily="2" charset="0"/>
                        </a:rPr>
                        <a:t> </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0" marR="0">
                        <a:spcBef>
                          <a:spcPts val="0"/>
                        </a:spcBef>
                        <a:spcAft>
                          <a:spcPts val="0"/>
                        </a:spcAft>
                      </a:pPr>
                      <a:r>
                        <a:rPr lang="en-US" sz="1000" b="1">
                          <a:solidFill>
                            <a:srgbClr val="002060"/>
                          </a:solidFill>
                          <a:effectLst/>
                          <a:latin typeface="Didact Gothic" panose="00000500000000000000" pitchFamily="2" charset="0"/>
                        </a:rPr>
                        <a:t> </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738709733"/>
                  </a:ext>
                </a:extLst>
              </a:tr>
              <a:tr h="155301">
                <a:tc gridSpan="2">
                  <a:txBody>
                    <a:bodyPr/>
                    <a:lstStyle/>
                    <a:p>
                      <a:pPr marL="78740" marR="0">
                        <a:spcBef>
                          <a:spcPts val="150"/>
                        </a:spcBef>
                        <a:spcAft>
                          <a:spcPts val="0"/>
                        </a:spcAft>
                      </a:pPr>
                      <a:r>
                        <a:rPr lang="en-US" sz="1000" b="1" dirty="0">
                          <a:solidFill>
                            <a:srgbClr val="002060"/>
                          </a:solidFill>
                          <a:effectLst/>
                          <a:latin typeface="Didact Gothic" panose="00000500000000000000" pitchFamily="2" charset="0"/>
                        </a:rPr>
                        <a:t>Sale</a:t>
                      </a:r>
                      <a:r>
                        <a:rPr lang="en-US" sz="1000" b="1" spc="-30"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Growth</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67310" marR="0">
                        <a:spcBef>
                          <a:spcPts val="150"/>
                        </a:spcBef>
                        <a:spcAft>
                          <a:spcPts val="0"/>
                        </a:spcAft>
                      </a:pPr>
                      <a:r>
                        <a:rPr lang="en-US" sz="1000" b="1">
                          <a:solidFill>
                            <a:srgbClr val="002060"/>
                          </a:solidFill>
                          <a:effectLst/>
                          <a:latin typeface="Didact Gothic" panose="00000500000000000000" pitchFamily="2" charset="0"/>
                        </a:rPr>
                        <a:t>Percentage</a:t>
                      </a:r>
                      <a:r>
                        <a:rPr lang="en-US" sz="1000" b="1" spc="-3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growth</a:t>
                      </a:r>
                      <a:r>
                        <a:rPr lang="en-US" sz="1000" b="1" spc="-4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in</a:t>
                      </a:r>
                      <a:r>
                        <a:rPr lang="en-US" sz="1000" b="1" spc="-35">
                          <a:solidFill>
                            <a:srgbClr val="002060"/>
                          </a:solidFill>
                          <a:effectLst/>
                          <a:latin typeface="Didact Gothic" panose="00000500000000000000" pitchFamily="2" charset="0"/>
                        </a:rPr>
                        <a:t> </a:t>
                      </a:r>
                      <a:r>
                        <a:rPr lang="en-US" sz="1000" b="1" spc="-20">
                          <a:solidFill>
                            <a:srgbClr val="002060"/>
                          </a:solidFill>
                          <a:effectLst/>
                          <a:latin typeface="Didact Gothic" panose="00000500000000000000" pitchFamily="2" charset="0"/>
                        </a:rPr>
                        <a:t>sales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150"/>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2094238409"/>
                  </a:ext>
                </a:extLst>
              </a:tr>
              <a:tr h="155301">
                <a:tc gridSpan="2">
                  <a:txBody>
                    <a:bodyPr/>
                    <a:lstStyle/>
                    <a:p>
                      <a:pPr marL="78740" marR="0">
                        <a:spcBef>
                          <a:spcPts val="150"/>
                        </a:spcBef>
                        <a:spcAft>
                          <a:spcPts val="0"/>
                        </a:spcAft>
                      </a:pPr>
                      <a:r>
                        <a:rPr lang="en-US" sz="1000" b="1" dirty="0">
                          <a:solidFill>
                            <a:srgbClr val="002060"/>
                          </a:solidFill>
                          <a:effectLst/>
                          <a:latin typeface="Didact Gothic" panose="00000500000000000000" pitchFamily="2" charset="0"/>
                        </a:rPr>
                        <a:t>Asset</a:t>
                      </a:r>
                      <a:r>
                        <a:rPr lang="en-US" sz="1000" b="1" spc="-3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Growth</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67310" marR="0">
                        <a:spcBef>
                          <a:spcPts val="150"/>
                        </a:spcBef>
                        <a:spcAft>
                          <a:spcPts val="0"/>
                        </a:spcAft>
                      </a:pPr>
                      <a:r>
                        <a:rPr lang="en-US" sz="1000" b="1">
                          <a:solidFill>
                            <a:srgbClr val="002060"/>
                          </a:solidFill>
                          <a:effectLst/>
                          <a:latin typeface="Didact Gothic" panose="00000500000000000000" pitchFamily="2" charset="0"/>
                        </a:rPr>
                        <a:t>Percentage</a:t>
                      </a:r>
                      <a:r>
                        <a:rPr lang="en-US" sz="1000" b="1" spc="-3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growth</a:t>
                      </a:r>
                      <a:r>
                        <a:rPr lang="en-US" sz="1000" b="1" spc="-4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in</a:t>
                      </a:r>
                      <a:r>
                        <a:rPr lang="en-US" sz="1000" b="1" spc="-3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assets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150"/>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1365769004"/>
                  </a:ext>
                </a:extLst>
              </a:tr>
              <a:tr h="155301">
                <a:tc gridSpan="2">
                  <a:txBody>
                    <a:bodyPr/>
                    <a:lstStyle/>
                    <a:p>
                      <a:pPr marL="78740" marR="0">
                        <a:spcBef>
                          <a:spcPts val="150"/>
                        </a:spcBef>
                        <a:spcAft>
                          <a:spcPts val="0"/>
                        </a:spcAft>
                      </a:pPr>
                      <a:r>
                        <a:rPr lang="en-US" sz="1000" b="1" dirty="0">
                          <a:solidFill>
                            <a:srgbClr val="002060"/>
                          </a:solidFill>
                          <a:effectLst/>
                          <a:latin typeface="Didact Gothic" panose="00000500000000000000" pitchFamily="2" charset="0"/>
                        </a:rPr>
                        <a:t>Labor</a:t>
                      </a:r>
                      <a:r>
                        <a:rPr lang="en-US" sz="1000" b="1" spc="-20"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Growth</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67310" marR="0">
                        <a:spcBef>
                          <a:spcPts val="150"/>
                        </a:spcBef>
                        <a:spcAft>
                          <a:spcPts val="0"/>
                        </a:spcAft>
                      </a:pPr>
                      <a:r>
                        <a:rPr lang="en-US" sz="1000" b="1">
                          <a:solidFill>
                            <a:srgbClr val="002060"/>
                          </a:solidFill>
                          <a:effectLst/>
                          <a:latin typeface="Didact Gothic" panose="00000500000000000000" pitchFamily="2" charset="0"/>
                        </a:rPr>
                        <a:t>Percentage</a:t>
                      </a:r>
                      <a:r>
                        <a:rPr lang="en-US" sz="1000" b="1" spc="-3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growth</a:t>
                      </a:r>
                      <a:r>
                        <a:rPr lang="en-US" sz="1000" b="1" spc="-4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in</a:t>
                      </a:r>
                      <a:r>
                        <a:rPr lang="en-US" sz="1000" b="1" spc="-3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assets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150"/>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532444292"/>
                  </a:ext>
                </a:extLst>
              </a:tr>
              <a:tr h="155301">
                <a:tc gridSpan="2">
                  <a:txBody>
                    <a:bodyPr/>
                    <a:lstStyle/>
                    <a:p>
                      <a:pPr marL="78740" marR="0">
                        <a:spcBef>
                          <a:spcPts val="150"/>
                        </a:spcBef>
                        <a:spcAft>
                          <a:spcPts val="0"/>
                        </a:spcAft>
                      </a:pPr>
                      <a:r>
                        <a:rPr lang="en-US" sz="1000" b="1" spc="-10">
                          <a:solidFill>
                            <a:srgbClr val="002060"/>
                          </a:solidFill>
                          <a:effectLst/>
                          <a:latin typeface="Didact Gothic" panose="00000500000000000000" pitchFamily="2" charset="0"/>
                        </a:rPr>
                        <a:t>Independent</a:t>
                      </a:r>
                      <a:r>
                        <a:rPr lang="en-US" sz="1000" b="1" spc="4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Variables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0" marR="0">
                        <a:spcBef>
                          <a:spcPts val="0"/>
                        </a:spcBef>
                        <a:spcAft>
                          <a:spcPts val="0"/>
                        </a:spcAft>
                      </a:pPr>
                      <a:r>
                        <a:rPr lang="en-US" sz="1000" b="1">
                          <a:solidFill>
                            <a:srgbClr val="002060"/>
                          </a:solidFill>
                          <a:effectLst/>
                          <a:latin typeface="Didact Gothic" panose="00000500000000000000" pitchFamily="2" charset="0"/>
                        </a:rPr>
                        <a:t> </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0" marR="0">
                        <a:spcBef>
                          <a:spcPts val="0"/>
                        </a:spcBef>
                        <a:spcAft>
                          <a:spcPts val="0"/>
                        </a:spcAft>
                      </a:pPr>
                      <a:r>
                        <a:rPr lang="en-US" sz="1000" b="1">
                          <a:solidFill>
                            <a:srgbClr val="002060"/>
                          </a:solidFill>
                          <a:effectLst/>
                          <a:latin typeface="Didact Gothic" panose="00000500000000000000" pitchFamily="2" charset="0"/>
                        </a:rPr>
                        <a:t> </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2433089957"/>
                  </a:ext>
                </a:extLst>
              </a:tr>
              <a:tr h="155301">
                <a:tc gridSpan="2">
                  <a:txBody>
                    <a:bodyPr/>
                    <a:lstStyle/>
                    <a:p>
                      <a:pPr marL="78740" marR="0">
                        <a:spcBef>
                          <a:spcPts val="150"/>
                        </a:spcBef>
                        <a:spcAft>
                          <a:spcPts val="0"/>
                        </a:spcAft>
                      </a:pPr>
                      <a:r>
                        <a:rPr lang="en-US" sz="1000" b="1" dirty="0">
                          <a:solidFill>
                            <a:srgbClr val="002060"/>
                          </a:solidFill>
                          <a:effectLst/>
                          <a:latin typeface="Didact Gothic" panose="00000500000000000000" pitchFamily="2" charset="0"/>
                        </a:rPr>
                        <a:t>Total</a:t>
                      </a:r>
                      <a:r>
                        <a:rPr lang="en-US" sz="1000" b="1" spc="-10" dirty="0">
                          <a:solidFill>
                            <a:srgbClr val="002060"/>
                          </a:solidFill>
                          <a:effectLst/>
                          <a:latin typeface="Didact Gothic" panose="00000500000000000000" pitchFamily="2" charset="0"/>
                        </a:rPr>
                        <a:t> Deaths</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67310" marR="0">
                        <a:spcBef>
                          <a:spcPts val="150"/>
                        </a:spcBef>
                        <a:spcAft>
                          <a:spcPts val="0"/>
                        </a:spcAft>
                      </a:pPr>
                      <a:r>
                        <a:rPr lang="en-US" sz="1000" b="1" dirty="0">
                          <a:solidFill>
                            <a:srgbClr val="002060"/>
                          </a:solidFill>
                          <a:effectLst/>
                          <a:latin typeface="Didact Gothic" panose="00000500000000000000" pitchFamily="2" charset="0"/>
                        </a:rPr>
                        <a:t>Total</a:t>
                      </a:r>
                      <a:r>
                        <a:rPr lang="en-US" sz="1000" b="1" spc="-4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deaths</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in</a:t>
                      </a:r>
                      <a:r>
                        <a:rPr lang="en-US" sz="1000" b="1" spc="-2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natural</a:t>
                      </a:r>
                      <a:r>
                        <a:rPr lang="en-US" sz="1000" b="1" spc="-2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disaster</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150"/>
                        </a:spcBef>
                        <a:spcAft>
                          <a:spcPts val="0"/>
                        </a:spcAft>
                      </a:pPr>
                      <a:r>
                        <a:rPr lang="en-US" sz="1000" b="1" spc="-10">
                          <a:solidFill>
                            <a:srgbClr val="002060"/>
                          </a:solidFill>
                          <a:effectLst/>
                          <a:latin typeface="Didact Gothic" panose="00000500000000000000" pitchFamily="2" charset="0"/>
                        </a:rPr>
                        <a:t>EM-</a:t>
                      </a:r>
                      <a:r>
                        <a:rPr lang="en-US" sz="1000" b="1" spc="-25">
                          <a:solidFill>
                            <a:srgbClr val="002060"/>
                          </a:solidFill>
                          <a:effectLst/>
                          <a:latin typeface="Didact Gothic" panose="00000500000000000000" pitchFamily="2" charset="0"/>
                        </a:rPr>
                        <a:t>DAT</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1916814885"/>
                  </a:ext>
                </a:extLst>
              </a:tr>
              <a:tr h="155301">
                <a:tc gridSpan="2">
                  <a:txBody>
                    <a:bodyPr/>
                    <a:lstStyle/>
                    <a:p>
                      <a:pPr marL="78740" marR="0">
                        <a:spcBef>
                          <a:spcPts val="150"/>
                        </a:spcBef>
                        <a:spcAft>
                          <a:spcPts val="0"/>
                        </a:spcAft>
                      </a:pPr>
                      <a:r>
                        <a:rPr lang="en-US" sz="1000" b="1">
                          <a:solidFill>
                            <a:srgbClr val="002060"/>
                          </a:solidFill>
                          <a:effectLst/>
                          <a:latin typeface="Didact Gothic" panose="00000500000000000000" pitchFamily="2" charset="0"/>
                        </a:rPr>
                        <a:t>Affected</a:t>
                      </a:r>
                      <a:r>
                        <a:rPr lang="en-US" sz="1000" b="1" spc="-4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Individuals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67310" marR="0">
                        <a:spcBef>
                          <a:spcPts val="150"/>
                        </a:spcBef>
                        <a:spcAft>
                          <a:spcPts val="0"/>
                        </a:spcAft>
                      </a:pPr>
                      <a:r>
                        <a:rPr lang="en-US" sz="1000" b="1" dirty="0">
                          <a:solidFill>
                            <a:srgbClr val="002060"/>
                          </a:solidFill>
                          <a:effectLst/>
                          <a:latin typeface="Didact Gothic" panose="00000500000000000000" pitchFamily="2" charset="0"/>
                        </a:rPr>
                        <a:t>Total</a:t>
                      </a:r>
                      <a:r>
                        <a:rPr lang="en-US" sz="1000" b="1" spc="-3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number</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of</a:t>
                      </a:r>
                      <a:r>
                        <a:rPr lang="en-US" sz="1000" b="1" spc="-4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individual</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affected</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from</a:t>
                      </a:r>
                      <a:r>
                        <a:rPr lang="en-US" sz="1000" b="1" spc="-5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natural</a:t>
                      </a:r>
                      <a:r>
                        <a:rPr lang="en-US" sz="1000" b="1" spc="-2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disaster</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150"/>
                        </a:spcBef>
                        <a:spcAft>
                          <a:spcPts val="0"/>
                        </a:spcAft>
                      </a:pPr>
                      <a:r>
                        <a:rPr lang="en-US" sz="1000" b="1" spc="-10">
                          <a:solidFill>
                            <a:srgbClr val="002060"/>
                          </a:solidFill>
                          <a:effectLst/>
                          <a:latin typeface="Didact Gothic" panose="00000500000000000000" pitchFamily="2" charset="0"/>
                        </a:rPr>
                        <a:t>EM-</a:t>
                      </a:r>
                      <a:r>
                        <a:rPr lang="en-US" sz="1000" b="1" spc="-25">
                          <a:solidFill>
                            <a:srgbClr val="002060"/>
                          </a:solidFill>
                          <a:effectLst/>
                          <a:latin typeface="Didact Gothic" panose="00000500000000000000" pitchFamily="2" charset="0"/>
                        </a:rPr>
                        <a:t>DAT</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2971484000"/>
                  </a:ext>
                </a:extLst>
              </a:tr>
              <a:tr h="155301">
                <a:tc gridSpan="2">
                  <a:txBody>
                    <a:bodyPr/>
                    <a:lstStyle/>
                    <a:p>
                      <a:pPr marL="78740" marR="0">
                        <a:spcBef>
                          <a:spcPts val="150"/>
                        </a:spcBef>
                        <a:spcAft>
                          <a:spcPts val="0"/>
                        </a:spcAft>
                      </a:pPr>
                      <a:r>
                        <a:rPr lang="en-US" sz="1000" b="1" dirty="0">
                          <a:solidFill>
                            <a:srgbClr val="002060"/>
                          </a:solidFill>
                          <a:effectLst/>
                          <a:latin typeface="Didact Gothic" panose="00000500000000000000" pitchFamily="2" charset="0"/>
                        </a:rPr>
                        <a:t>Control</a:t>
                      </a:r>
                      <a:r>
                        <a:rPr lang="en-US" sz="1000" b="1" spc="-4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Variables</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0" marR="0">
                        <a:spcBef>
                          <a:spcPts val="0"/>
                        </a:spcBef>
                        <a:spcAft>
                          <a:spcPts val="0"/>
                        </a:spcAft>
                      </a:pPr>
                      <a:r>
                        <a:rPr lang="en-US" sz="1000" b="1" dirty="0">
                          <a:solidFill>
                            <a:srgbClr val="002060"/>
                          </a:solidFill>
                          <a:effectLst/>
                          <a:latin typeface="Didact Gothic" panose="00000500000000000000" pitchFamily="2" charset="0"/>
                        </a:rPr>
                        <a:t> </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0" marR="0">
                        <a:spcBef>
                          <a:spcPts val="0"/>
                        </a:spcBef>
                        <a:spcAft>
                          <a:spcPts val="0"/>
                        </a:spcAft>
                      </a:pPr>
                      <a:r>
                        <a:rPr lang="en-US" sz="1000" b="1">
                          <a:solidFill>
                            <a:srgbClr val="002060"/>
                          </a:solidFill>
                          <a:effectLst/>
                          <a:latin typeface="Didact Gothic" panose="00000500000000000000" pitchFamily="2" charset="0"/>
                        </a:rPr>
                        <a:t> </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436959980"/>
                  </a:ext>
                </a:extLst>
              </a:tr>
              <a:tr h="155301">
                <a:tc gridSpan="2">
                  <a:txBody>
                    <a:bodyPr/>
                    <a:lstStyle/>
                    <a:p>
                      <a:pPr marL="78740" marR="0">
                        <a:spcBef>
                          <a:spcPts val="150"/>
                        </a:spcBef>
                        <a:spcAft>
                          <a:spcPts val="0"/>
                        </a:spcAft>
                      </a:pPr>
                      <a:r>
                        <a:rPr lang="en-US" sz="1000" b="1">
                          <a:solidFill>
                            <a:srgbClr val="002060"/>
                          </a:solidFill>
                          <a:effectLst/>
                          <a:latin typeface="Didact Gothic" panose="00000500000000000000" pitchFamily="2" charset="0"/>
                        </a:rPr>
                        <a:t>Firm</a:t>
                      </a:r>
                      <a:r>
                        <a:rPr lang="en-US" sz="1000" b="1" spc="-4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Size</a:t>
                      </a:r>
                      <a:r>
                        <a:rPr lang="en-US" sz="1000" b="1" spc="-2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(Small)</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67310" marR="0">
                        <a:spcBef>
                          <a:spcPts val="150"/>
                        </a:spcBef>
                        <a:spcAft>
                          <a:spcPts val="0"/>
                        </a:spcAft>
                      </a:pPr>
                      <a:r>
                        <a:rPr lang="en-US" sz="1000" b="1">
                          <a:solidFill>
                            <a:srgbClr val="002060"/>
                          </a:solidFill>
                          <a:effectLst/>
                          <a:latin typeface="Didact Gothic" panose="00000500000000000000" pitchFamily="2" charset="0"/>
                        </a:rPr>
                        <a:t>Dummy</a:t>
                      </a:r>
                      <a:r>
                        <a:rPr lang="en-US" sz="1000" b="1" spc="-2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variable,</a:t>
                      </a:r>
                      <a:r>
                        <a:rPr lang="en-US" sz="1000" b="1" spc="-1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equals</a:t>
                      </a:r>
                      <a:r>
                        <a:rPr lang="en-US" sz="1000" b="1" spc="-2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to</a:t>
                      </a:r>
                      <a:r>
                        <a:rPr lang="en-US" sz="1000" b="1" spc="-1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1</a:t>
                      </a:r>
                      <a:r>
                        <a:rPr lang="en-US" sz="1000" b="1" spc="-1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if</a:t>
                      </a:r>
                      <a:r>
                        <a:rPr lang="en-US" sz="1000" b="1" spc="-3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the</a:t>
                      </a:r>
                      <a:r>
                        <a:rPr lang="en-US" sz="1000" b="1" spc="-1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firm</a:t>
                      </a:r>
                      <a:r>
                        <a:rPr lang="en-US" sz="1000" b="1" spc="-2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is</a:t>
                      </a:r>
                      <a:r>
                        <a:rPr lang="en-US" sz="1000" b="1" spc="-2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small</a:t>
                      </a:r>
                      <a:r>
                        <a:rPr lang="en-US" sz="1000" b="1" spc="-2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and</a:t>
                      </a:r>
                      <a:r>
                        <a:rPr lang="en-US" sz="1000" b="1" spc="-1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0</a:t>
                      </a:r>
                      <a:r>
                        <a:rPr lang="en-US" sz="1000" b="1" spc="-1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otherwise.</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150"/>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2195770025"/>
                  </a:ext>
                </a:extLst>
              </a:tr>
              <a:tr h="155301">
                <a:tc gridSpan="2">
                  <a:txBody>
                    <a:bodyPr/>
                    <a:lstStyle/>
                    <a:p>
                      <a:pPr marL="78740" marR="0">
                        <a:spcBef>
                          <a:spcPts val="150"/>
                        </a:spcBef>
                        <a:spcAft>
                          <a:spcPts val="0"/>
                        </a:spcAft>
                      </a:pPr>
                      <a:r>
                        <a:rPr lang="en-US" sz="1000" b="1" dirty="0">
                          <a:solidFill>
                            <a:srgbClr val="002060"/>
                          </a:solidFill>
                          <a:effectLst/>
                          <a:latin typeface="Didact Gothic" panose="00000500000000000000" pitchFamily="2" charset="0"/>
                        </a:rPr>
                        <a:t>Firm</a:t>
                      </a:r>
                      <a:r>
                        <a:rPr lang="en-US" sz="1000" b="1" spc="-4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Size</a:t>
                      </a:r>
                      <a:r>
                        <a:rPr lang="en-US" sz="1000" b="1" spc="-2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(Medium)</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67310" marR="0">
                        <a:spcBef>
                          <a:spcPts val="150"/>
                        </a:spcBef>
                        <a:spcAft>
                          <a:spcPts val="0"/>
                        </a:spcAft>
                      </a:pPr>
                      <a:r>
                        <a:rPr lang="en-US" sz="1000" b="1" dirty="0">
                          <a:solidFill>
                            <a:srgbClr val="002060"/>
                          </a:solidFill>
                          <a:effectLst/>
                          <a:latin typeface="Didact Gothic" panose="00000500000000000000" pitchFamily="2" charset="0"/>
                        </a:rPr>
                        <a:t>Dummy</a:t>
                      </a:r>
                      <a:r>
                        <a:rPr lang="en-US" sz="1000" b="1" spc="-2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variable,</a:t>
                      </a:r>
                      <a:r>
                        <a:rPr lang="en-US" sz="1000" b="1" spc="-1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equals</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to</a:t>
                      </a:r>
                      <a:r>
                        <a:rPr lang="en-US" sz="1000" b="1" spc="-1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1</a:t>
                      </a:r>
                      <a:r>
                        <a:rPr lang="en-US" sz="1000" b="1" spc="-2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if</a:t>
                      </a:r>
                      <a:r>
                        <a:rPr lang="en-US" sz="1000" b="1" spc="-3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the</a:t>
                      </a:r>
                      <a:r>
                        <a:rPr lang="en-US" sz="1000" b="1" spc="-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firm</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is</a:t>
                      </a:r>
                      <a:r>
                        <a:rPr lang="en-US" sz="1000" b="1" spc="-2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large</a:t>
                      </a:r>
                      <a:r>
                        <a:rPr lang="en-US" sz="1000" b="1" spc="-2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and</a:t>
                      </a:r>
                      <a:r>
                        <a:rPr lang="en-US" sz="1000" b="1" spc="-2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0</a:t>
                      </a:r>
                      <a:r>
                        <a:rPr lang="en-US" sz="1000" b="1" spc="-1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otherwise.</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150"/>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2596619165"/>
                  </a:ext>
                </a:extLst>
              </a:tr>
              <a:tr h="150581">
                <a:tc gridSpan="2">
                  <a:txBody>
                    <a:bodyPr/>
                    <a:lstStyle/>
                    <a:p>
                      <a:pPr marL="78740" marR="0">
                        <a:spcBef>
                          <a:spcPts val="150"/>
                        </a:spcBef>
                        <a:spcAft>
                          <a:spcPts val="0"/>
                        </a:spcAft>
                      </a:pPr>
                      <a:r>
                        <a:rPr lang="en-US" sz="1000" b="1">
                          <a:solidFill>
                            <a:srgbClr val="002060"/>
                          </a:solidFill>
                          <a:effectLst/>
                          <a:latin typeface="Didact Gothic" panose="00000500000000000000" pitchFamily="2" charset="0"/>
                        </a:rPr>
                        <a:t>Firm</a:t>
                      </a:r>
                      <a:r>
                        <a:rPr lang="en-US" sz="1000" b="1" spc="-4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Size</a:t>
                      </a:r>
                      <a:r>
                        <a:rPr lang="en-US" sz="1000" b="1" spc="-2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(Large)</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67310" marR="0">
                        <a:spcBef>
                          <a:spcPts val="150"/>
                        </a:spcBef>
                        <a:spcAft>
                          <a:spcPts val="0"/>
                        </a:spcAft>
                      </a:pPr>
                      <a:r>
                        <a:rPr lang="en-US" sz="1000" b="1">
                          <a:solidFill>
                            <a:srgbClr val="002060"/>
                          </a:solidFill>
                          <a:effectLst/>
                          <a:latin typeface="Didact Gothic" panose="00000500000000000000" pitchFamily="2" charset="0"/>
                        </a:rPr>
                        <a:t>Dummy</a:t>
                      </a:r>
                      <a:r>
                        <a:rPr lang="en-US" sz="1000" b="1" spc="-2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variable,</a:t>
                      </a:r>
                      <a:r>
                        <a:rPr lang="en-US" sz="1000" b="1" spc="-1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equals</a:t>
                      </a:r>
                      <a:r>
                        <a:rPr lang="en-US" sz="1000" b="1" spc="-2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to</a:t>
                      </a:r>
                      <a:r>
                        <a:rPr lang="en-US" sz="1000" b="1" spc="-1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1</a:t>
                      </a:r>
                      <a:r>
                        <a:rPr lang="en-US" sz="1000" b="1" spc="-2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if</a:t>
                      </a:r>
                      <a:r>
                        <a:rPr lang="en-US" sz="1000" b="1" spc="-3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the</a:t>
                      </a:r>
                      <a:r>
                        <a:rPr lang="en-US" sz="1000" b="1" spc="-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firm</a:t>
                      </a:r>
                      <a:r>
                        <a:rPr lang="en-US" sz="1000" b="1" spc="-2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is</a:t>
                      </a:r>
                      <a:r>
                        <a:rPr lang="en-US" sz="1000" b="1" spc="-2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large</a:t>
                      </a:r>
                      <a:r>
                        <a:rPr lang="en-US" sz="1000" b="1" spc="-2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and</a:t>
                      </a:r>
                      <a:r>
                        <a:rPr lang="en-US" sz="1000" b="1" spc="-2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0</a:t>
                      </a:r>
                      <a:r>
                        <a:rPr lang="en-US" sz="1000" b="1" spc="-1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otherwise.</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150"/>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732717717"/>
                  </a:ext>
                </a:extLst>
              </a:tr>
              <a:tr h="357953">
                <a:tc>
                  <a:txBody>
                    <a:bodyPr/>
                    <a:lstStyle/>
                    <a:p>
                      <a:pPr marL="78740" marR="53340">
                        <a:lnSpc>
                          <a:spcPts val="1300"/>
                        </a:lnSpc>
                        <a:spcBef>
                          <a:spcPts val="0"/>
                        </a:spcBef>
                        <a:spcAft>
                          <a:spcPts val="0"/>
                        </a:spcAft>
                        <a:tabLst>
                          <a:tab pos="478155" algn="l"/>
                          <a:tab pos="916940" algn="l"/>
                        </a:tabLst>
                      </a:pPr>
                      <a:r>
                        <a:rPr lang="en-US" sz="1000" b="1" spc="-20">
                          <a:solidFill>
                            <a:srgbClr val="002060"/>
                          </a:solidFill>
                          <a:effectLst/>
                          <a:latin typeface="Didact Gothic" panose="00000500000000000000" pitchFamily="2" charset="0"/>
                        </a:rPr>
                        <a:t>Firm</a:t>
                      </a:r>
                      <a:r>
                        <a:rPr lang="en-US" sz="1000" b="1">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Legal</a:t>
                      </a:r>
                      <a:r>
                        <a:rPr lang="en-US" sz="1000" b="1">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Status Proprietorship)</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46355" marR="17780" algn="ctr">
                        <a:spcBef>
                          <a:spcPts val="105"/>
                        </a:spcBef>
                        <a:spcAft>
                          <a:spcPts val="0"/>
                        </a:spcAft>
                      </a:pPr>
                      <a:r>
                        <a:rPr lang="en-US" sz="1000" b="1" spc="-10">
                          <a:solidFill>
                            <a:srgbClr val="002060"/>
                          </a:solidFill>
                          <a:effectLst/>
                          <a:latin typeface="Didact Gothic" panose="00000500000000000000" pitchFamily="2" charset="0"/>
                        </a:rPr>
                        <a:t>(Sole</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gridSpan="2">
                  <a:txBody>
                    <a:bodyPr/>
                    <a:lstStyle/>
                    <a:p>
                      <a:pPr marL="67310" marR="0">
                        <a:lnSpc>
                          <a:spcPts val="1300"/>
                        </a:lnSpc>
                        <a:spcBef>
                          <a:spcPts val="0"/>
                        </a:spcBef>
                        <a:spcAft>
                          <a:spcPts val="0"/>
                        </a:spcAft>
                      </a:pPr>
                      <a:r>
                        <a:rPr lang="en-US" sz="1000" b="1" dirty="0">
                          <a:solidFill>
                            <a:srgbClr val="002060"/>
                          </a:solidFill>
                          <a:effectLst/>
                          <a:latin typeface="Didact Gothic" panose="00000500000000000000" pitchFamily="2" charset="0"/>
                        </a:rPr>
                        <a:t>Dummy variable, equals to 1 if firm is sole proprietorship and 0 </a:t>
                      </a:r>
                      <a:r>
                        <a:rPr lang="en-US" sz="1000" b="1" spc="-10" dirty="0">
                          <a:solidFill>
                            <a:srgbClr val="002060"/>
                          </a:solidFill>
                          <a:effectLst/>
                          <a:latin typeface="Didact Gothic" panose="00000500000000000000" pitchFamily="2" charset="0"/>
                        </a:rPr>
                        <a:t>otherwise.</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750"/>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129220417"/>
                  </a:ext>
                </a:extLst>
              </a:tr>
              <a:tr h="313710">
                <a:tc>
                  <a:txBody>
                    <a:bodyPr/>
                    <a:lstStyle/>
                    <a:p>
                      <a:pPr marL="78740" marR="0">
                        <a:spcBef>
                          <a:spcPts val="50"/>
                        </a:spcBef>
                        <a:spcAft>
                          <a:spcPts val="0"/>
                        </a:spcAft>
                        <a:tabLst>
                          <a:tab pos="687070" algn="l"/>
                        </a:tabLst>
                      </a:pPr>
                      <a:r>
                        <a:rPr lang="en-US" sz="1000" b="1" spc="-20">
                          <a:solidFill>
                            <a:srgbClr val="002060"/>
                          </a:solidFill>
                          <a:effectLst/>
                          <a:latin typeface="Didact Gothic" panose="00000500000000000000" pitchFamily="2" charset="0"/>
                        </a:rPr>
                        <a:t>Firm</a:t>
                      </a:r>
                      <a:r>
                        <a:rPr lang="en-US" sz="1000" b="1">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Legal</a:t>
                      </a:r>
                      <a:endParaRPr lang="en-US" sz="1000" b="1">
                        <a:solidFill>
                          <a:srgbClr val="002060"/>
                        </a:solidFill>
                        <a:effectLst/>
                        <a:latin typeface="Didact Gothic" panose="00000500000000000000" pitchFamily="2" charset="0"/>
                      </a:endParaRPr>
                    </a:p>
                    <a:p>
                      <a:pPr marL="78740" marR="0">
                        <a:lnSpc>
                          <a:spcPts val="1145"/>
                        </a:lnSpc>
                        <a:spcBef>
                          <a:spcPts val="155"/>
                        </a:spcBef>
                        <a:spcAft>
                          <a:spcPts val="0"/>
                        </a:spcAft>
                      </a:pPr>
                      <a:r>
                        <a:rPr lang="en-US" sz="1000" b="1" spc="-10">
                          <a:solidFill>
                            <a:srgbClr val="002060"/>
                          </a:solidFill>
                          <a:effectLst/>
                          <a:latin typeface="Didact Gothic" panose="00000500000000000000" pitchFamily="2" charset="0"/>
                        </a:rPr>
                        <a:t>(Partnership)</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45720" marR="59055" algn="ctr">
                        <a:spcBef>
                          <a:spcPts val="50"/>
                        </a:spcBef>
                        <a:spcAft>
                          <a:spcPts val="0"/>
                        </a:spcAft>
                      </a:pPr>
                      <a:r>
                        <a:rPr lang="en-US" sz="1000" b="1" spc="-10">
                          <a:solidFill>
                            <a:srgbClr val="002060"/>
                          </a:solidFill>
                          <a:effectLst/>
                          <a:latin typeface="Didact Gothic" panose="00000500000000000000" pitchFamily="2" charset="0"/>
                        </a:rPr>
                        <a:t>Status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67310" marR="0">
                        <a:spcBef>
                          <a:spcPts val="50"/>
                        </a:spcBef>
                        <a:spcAft>
                          <a:spcPts val="0"/>
                        </a:spcAft>
                      </a:pPr>
                      <a:r>
                        <a:rPr lang="en-US" sz="1000" b="1" dirty="0">
                          <a:solidFill>
                            <a:srgbClr val="002060"/>
                          </a:solidFill>
                          <a:effectLst/>
                          <a:latin typeface="Didact Gothic" panose="00000500000000000000" pitchFamily="2" charset="0"/>
                        </a:rPr>
                        <a:t>Dummy</a:t>
                      </a:r>
                      <a:r>
                        <a:rPr lang="en-US" sz="1000" b="1" spc="380"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variable,</a:t>
                      </a:r>
                      <a:endParaRPr lang="en-US" sz="1000" b="1" dirty="0">
                        <a:solidFill>
                          <a:srgbClr val="002060"/>
                        </a:solidFill>
                        <a:effectLst/>
                        <a:latin typeface="Didact Gothic" panose="00000500000000000000" pitchFamily="2" charset="0"/>
                      </a:endParaRPr>
                    </a:p>
                    <a:p>
                      <a:pPr marL="67310" marR="0">
                        <a:lnSpc>
                          <a:spcPts val="1145"/>
                        </a:lnSpc>
                        <a:spcBef>
                          <a:spcPts val="155"/>
                        </a:spcBef>
                        <a:spcAft>
                          <a:spcPts val="0"/>
                        </a:spcAft>
                      </a:pPr>
                      <a:r>
                        <a:rPr lang="en-US" sz="1000" b="1" spc="-10" dirty="0">
                          <a:solidFill>
                            <a:srgbClr val="002060"/>
                          </a:solidFill>
                          <a:effectLst/>
                          <a:latin typeface="Didact Gothic" panose="00000500000000000000" pitchFamily="2" charset="0"/>
                        </a:rPr>
                        <a:t>otherwise.</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45720" marR="0">
                        <a:spcBef>
                          <a:spcPts val="50"/>
                        </a:spcBef>
                        <a:spcAft>
                          <a:spcPts val="0"/>
                        </a:spcAft>
                      </a:pPr>
                      <a:r>
                        <a:rPr lang="en-US" sz="1000" b="1" dirty="0">
                          <a:solidFill>
                            <a:srgbClr val="002060"/>
                          </a:solidFill>
                          <a:effectLst/>
                          <a:latin typeface="Didact Gothic" panose="00000500000000000000" pitchFamily="2" charset="0"/>
                        </a:rPr>
                        <a:t>equals</a:t>
                      </a:r>
                      <a:r>
                        <a:rPr lang="en-US" sz="1000" b="1" spc="39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to</a:t>
                      </a:r>
                      <a:r>
                        <a:rPr lang="en-US" sz="1000" b="1" spc="29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1</a:t>
                      </a:r>
                      <a:r>
                        <a:rPr lang="en-US" sz="1000" b="1" spc="28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if</a:t>
                      </a:r>
                      <a:r>
                        <a:rPr lang="en-US" sz="1000" b="1" spc="38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firm</a:t>
                      </a:r>
                      <a:r>
                        <a:rPr lang="en-US" sz="1000" b="1" spc="38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is</a:t>
                      </a:r>
                      <a:r>
                        <a:rPr lang="en-US" sz="1000" b="1" spc="39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partnership</a:t>
                      </a:r>
                      <a:r>
                        <a:rPr lang="en-US" sz="1000" b="1" spc="28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and</a:t>
                      </a:r>
                      <a:r>
                        <a:rPr lang="en-US" sz="1000" b="1" spc="275" dirty="0">
                          <a:solidFill>
                            <a:srgbClr val="002060"/>
                          </a:solidFill>
                          <a:effectLst/>
                          <a:latin typeface="Didact Gothic" panose="00000500000000000000" pitchFamily="2" charset="0"/>
                        </a:rPr>
                        <a:t> </a:t>
                      </a:r>
                      <a:r>
                        <a:rPr lang="en-US" sz="1000" b="1" spc="-50" dirty="0">
                          <a:solidFill>
                            <a:srgbClr val="002060"/>
                          </a:solidFill>
                          <a:effectLst/>
                          <a:latin typeface="Didact Gothic" panose="00000500000000000000" pitchFamily="2" charset="0"/>
                        </a:rPr>
                        <a:t>0</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66675" marR="0">
                        <a:spcBef>
                          <a:spcPts val="710"/>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857129169"/>
                  </a:ext>
                </a:extLst>
              </a:tr>
              <a:tr h="313710">
                <a:tc gridSpan="2">
                  <a:txBody>
                    <a:bodyPr/>
                    <a:lstStyle/>
                    <a:p>
                      <a:pPr marL="78740" marR="0">
                        <a:spcBef>
                          <a:spcPts val="695"/>
                        </a:spcBef>
                        <a:spcAft>
                          <a:spcPts val="0"/>
                        </a:spcAft>
                      </a:pPr>
                      <a:r>
                        <a:rPr lang="en-US" sz="1000" b="1">
                          <a:solidFill>
                            <a:srgbClr val="002060"/>
                          </a:solidFill>
                          <a:effectLst/>
                          <a:latin typeface="Didact Gothic" panose="00000500000000000000" pitchFamily="2" charset="0"/>
                        </a:rPr>
                        <a:t>Firm</a:t>
                      </a:r>
                      <a:r>
                        <a:rPr lang="en-US" sz="1000" b="1" spc="-3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Legal</a:t>
                      </a:r>
                      <a:r>
                        <a:rPr lang="en-US" sz="1000" b="1" spc="-25">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Status</a:t>
                      </a:r>
                      <a:r>
                        <a:rPr lang="en-US" sz="1000" b="1" spc="-3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(Company)</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7310" marR="0">
                        <a:spcBef>
                          <a:spcPts val="50"/>
                        </a:spcBef>
                        <a:spcAft>
                          <a:spcPts val="0"/>
                        </a:spcAft>
                      </a:pPr>
                      <a:r>
                        <a:rPr lang="en-US" sz="1000" b="1">
                          <a:solidFill>
                            <a:srgbClr val="002060"/>
                          </a:solidFill>
                          <a:effectLst/>
                          <a:latin typeface="Didact Gothic" panose="00000500000000000000" pitchFamily="2" charset="0"/>
                        </a:rPr>
                        <a:t>Dummy</a:t>
                      </a:r>
                      <a:r>
                        <a:rPr lang="en-US" sz="1000" b="1" spc="35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variable,</a:t>
                      </a:r>
                      <a:endParaRPr lang="en-US" sz="1000" b="1">
                        <a:solidFill>
                          <a:srgbClr val="002060"/>
                        </a:solidFill>
                        <a:effectLst/>
                        <a:latin typeface="Didact Gothic" panose="00000500000000000000" pitchFamily="2" charset="0"/>
                      </a:endParaRPr>
                    </a:p>
                    <a:p>
                      <a:pPr marL="67310" marR="0">
                        <a:spcBef>
                          <a:spcPts val="145"/>
                        </a:spcBef>
                        <a:spcAft>
                          <a:spcPts val="0"/>
                        </a:spcAft>
                      </a:pPr>
                      <a:r>
                        <a:rPr lang="en-US" sz="1000" b="1" spc="-10">
                          <a:solidFill>
                            <a:srgbClr val="002060"/>
                          </a:solidFill>
                          <a:effectLst/>
                          <a:latin typeface="Didact Gothic" panose="00000500000000000000" pitchFamily="2" charset="0"/>
                        </a:rPr>
                        <a:t>otherwise.</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38100" marR="0">
                        <a:spcBef>
                          <a:spcPts val="50"/>
                        </a:spcBef>
                        <a:spcAft>
                          <a:spcPts val="0"/>
                        </a:spcAft>
                      </a:pPr>
                      <a:r>
                        <a:rPr lang="en-US" sz="1000" b="1" dirty="0">
                          <a:solidFill>
                            <a:srgbClr val="002060"/>
                          </a:solidFill>
                          <a:effectLst/>
                          <a:latin typeface="Didact Gothic" panose="00000500000000000000" pitchFamily="2" charset="0"/>
                        </a:rPr>
                        <a:t>equals</a:t>
                      </a:r>
                      <a:r>
                        <a:rPr lang="en-US" sz="1000" b="1" spc="37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to</a:t>
                      </a:r>
                      <a:r>
                        <a:rPr lang="en-US" sz="1000" b="1" spc="39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1</a:t>
                      </a:r>
                      <a:r>
                        <a:rPr lang="en-US" sz="1000" b="1" spc="38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if</a:t>
                      </a:r>
                      <a:r>
                        <a:rPr lang="en-US" sz="1000" b="1" spc="37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firm</a:t>
                      </a:r>
                      <a:r>
                        <a:rPr lang="en-US" sz="1000" b="1" spc="36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is</a:t>
                      </a:r>
                      <a:r>
                        <a:rPr lang="en-US" sz="1000" b="1" spc="37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a:t>
                      </a:r>
                      <a:r>
                        <a:rPr lang="en-US" sz="1000" b="1" spc="37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company</a:t>
                      </a:r>
                      <a:r>
                        <a:rPr lang="en-US" sz="1000" b="1" spc="38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and</a:t>
                      </a:r>
                      <a:r>
                        <a:rPr lang="en-US" sz="1000" b="1" spc="380" dirty="0">
                          <a:solidFill>
                            <a:srgbClr val="002060"/>
                          </a:solidFill>
                          <a:effectLst/>
                          <a:latin typeface="Didact Gothic" panose="00000500000000000000" pitchFamily="2" charset="0"/>
                        </a:rPr>
                        <a:t> </a:t>
                      </a:r>
                      <a:r>
                        <a:rPr lang="en-US" sz="1000" b="1" spc="-50" dirty="0">
                          <a:solidFill>
                            <a:srgbClr val="002060"/>
                          </a:solidFill>
                          <a:effectLst/>
                          <a:latin typeface="Didact Gothic" panose="00000500000000000000" pitchFamily="2" charset="0"/>
                        </a:rPr>
                        <a:t>0</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66675" marR="0">
                        <a:spcBef>
                          <a:spcPts val="695"/>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2461733652"/>
                  </a:ext>
                </a:extLst>
              </a:tr>
              <a:tr h="475334">
                <a:tc>
                  <a:txBody>
                    <a:bodyPr/>
                    <a:lstStyle/>
                    <a:p>
                      <a:pPr marL="78740" marR="171450">
                        <a:lnSpc>
                          <a:spcPct val="112000"/>
                        </a:lnSpc>
                        <a:spcBef>
                          <a:spcPts val="705"/>
                        </a:spcBef>
                        <a:spcAft>
                          <a:spcPts val="0"/>
                        </a:spcAft>
                        <a:tabLst>
                          <a:tab pos="553085" algn="l"/>
                        </a:tabLst>
                      </a:pPr>
                      <a:r>
                        <a:rPr lang="en-US" sz="1000" b="1" spc="-20">
                          <a:solidFill>
                            <a:srgbClr val="002060"/>
                          </a:solidFill>
                          <a:effectLst/>
                          <a:latin typeface="Didact Gothic" panose="00000500000000000000" pitchFamily="2" charset="0"/>
                        </a:rPr>
                        <a:t>Firm</a:t>
                      </a:r>
                      <a:r>
                        <a:rPr lang="en-US" sz="1000" b="1">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Ownership (Domestic)</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46355" marR="58420" algn="ctr">
                        <a:spcBef>
                          <a:spcPts val="705"/>
                        </a:spcBef>
                        <a:spcAft>
                          <a:spcPts val="0"/>
                        </a:spcAft>
                      </a:pPr>
                      <a:r>
                        <a:rPr lang="en-US" sz="1000" b="1" spc="-10">
                          <a:solidFill>
                            <a:srgbClr val="002060"/>
                          </a:solidFill>
                          <a:effectLst/>
                          <a:latin typeface="Didact Gothic" panose="00000500000000000000" pitchFamily="2" charset="0"/>
                        </a:rPr>
                        <a:t>Status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gridSpan="2">
                  <a:txBody>
                    <a:bodyPr/>
                    <a:lstStyle/>
                    <a:p>
                      <a:pPr marL="67310" marR="0">
                        <a:lnSpc>
                          <a:spcPct val="112000"/>
                        </a:lnSpc>
                        <a:spcBef>
                          <a:spcPts val="55"/>
                        </a:spcBef>
                        <a:spcAft>
                          <a:spcPts val="0"/>
                        </a:spcAft>
                      </a:pPr>
                      <a:r>
                        <a:rPr lang="en-US" sz="1000" b="1" dirty="0">
                          <a:solidFill>
                            <a:srgbClr val="002060"/>
                          </a:solidFill>
                          <a:effectLst/>
                          <a:latin typeface="Didact Gothic" panose="00000500000000000000" pitchFamily="2" charset="0"/>
                        </a:rPr>
                        <a:t>Dummy</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variable,</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equals</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to</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1</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if</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major</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shares</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are</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owned</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by</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domestic</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individuals,</a:t>
                      </a:r>
                      <a:r>
                        <a:rPr lang="en-US" sz="1000" b="1" spc="20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companies</a:t>
                      </a:r>
                      <a:r>
                        <a:rPr lang="en-US" sz="1000" b="1" spc="2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or</a:t>
                      </a:r>
                      <a:r>
                        <a:rPr lang="en-US" sz="1000" b="1" spc="20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organizations,</a:t>
                      </a:r>
                      <a:r>
                        <a:rPr lang="en-US" sz="1000" b="1" spc="20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and</a:t>
                      </a:r>
                      <a:r>
                        <a:rPr lang="en-US" sz="1000" b="1" spc="205" dirty="0">
                          <a:solidFill>
                            <a:srgbClr val="002060"/>
                          </a:solidFill>
                          <a:effectLst/>
                          <a:latin typeface="Didact Gothic" panose="00000500000000000000" pitchFamily="2" charset="0"/>
                        </a:rPr>
                        <a:t>  </a:t>
                      </a:r>
                      <a:r>
                        <a:rPr lang="en-US" sz="1000" b="1" spc="-50" dirty="0">
                          <a:solidFill>
                            <a:srgbClr val="002060"/>
                          </a:solidFill>
                          <a:effectLst/>
                          <a:latin typeface="Didact Gothic" panose="00000500000000000000" pitchFamily="2" charset="0"/>
                        </a:rPr>
                        <a:t>0</a:t>
                      </a:r>
                      <a:endParaRPr lang="en-US" sz="1000" b="1" dirty="0">
                        <a:solidFill>
                          <a:srgbClr val="002060"/>
                        </a:solidFill>
                        <a:effectLst/>
                        <a:latin typeface="Didact Gothic" panose="00000500000000000000" pitchFamily="2" charset="0"/>
                      </a:endParaRPr>
                    </a:p>
                    <a:p>
                      <a:pPr marL="67310" marR="0">
                        <a:lnSpc>
                          <a:spcPts val="1145"/>
                        </a:lnSpc>
                        <a:spcBef>
                          <a:spcPts val="0"/>
                        </a:spcBef>
                        <a:spcAft>
                          <a:spcPts val="0"/>
                        </a:spcAft>
                      </a:pPr>
                      <a:r>
                        <a:rPr lang="en-US" sz="1000" b="1" spc="-10" dirty="0">
                          <a:solidFill>
                            <a:srgbClr val="002060"/>
                          </a:solidFill>
                          <a:effectLst/>
                          <a:latin typeface="Didact Gothic" panose="00000500000000000000" pitchFamily="2" charset="0"/>
                        </a:rPr>
                        <a:t>otherwise.</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0" marR="0">
                        <a:spcBef>
                          <a:spcPts val="0"/>
                        </a:spcBef>
                        <a:spcAft>
                          <a:spcPts val="0"/>
                        </a:spcAft>
                      </a:pPr>
                      <a:r>
                        <a:rPr lang="en-US" sz="1000" b="1">
                          <a:solidFill>
                            <a:srgbClr val="002060"/>
                          </a:solidFill>
                          <a:effectLst/>
                          <a:latin typeface="Didact Gothic" panose="00000500000000000000" pitchFamily="2" charset="0"/>
                        </a:rPr>
                        <a:t> </a:t>
                      </a:r>
                    </a:p>
                    <a:p>
                      <a:pPr marL="66675" marR="0">
                        <a:spcBef>
                          <a:spcPts val="0"/>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1547733287"/>
                  </a:ext>
                </a:extLst>
              </a:tr>
              <a:tr h="301162">
                <a:tc>
                  <a:txBody>
                    <a:bodyPr/>
                    <a:lstStyle/>
                    <a:p>
                      <a:pPr marL="78740" marR="0">
                        <a:spcBef>
                          <a:spcPts val="55"/>
                        </a:spcBef>
                        <a:spcAft>
                          <a:spcPts val="0"/>
                        </a:spcAft>
                        <a:tabLst>
                          <a:tab pos="553085" algn="l"/>
                        </a:tabLst>
                      </a:pPr>
                      <a:r>
                        <a:rPr lang="en-US" sz="1000" b="1" spc="-20">
                          <a:solidFill>
                            <a:srgbClr val="002060"/>
                          </a:solidFill>
                          <a:effectLst/>
                          <a:latin typeface="Didact Gothic" panose="00000500000000000000" pitchFamily="2" charset="0"/>
                        </a:rPr>
                        <a:t>Firm</a:t>
                      </a:r>
                      <a:r>
                        <a:rPr lang="en-US" sz="1000" b="1">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Ownership</a:t>
                      </a:r>
                      <a:endParaRPr lang="en-US" sz="1000" b="1">
                        <a:solidFill>
                          <a:srgbClr val="002060"/>
                        </a:solidFill>
                        <a:effectLst/>
                        <a:latin typeface="Didact Gothic" panose="00000500000000000000" pitchFamily="2" charset="0"/>
                      </a:endParaRPr>
                    </a:p>
                    <a:p>
                      <a:pPr marL="78740" marR="0">
                        <a:lnSpc>
                          <a:spcPts val="1145"/>
                        </a:lnSpc>
                        <a:spcBef>
                          <a:spcPts val="145"/>
                        </a:spcBef>
                        <a:spcAft>
                          <a:spcPts val="0"/>
                        </a:spcAft>
                      </a:pPr>
                      <a:r>
                        <a:rPr lang="en-US" sz="1000" b="1" spc="-10">
                          <a:solidFill>
                            <a:srgbClr val="002060"/>
                          </a:solidFill>
                          <a:effectLst/>
                          <a:latin typeface="Didact Gothic" panose="00000500000000000000" pitchFamily="2" charset="0"/>
                        </a:rPr>
                        <a:t>(Foreign)</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46355" marR="58420" algn="ctr">
                        <a:spcBef>
                          <a:spcPts val="55"/>
                        </a:spcBef>
                        <a:spcAft>
                          <a:spcPts val="0"/>
                        </a:spcAft>
                      </a:pPr>
                      <a:r>
                        <a:rPr lang="en-US" sz="1000" b="1" spc="-10">
                          <a:solidFill>
                            <a:srgbClr val="002060"/>
                          </a:solidFill>
                          <a:effectLst/>
                          <a:latin typeface="Didact Gothic" panose="00000500000000000000" pitchFamily="2" charset="0"/>
                        </a:rPr>
                        <a:t>Status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gridSpan="2">
                  <a:txBody>
                    <a:bodyPr/>
                    <a:lstStyle/>
                    <a:p>
                      <a:pPr marL="67310" marR="0">
                        <a:spcBef>
                          <a:spcPts val="55"/>
                        </a:spcBef>
                        <a:spcAft>
                          <a:spcPts val="0"/>
                        </a:spcAft>
                      </a:pPr>
                      <a:r>
                        <a:rPr lang="en-US" sz="1000" b="1" dirty="0">
                          <a:solidFill>
                            <a:srgbClr val="002060"/>
                          </a:solidFill>
                          <a:effectLst/>
                          <a:latin typeface="Didact Gothic" panose="00000500000000000000" pitchFamily="2" charset="0"/>
                        </a:rPr>
                        <a:t>Dummy</a:t>
                      </a:r>
                      <a:r>
                        <a:rPr lang="en-US" sz="1000" b="1" spc="-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variable,</a:t>
                      </a:r>
                      <a:r>
                        <a:rPr lang="en-US" sz="1000" b="1" spc="-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equals</a:t>
                      </a:r>
                      <a:r>
                        <a:rPr lang="en-US" sz="1000" b="1" spc="-1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to</a:t>
                      </a:r>
                      <a:r>
                        <a:rPr lang="en-US" sz="1000" b="1" spc="-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1</a:t>
                      </a:r>
                      <a:r>
                        <a:rPr lang="en-US" sz="1000" b="1" spc="-1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if</a:t>
                      </a:r>
                      <a:r>
                        <a:rPr lang="en-US" sz="1000" b="1" spc="-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major</a:t>
                      </a:r>
                      <a:r>
                        <a:rPr lang="en-US" sz="1000" b="1" spc="-1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shares</a:t>
                      </a:r>
                      <a:r>
                        <a:rPr lang="en-US" sz="1000" b="1" spc="-1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are</a:t>
                      </a:r>
                      <a:r>
                        <a:rPr lang="en-US" sz="1000" b="1" spc="-1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owned</a:t>
                      </a:r>
                      <a:r>
                        <a:rPr lang="en-US" sz="1000" b="1" spc="-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by</a:t>
                      </a:r>
                      <a:r>
                        <a:rPr lang="en-US" sz="1000" b="1" spc="-1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foreign</a:t>
                      </a:r>
                      <a:endParaRPr lang="en-US" sz="1000" b="1" dirty="0">
                        <a:solidFill>
                          <a:srgbClr val="002060"/>
                        </a:solidFill>
                        <a:effectLst/>
                        <a:latin typeface="Didact Gothic" panose="00000500000000000000" pitchFamily="2" charset="0"/>
                      </a:endParaRPr>
                    </a:p>
                    <a:p>
                      <a:pPr marL="67310" marR="0">
                        <a:lnSpc>
                          <a:spcPts val="1145"/>
                        </a:lnSpc>
                        <a:spcBef>
                          <a:spcPts val="145"/>
                        </a:spcBef>
                        <a:spcAft>
                          <a:spcPts val="0"/>
                        </a:spcAft>
                      </a:pPr>
                      <a:r>
                        <a:rPr lang="en-US" sz="1000" b="1" dirty="0">
                          <a:solidFill>
                            <a:srgbClr val="002060"/>
                          </a:solidFill>
                          <a:effectLst/>
                          <a:latin typeface="Didact Gothic" panose="00000500000000000000" pitchFamily="2" charset="0"/>
                        </a:rPr>
                        <a:t>individuals,</a:t>
                      </a:r>
                      <a:r>
                        <a:rPr lang="en-US" sz="1000" b="1" spc="-3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companies</a:t>
                      </a:r>
                      <a:r>
                        <a:rPr lang="en-US" sz="1000" b="1" spc="-4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or</a:t>
                      </a:r>
                      <a:r>
                        <a:rPr lang="en-US" sz="1000" b="1" spc="-3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organizations,</a:t>
                      </a:r>
                      <a:r>
                        <a:rPr lang="en-US" sz="1000" b="1" spc="-3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and</a:t>
                      </a:r>
                      <a:r>
                        <a:rPr lang="en-US" sz="1000" b="1" spc="-3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0</a:t>
                      </a:r>
                      <a:r>
                        <a:rPr lang="en-US" sz="1000" b="1" spc="-30"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otherwise.</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705"/>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128012851"/>
                  </a:ext>
                </a:extLst>
              </a:tr>
              <a:tr h="326259">
                <a:tc>
                  <a:txBody>
                    <a:bodyPr/>
                    <a:lstStyle/>
                    <a:p>
                      <a:pPr marL="78740" marR="0">
                        <a:spcBef>
                          <a:spcPts val="50"/>
                        </a:spcBef>
                        <a:spcAft>
                          <a:spcPts val="0"/>
                        </a:spcAft>
                        <a:tabLst>
                          <a:tab pos="553085" algn="l"/>
                        </a:tabLst>
                      </a:pPr>
                      <a:r>
                        <a:rPr lang="en-US" sz="1000" b="1" spc="-20">
                          <a:solidFill>
                            <a:srgbClr val="002060"/>
                          </a:solidFill>
                          <a:effectLst/>
                          <a:latin typeface="Didact Gothic" panose="00000500000000000000" pitchFamily="2" charset="0"/>
                        </a:rPr>
                        <a:t>Firm</a:t>
                      </a:r>
                      <a:r>
                        <a:rPr lang="en-US" sz="1000" b="1">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Ownership</a:t>
                      </a:r>
                      <a:endParaRPr lang="en-US" sz="1000" b="1">
                        <a:solidFill>
                          <a:srgbClr val="002060"/>
                        </a:solidFill>
                        <a:effectLst/>
                        <a:latin typeface="Didact Gothic" panose="00000500000000000000" pitchFamily="2" charset="0"/>
                      </a:endParaRPr>
                    </a:p>
                    <a:p>
                      <a:pPr marL="78740" marR="0">
                        <a:spcBef>
                          <a:spcPts val="155"/>
                        </a:spcBef>
                        <a:spcAft>
                          <a:spcPts val="0"/>
                        </a:spcAft>
                      </a:pPr>
                      <a:r>
                        <a:rPr lang="en-US" sz="1000" b="1" spc="-10">
                          <a:solidFill>
                            <a:srgbClr val="002060"/>
                          </a:solidFill>
                          <a:effectLst/>
                          <a:latin typeface="Didact Gothic" panose="00000500000000000000" pitchFamily="2" charset="0"/>
                        </a:rPr>
                        <a:t>(Government)</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46355" marR="58420" algn="ctr">
                        <a:spcBef>
                          <a:spcPts val="50"/>
                        </a:spcBef>
                        <a:spcAft>
                          <a:spcPts val="0"/>
                        </a:spcAft>
                      </a:pPr>
                      <a:r>
                        <a:rPr lang="en-US" sz="1000" b="1" spc="-10">
                          <a:solidFill>
                            <a:srgbClr val="002060"/>
                          </a:solidFill>
                          <a:effectLst/>
                          <a:latin typeface="Didact Gothic" panose="00000500000000000000" pitchFamily="2" charset="0"/>
                        </a:rPr>
                        <a:t>Status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gridSpan="2">
                  <a:txBody>
                    <a:bodyPr/>
                    <a:lstStyle/>
                    <a:p>
                      <a:pPr marL="67310" marR="0">
                        <a:spcBef>
                          <a:spcPts val="50"/>
                        </a:spcBef>
                        <a:spcAft>
                          <a:spcPts val="0"/>
                        </a:spcAft>
                      </a:pPr>
                      <a:r>
                        <a:rPr lang="en-US" sz="1000" b="1" dirty="0">
                          <a:solidFill>
                            <a:srgbClr val="002060"/>
                          </a:solidFill>
                          <a:effectLst/>
                          <a:latin typeface="Didact Gothic" panose="00000500000000000000" pitchFamily="2" charset="0"/>
                        </a:rPr>
                        <a:t>Dummy</a:t>
                      </a:r>
                      <a:r>
                        <a:rPr lang="en-US" sz="1000" b="1" spc="30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variable,</a:t>
                      </a:r>
                      <a:r>
                        <a:rPr lang="en-US" sz="1000" b="1" spc="30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equals</a:t>
                      </a:r>
                      <a:r>
                        <a:rPr lang="en-US" sz="1000" b="1" spc="29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to</a:t>
                      </a:r>
                      <a:r>
                        <a:rPr lang="en-US" sz="1000" b="1" spc="32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1</a:t>
                      </a:r>
                      <a:r>
                        <a:rPr lang="en-US" sz="1000" b="1" spc="30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if</a:t>
                      </a:r>
                      <a:r>
                        <a:rPr lang="en-US" sz="1000" b="1" spc="31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major</a:t>
                      </a:r>
                      <a:r>
                        <a:rPr lang="en-US" sz="1000" b="1" spc="30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shares</a:t>
                      </a:r>
                      <a:r>
                        <a:rPr lang="en-US" sz="1000" b="1" spc="3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are</a:t>
                      </a:r>
                      <a:r>
                        <a:rPr lang="en-US" sz="1000" b="1" spc="30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owned</a:t>
                      </a:r>
                      <a:r>
                        <a:rPr lang="en-US" sz="1000" b="1" spc="310" dirty="0">
                          <a:solidFill>
                            <a:srgbClr val="002060"/>
                          </a:solidFill>
                          <a:effectLst/>
                          <a:latin typeface="Didact Gothic" panose="00000500000000000000" pitchFamily="2" charset="0"/>
                        </a:rPr>
                        <a:t> </a:t>
                      </a:r>
                      <a:r>
                        <a:rPr lang="en-US" sz="1000" b="1" spc="-25" dirty="0">
                          <a:solidFill>
                            <a:srgbClr val="002060"/>
                          </a:solidFill>
                          <a:effectLst/>
                          <a:latin typeface="Didact Gothic" panose="00000500000000000000" pitchFamily="2" charset="0"/>
                        </a:rPr>
                        <a:t>by</a:t>
                      </a:r>
                      <a:endParaRPr lang="en-US" sz="1000" b="1" dirty="0">
                        <a:solidFill>
                          <a:srgbClr val="002060"/>
                        </a:solidFill>
                        <a:effectLst/>
                        <a:latin typeface="Didact Gothic" panose="00000500000000000000" pitchFamily="2" charset="0"/>
                      </a:endParaRPr>
                    </a:p>
                    <a:p>
                      <a:pPr marL="67310" marR="0">
                        <a:spcBef>
                          <a:spcPts val="155"/>
                        </a:spcBef>
                        <a:spcAft>
                          <a:spcPts val="0"/>
                        </a:spcAft>
                      </a:pPr>
                      <a:r>
                        <a:rPr lang="en-US" sz="1000" b="1" dirty="0">
                          <a:solidFill>
                            <a:srgbClr val="002060"/>
                          </a:solidFill>
                          <a:effectLst/>
                          <a:latin typeface="Didact Gothic" panose="00000500000000000000" pitchFamily="2" charset="0"/>
                        </a:rPr>
                        <a:t>government</a:t>
                      </a:r>
                      <a:r>
                        <a:rPr lang="en-US" sz="1000" b="1" spc="-3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and</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0</a:t>
                      </a:r>
                      <a:r>
                        <a:rPr lang="en-US" sz="1000" b="1" spc="-2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otherwise.</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710"/>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2261964831"/>
                  </a:ext>
                </a:extLst>
              </a:tr>
              <a:tr h="150581">
                <a:tc gridSpan="2">
                  <a:txBody>
                    <a:bodyPr/>
                    <a:lstStyle/>
                    <a:p>
                      <a:pPr marL="78740" marR="0">
                        <a:spcBef>
                          <a:spcPts val="95"/>
                        </a:spcBef>
                        <a:spcAft>
                          <a:spcPts val="0"/>
                        </a:spcAft>
                      </a:pPr>
                      <a:r>
                        <a:rPr lang="en-US" sz="1000" b="1">
                          <a:solidFill>
                            <a:srgbClr val="002060"/>
                          </a:solidFill>
                          <a:effectLst/>
                          <a:latin typeface="Didact Gothic" panose="00000500000000000000" pitchFamily="2" charset="0"/>
                        </a:rPr>
                        <a:t>Firm</a:t>
                      </a:r>
                      <a:r>
                        <a:rPr lang="en-US" sz="1000" b="1" spc="-20">
                          <a:solidFill>
                            <a:srgbClr val="002060"/>
                          </a:solidFill>
                          <a:effectLst/>
                          <a:latin typeface="Didact Gothic" panose="00000500000000000000" pitchFamily="2" charset="0"/>
                        </a:rPr>
                        <a:t> </a:t>
                      </a:r>
                      <a:r>
                        <a:rPr lang="en-US" sz="1000" b="1" spc="-25">
                          <a:solidFill>
                            <a:srgbClr val="002060"/>
                          </a:solidFill>
                          <a:effectLst/>
                          <a:latin typeface="Didact Gothic" panose="00000500000000000000" pitchFamily="2" charset="0"/>
                        </a:rPr>
                        <a:t>Age</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67310" marR="0">
                        <a:spcBef>
                          <a:spcPts val="95"/>
                        </a:spcBef>
                        <a:spcAft>
                          <a:spcPts val="0"/>
                        </a:spcAft>
                      </a:pPr>
                      <a:r>
                        <a:rPr lang="en-US" sz="1000" b="1" dirty="0">
                          <a:solidFill>
                            <a:srgbClr val="002060"/>
                          </a:solidFill>
                          <a:effectLst/>
                          <a:latin typeface="Didact Gothic" panose="00000500000000000000" pitchFamily="2" charset="0"/>
                        </a:rPr>
                        <a:t>Year</a:t>
                      </a:r>
                      <a:r>
                        <a:rPr lang="en-US" sz="1000" b="1" spc="-1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of</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the</a:t>
                      </a:r>
                      <a:r>
                        <a:rPr lang="en-US" sz="1000" b="1" spc="-1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survey</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a:t>
                      </a:r>
                      <a:r>
                        <a:rPr lang="en-US" sz="1000" b="1" spc="-1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year</a:t>
                      </a:r>
                      <a:r>
                        <a:rPr lang="en-US" sz="1000" b="1" spc="-1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of</a:t>
                      </a:r>
                      <a:r>
                        <a:rPr lang="en-US" sz="1000" b="1" spc="-30"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incorporation</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95"/>
                        </a:spcBef>
                        <a:spcAft>
                          <a:spcPts val="0"/>
                        </a:spcAft>
                      </a:pPr>
                      <a:r>
                        <a:rPr lang="en-US" sz="1000" b="1" spc="-20">
                          <a:solidFill>
                            <a:srgbClr val="002060"/>
                          </a:solidFill>
                          <a:effectLst/>
                          <a:latin typeface="Didact Gothic" panose="00000500000000000000" pitchFamily="2" charset="0"/>
                        </a:rPr>
                        <a:t>WBES</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98331453"/>
                  </a:ext>
                </a:extLst>
              </a:tr>
              <a:tr h="150581">
                <a:tc gridSpan="2">
                  <a:txBody>
                    <a:bodyPr/>
                    <a:lstStyle/>
                    <a:p>
                      <a:pPr marL="78740" marR="0">
                        <a:spcBef>
                          <a:spcPts val="150"/>
                        </a:spcBef>
                        <a:spcAft>
                          <a:spcPts val="0"/>
                        </a:spcAft>
                      </a:pPr>
                      <a:r>
                        <a:rPr lang="en-US" sz="1000" b="1" spc="-10">
                          <a:solidFill>
                            <a:srgbClr val="002060"/>
                          </a:solidFill>
                          <a:effectLst/>
                          <a:latin typeface="Didact Gothic" panose="00000500000000000000" pitchFamily="2" charset="0"/>
                        </a:rPr>
                        <a:t>Managerial</a:t>
                      </a:r>
                      <a:r>
                        <a:rPr lang="en-US" sz="1000" b="1" spc="2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Experience</a:t>
                      </a:r>
                      <a:endParaRPr lang="en-US" sz="10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gridSpan="2">
                  <a:txBody>
                    <a:bodyPr/>
                    <a:lstStyle/>
                    <a:p>
                      <a:pPr marL="67310" marR="0">
                        <a:spcBef>
                          <a:spcPts val="150"/>
                        </a:spcBef>
                        <a:spcAft>
                          <a:spcPts val="0"/>
                        </a:spcAft>
                      </a:pPr>
                      <a:r>
                        <a:rPr lang="en-US" sz="1000" b="1" dirty="0">
                          <a:solidFill>
                            <a:srgbClr val="002060"/>
                          </a:solidFill>
                          <a:effectLst/>
                          <a:latin typeface="Didact Gothic" panose="00000500000000000000" pitchFamily="2" charset="0"/>
                        </a:rPr>
                        <a:t>Top</a:t>
                      </a:r>
                      <a:r>
                        <a:rPr lang="en-US" sz="1000" b="1" spc="-4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manager’s</a:t>
                      </a:r>
                      <a:r>
                        <a:rPr lang="en-US" sz="1000" b="1" spc="-3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working</a:t>
                      </a:r>
                      <a:r>
                        <a:rPr lang="en-US" sz="1000" b="1" spc="-4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experience</a:t>
                      </a:r>
                      <a:r>
                        <a:rPr lang="en-US" sz="1000" b="1" spc="-40"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(year)</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hMerge="1">
                  <a:txBody>
                    <a:bodyPr/>
                    <a:lstStyle/>
                    <a:p>
                      <a:endParaRPr lang="en-US"/>
                    </a:p>
                  </a:txBody>
                  <a:tcPr/>
                </a:tc>
                <a:tc>
                  <a:txBody>
                    <a:bodyPr/>
                    <a:lstStyle/>
                    <a:p>
                      <a:pPr marL="66675" marR="0">
                        <a:spcBef>
                          <a:spcPts val="150"/>
                        </a:spcBef>
                        <a:spcAft>
                          <a:spcPts val="0"/>
                        </a:spcAft>
                      </a:pPr>
                      <a:r>
                        <a:rPr lang="en-US" sz="1000" b="1" spc="-20" dirty="0">
                          <a:solidFill>
                            <a:srgbClr val="002060"/>
                          </a:solidFill>
                          <a:effectLst/>
                          <a:latin typeface="Didact Gothic" panose="00000500000000000000" pitchFamily="2" charset="0"/>
                        </a:rPr>
                        <a:t>WBES</a:t>
                      </a:r>
                      <a:endParaRPr lang="en-US" sz="10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644905634"/>
                  </a:ext>
                </a:extLst>
              </a:tr>
            </a:tbl>
          </a:graphicData>
        </a:graphic>
      </p:graphicFrame>
      <p:sp>
        <p:nvSpPr>
          <p:cNvPr id="10" name="TextBox 9">
            <a:extLst>
              <a:ext uri="{FF2B5EF4-FFF2-40B4-BE49-F238E27FC236}">
                <a16:creationId xmlns="" xmlns:a16="http://schemas.microsoft.com/office/drawing/2014/main" id="{DD701E25-3A31-30FE-4465-AFA7849F6DEB}"/>
              </a:ext>
            </a:extLst>
          </p:cNvPr>
          <p:cNvSpPr txBox="1"/>
          <p:nvPr/>
        </p:nvSpPr>
        <p:spPr>
          <a:xfrm>
            <a:off x="535580" y="4899115"/>
            <a:ext cx="1874520" cy="261610"/>
          </a:xfrm>
          <a:prstGeom prst="rect">
            <a:avLst/>
          </a:prstGeom>
          <a:noFill/>
        </p:spPr>
        <p:txBody>
          <a:bodyPr wrap="square">
            <a:spAutoFit/>
          </a:bodyPr>
          <a:lstStyle/>
          <a:p>
            <a:pPr marL="145415" marR="0" algn="just">
              <a:spcBef>
                <a:spcPts val="90"/>
              </a:spcBef>
              <a:spcAft>
                <a:spcPts val="0"/>
              </a:spcAft>
            </a:pPr>
            <a:r>
              <a:rPr lang="en-US" sz="1100" dirty="0">
                <a:effectLst/>
                <a:latin typeface="Times New Roman" panose="02020603050405020304" pitchFamily="18" charset="0"/>
                <a:ea typeface="Times New Roman" panose="02020603050405020304" pitchFamily="18" charset="0"/>
              </a:rPr>
              <a:t>Source:</a:t>
            </a:r>
            <a:r>
              <a:rPr lang="en-US" sz="1100" spc="-4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au</a:t>
            </a:r>
            <a:r>
              <a:rPr lang="en-US" sz="1100" dirty="0">
                <a:effectLst/>
                <a:latin typeface="Palatino Linotype" panose="02040502050505030304" pitchFamily="18" charset="0"/>
                <a:ea typeface="Times New Roman" panose="02020603050405020304" pitchFamily="18" charset="0"/>
              </a:rPr>
              <a:t>thors’</a:t>
            </a:r>
            <a:r>
              <a:rPr lang="en-US" sz="1100" spc="-30" dirty="0">
                <a:effectLst/>
                <a:latin typeface="Palatino Linotype" panose="02040502050505030304" pitchFamily="18" charset="0"/>
                <a:ea typeface="Times New Roman" panose="02020603050405020304" pitchFamily="18" charset="0"/>
              </a:rPr>
              <a:t> </a:t>
            </a:r>
            <a:r>
              <a:rPr lang="en-US" sz="1100" spc="-10" dirty="0">
                <a:effectLst/>
                <a:latin typeface="Palatino Linotype" panose="02040502050505030304" pitchFamily="18" charset="0"/>
                <a:ea typeface="Times New Roman" panose="02020603050405020304" pitchFamily="18" charset="0"/>
              </a:rPr>
              <a:t>creation</a:t>
            </a:r>
            <a:endParaRPr lang="en-US" sz="11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2AF48D48-3F7D-911A-E3D9-807747FFFC99}"/>
              </a:ext>
            </a:extLst>
          </p:cNvPr>
          <p:cNvPicPr>
            <a:picLocks noChangeAspect="1"/>
          </p:cNvPicPr>
          <p:nvPr/>
        </p:nvPicPr>
        <p:blipFill>
          <a:blip r:embed="rId3"/>
          <a:stretch>
            <a:fillRect/>
          </a:stretch>
        </p:blipFill>
        <p:spPr>
          <a:xfrm>
            <a:off x="7962315" y="0"/>
            <a:ext cx="529415" cy="523217"/>
          </a:xfrm>
          <a:prstGeom prst="rect">
            <a:avLst/>
          </a:prstGeom>
        </p:spPr>
      </p:pic>
      <p:pic>
        <p:nvPicPr>
          <p:cNvPr id="4" name="Picture 3">
            <a:extLst>
              <a:ext uri="{FF2B5EF4-FFF2-40B4-BE49-F238E27FC236}">
                <a16:creationId xmlns="" xmlns:a16="http://schemas.microsoft.com/office/drawing/2014/main" id="{CFCA05A9-1FB5-2176-E9F9-90BCB01ED9DC}"/>
              </a:ext>
            </a:extLst>
          </p:cNvPr>
          <p:cNvPicPr>
            <a:picLocks noChangeAspect="1"/>
          </p:cNvPicPr>
          <p:nvPr/>
        </p:nvPicPr>
        <p:blipFill>
          <a:blip r:embed="rId4"/>
          <a:stretch>
            <a:fillRect/>
          </a:stretch>
        </p:blipFill>
        <p:spPr>
          <a:xfrm>
            <a:off x="652270" y="-73547"/>
            <a:ext cx="2280341" cy="653813"/>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aphicFrame>
        <p:nvGraphicFramePr>
          <p:cNvPr id="2" name="Table 1">
            <a:extLst>
              <a:ext uri="{FF2B5EF4-FFF2-40B4-BE49-F238E27FC236}">
                <a16:creationId xmlns="" xmlns:a16="http://schemas.microsoft.com/office/drawing/2014/main" id="{B104DDB5-F6D6-05F9-79FC-8DE522F8F394}"/>
              </a:ext>
            </a:extLst>
          </p:cNvPr>
          <p:cNvGraphicFramePr>
            <a:graphicFrameLocks noGrp="1"/>
          </p:cNvGraphicFramePr>
          <p:nvPr>
            <p:extLst>
              <p:ext uri="{D42A27DB-BD31-4B8C-83A1-F6EECF244321}">
                <p14:modId xmlns="" xmlns:p14="http://schemas.microsoft.com/office/powerpoint/2010/main" val="1942211149"/>
              </p:ext>
            </p:extLst>
          </p:nvPr>
        </p:nvGraphicFramePr>
        <p:xfrm>
          <a:off x="744175" y="630603"/>
          <a:ext cx="8269197" cy="4241843"/>
        </p:xfrm>
        <a:graphic>
          <a:graphicData uri="http://schemas.openxmlformats.org/drawingml/2006/table">
            <a:tbl>
              <a:tblPr firstRow="1" firstCol="1" lastRow="1" lastCol="1" bandRow="1" bandCol="1">
                <a:tableStyleId>{2E25BCE4-9993-4C30-9AA4-EFFA74E49B83}</a:tableStyleId>
              </a:tblPr>
              <a:tblGrid>
                <a:gridCol w="3042583">
                  <a:extLst>
                    <a:ext uri="{9D8B030D-6E8A-4147-A177-3AD203B41FA5}">
                      <a16:colId xmlns="" xmlns:a16="http://schemas.microsoft.com/office/drawing/2014/main" val="2907670876"/>
                    </a:ext>
                  </a:extLst>
                </a:gridCol>
                <a:gridCol w="1503850">
                  <a:extLst>
                    <a:ext uri="{9D8B030D-6E8A-4147-A177-3AD203B41FA5}">
                      <a16:colId xmlns="" xmlns:a16="http://schemas.microsoft.com/office/drawing/2014/main" val="2736177747"/>
                    </a:ext>
                  </a:extLst>
                </a:gridCol>
                <a:gridCol w="923557">
                  <a:extLst>
                    <a:ext uri="{9D8B030D-6E8A-4147-A177-3AD203B41FA5}">
                      <a16:colId xmlns="" xmlns:a16="http://schemas.microsoft.com/office/drawing/2014/main" val="2642028749"/>
                    </a:ext>
                  </a:extLst>
                </a:gridCol>
                <a:gridCol w="984598">
                  <a:extLst>
                    <a:ext uri="{9D8B030D-6E8A-4147-A177-3AD203B41FA5}">
                      <a16:colId xmlns="" xmlns:a16="http://schemas.microsoft.com/office/drawing/2014/main" val="964615934"/>
                    </a:ext>
                  </a:extLst>
                </a:gridCol>
                <a:gridCol w="895810">
                  <a:extLst>
                    <a:ext uri="{9D8B030D-6E8A-4147-A177-3AD203B41FA5}">
                      <a16:colId xmlns="" xmlns:a16="http://schemas.microsoft.com/office/drawing/2014/main" val="493148032"/>
                    </a:ext>
                  </a:extLst>
                </a:gridCol>
                <a:gridCol w="918799">
                  <a:extLst>
                    <a:ext uri="{9D8B030D-6E8A-4147-A177-3AD203B41FA5}">
                      <a16:colId xmlns="" xmlns:a16="http://schemas.microsoft.com/office/drawing/2014/main" val="2625456860"/>
                    </a:ext>
                  </a:extLst>
                </a:gridCol>
              </a:tblGrid>
              <a:tr h="392440">
                <a:tc>
                  <a:txBody>
                    <a:bodyPr/>
                    <a:lstStyle/>
                    <a:p>
                      <a:pPr marL="73025" marR="0">
                        <a:lnSpc>
                          <a:spcPts val="1075"/>
                        </a:lnSpc>
                        <a:spcBef>
                          <a:spcPts val="325"/>
                        </a:spcBef>
                        <a:spcAft>
                          <a:spcPts val="0"/>
                        </a:spcAft>
                      </a:pPr>
                      <a:r>
                        <a:rPr lang="en-US" sz="1000" b="1" spc="-10" dirty="0">
                          <a:solidFill>
                            <a:srgbClr val="002060"/>
                          </a:solidFill>
                          <a:effectLst/>
                          <a:latin typeface="Didact Gothic" panose="00000500000000000000" pitchFamily="2" charset="0"/>
                        </a:rPr>
                        <a:t>Variable</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3990" algn="ctr">
                        <a:lnSpc>
                          <a:spcPts val="1075"/>
                        </a:lnSpc>
                        <a:spcBef>
                          <a:spcPts val="325"/>
                        </a:spcBef>
                        <a:spcAft>
                          <a:spcPts val="0"/>
                        </a:spcAft>
                      </a:pPr>
                      <a:r>
                        <a:rPr lang="en-US" sz="1000" b="1" spc="-10" dirty="0">
                          <a:solidFill>
                            <a:srgbClr val="002060"/>
                          </a:solidFill>
                          <a:effectLst/>
                          <a:latin typeface="Didact Gothic" panose="00000500000000000000" pitchFamily="2" charset="0"/>
                        </a:rPr>
                        <a:t>Observations</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0180" marR="159385" algn="ctr">
                        <a:lnSpc>
                          <a:spcPts val="1075"/>
                        </a:lnSpc>
                        <a:spcBef>
                          <a:spcPts val="325"/>
                        </a:spcBef>
                        <a:spcAft>
                          <a:spcPts val="0"/>
                        </a:spcAft>
                      </a:pPr>
                      <a:r>
                        <a:rPr lang="en-US" sz="1000" b="1" spc="-20" dirty="0">
                          <a:solidFill>
                            <a:srgbClr val="002060"/>
                          </a:solidFill>
                          <a:effectLst/>
                          <a:latin typeface="Didact Gothic" panose="00000500000000000000" pitchFamily="2" charset="0"/>
                        </a:rPr>
                        <a:t>Mean</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9065" algn="ctr">
                        <a:lnSpc>
                          <a:spcPts val="1075"/>
                        </a:lnSpc>
                        <a:spcBef>
                          <a:spcPts val="325"/>
                        </a:spcBef>
                        <a:spcAft>
                          <a:spcPts val="0"/>
                        </a:spcAft>
                      </a:pPr>
                      <a:r>
                        <a:rPr lang="en-US" sz="1000" b="1" dirty="0">
                          <a:solidFill>
                            <a:srgbClr val="002060"/>
                          </a:solidFill>
                          <a:effectLst/>
                          <a:latin typeface="Didact Gothic" panose="00000500000000000000" pitchFamily="2" charset="0"/>
                        </a:rPr>
                        <a:t>Std.</a:t>
                      </a:r>
                      <a:r>
                        <a:rPr lang="en-US" sz="1000" b="1" spc="-20" dirty="0">
                          <a:solidFill>
                            <a:srgbClr val="002060"/>
                          </a:solidFill>
                          <a:effectLst/>
                          <a:latin typeface="Didact Gothic" panose="00000500000000000000" pitchFamily="2" charset="0"/>
                        </a:rPr>
                        <a:t> Dev.</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39700" marR="167640" algn="ctr">
                        <a:lnSpc>
                          <a:spcPts val="1075"/>
                        </a:lnSpc>
                        <a:spcBef>
                          <a:spcPts val="325"/>
                        </a:spcBef>
                        <a:spcAft>
                          <a:spcPts val="0"/>
                        </a:spcAft>
                      </a:pPr>
                      <a:r>
                        <a:rPr lang="en-US" sz="1000" b="1" spc="-25" dirty="0">
                          <a:solidFill>
                            <a:srgbClr val="002060"/>
                          </a:solidFill>
                          <a:effectLst/>
                          <a:latin typeface="Didact Gothic" panose="00000500000000000000" pitchFamily="2" charset="0"/>
                        </a:rPr>
                        <a:t>Min</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35585" marR="0">
                        <a:lnSpc>
                          <a:spcPts val="1075"/>
                        </a:lnSpc>
                        <a:spcBef>
                          <a:spcPts val="325"/>
                        </a:spcBef>
                        <a:spcAft>
                          <a:spcPts val="0"/>
                        </a:spcAft>
                      </a:pPr>
                      <a:r>
                        <a:rPr lang="en-US" sz="1000" b="1" spc="-25" dirty="0">
                          <a:solidFill>
                            <a:srgbClr val="002060"/>
                          </a:solidFill>
                          <a:effectLst/>
                          <a:latin typeface="Didact Gothic" panose="00000500000000000000" pitchFamily="2" charset="0"/>
                        </a:rPr>
                        <a:t>Max</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759444728"/>
                  </a:ext>
                </a:extLst>
              </a:tr>
              <a:tr h="255107">
                <a:tc>
                  <a:txBody>
                    <a:bodyPr/>
                    <a:lstStyle/>
                    <a:p>
                      <a:pPr marL="73025" marR="0">
                        <a:spcBef>
                          <a:spcPts val="325"/>
                        </a:spcBef>
                        <a:spcAft>
                          <a:spcPts val="0"/>
                        </a:spcAft>
                      </a:pPr>
                      <a:r>
                        <a:rPr lang="en-US" sz="1000" b="1" dirty="0">
                          <a:solidFill>
                            <a:srgbClr val="002060"/>
                          </a:solidFill>
                          <a:effectLst/>
                          <a:latin typeface="Didact Gothic" panose="00000500000000000000" pitchFamily="2" charset="0"/>
                        </a:rPr>
                        <a:t>Sale</a:t>
                      </a:r>
                      <a:r>
                        <a:rPr lang="en-US" sz="1000" b="1" spc="-30"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Growth</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2720" algn="ctr">
                        <a:spcBef>
                          <a:spcPts val="325"/>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2085" marR="159385" algn="ctr">
                        <a:spcBef>
                          <a:spcPts val="325"/>
                        </a:spcBef>
                        <a:spcAft>
                          <a:spcPts val="0"/>
                        </a:spcAft>
                      </a:pPr>
                      <a:r>
                        <a:rPr lang="en-US" sz="1000" b="1" spc="-10" dirty="0">
                          <a:solidFill>
                            <a:srgbClr val="002060"/>
                          </a:solidFill>
                          <a:effectLst/>
                          <a:latin typeface="Didact Gothic" panose="00000500000000000000" pitchFamily="2" charset="0"/>
                        </a:rPr>
                        <a:t>9.157</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5890" algn="ctr">
                        <a:spcBef>
                          <a:spcPts val="325"/>
                        </a:spcBef>
                        <a:spcAft>
                          <a:spcPts val="0"/>
                        </a:spcAft>
                      </a:pPr>
                      <a:r>
                        <a:rPr lang="en-US" sz="1000" b="1" spc="-10" dirty="0">
                          <a:solidFill>
                            <a:srgbClr val="002060"/>
                          </a:solidFill>
                          <a:effectLst/>
                          <a:latin typeface="Didact Gothic" panose="00000500000000000000" pitchFamily="2" charset="0"/>
                        </a:rPr>
                        <a:t>22.417</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2240" marR="167640" algn="ctr">
                        <a:spcBef>
                          <a:spcPts val="325"/>
                        </a:spcBef>
                        <a:spcAft>
                          <a:spcPts val="0"/>
                        </a:spcAft>
                      </a:pPr>
                      <a:r>
                        <a:rPr lang="en-US" sz="1000" b="1" spc="-20">
                          <a:solidFill>
                            <a:srgbClr val="002060"/>
                          </a:solidFill>
                          <a:effectLst/>
                          <a:latin typeface="Didact Gothic" panose="00000500000000000000" pitchFamily="2" charset="0"/>
                        </a:rPr>
                        <a:t>-</a:t>
                      </a:r>
                      <a:r>
                        <a:rPr lang="en-US" sz="1000" b="1" spc="-10">
                          <a:solidFill>
                            <a:srgbClr val="002060"/>
                          </a:solidFill>
                          <a:effectLst/>
                          <a:latin typeface="Didact Gothic" panose="00000500000000000000" pitchFamily="2" charset="0"/>
                        </a:rPr>
                        <a:t>90.619</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7800" marR="0" algn="ctr">
                        <a:spcBef>
                          <a:spcPts val="325"/>
                        </a:spcBef>
                        <a:spcAft>
                          <a:spcPts val="0"/>
                        </a:spcAft>
                      </a:pPr>
                      <a:r>
                        <a:rPr lang="en-US" sz="1000" b="1" spc="-10">
                          <a:solidFill>
                            <a:srgbClr val="002060"/>
                          </a:solidFill>
                          <a:effectLst/>
                          <a:latin typeface="Didact Gothic" panose="00000500000000000000" pitchFamily="2" charset="0"/>
                        </a:rPr>
                        <a:t>98.888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753374889"/>
                  </a:ext>
                </a:extLst>
              </a:tr>
              <a:tr h="295529">
                <a:tc>
                  <a:txBody>
                    <a:bodyPr/>
                    <a:lstStyle/>
                    <a:p>
                      <a:pPr marL="73025" marR="0">
                        <a:spcBef>
                          <a:spcPts val="150"/>
                        </a:spcBef>
                        <a:spcAft>
                          <a:spcPts val="0"/>
                        </a:spcAft>
                      </a:pPr>
                      <a:r>
                        <a:rPr lang="en-US" sz="1000" b="1" dirty="0">
                          <a:solidFill>
                            <a:srgbClr val="002060"/>
                          </a:solidFill>
                          <a:effectLst/>
                          <a:latin typeface="Didact Gothic" panose="00000500000000000000" pitchFamily="2" charset="0"/>
                        </a:rPr>
                        <a:t>Asset</a:t>
                      </a:r>
                      <a:r>
                        <a:rPr lang="en-US" sz="1000" b="1" spc="-3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Growth</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2720" algn="ctr">
                        <a:spcBef>
                          <a:spcPts val="150"/>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3355" marR="159385" algn="ctr">
                        <a:spcBef>
                          <a:spcPts val="150"/>
                        </a:spcBef>
                        <a:spcAft>
                          <a:spcPts val="0"/>
                        </a:spcAft>
                      </a:pPr>
                      <a:r>
                        <a:rPr lang="en-US" sz="1000" b="1" spc="-20">
                          <a:solidFill>
                            <a:srgbClr val="002060"/>
                          </a:solidFill>
                          <a:effectLst/>
                          <a:latin typeface="Didact Gothic" panose="00000500000000000000" pitchFamily="2" charset="0"/>
                        </a:rPr>
                        <a:t>-</a:t>
                      </a:r>
                      <a:r>
                        <a:rPr lang="en-US" sz="1000" b="1" spc="-10">
                          <a:solidFill>
                            <a:srgbClr val="002060"/>
                          </a:solidFill>
                          <a:effectLst/>
                          <a:latin typeface="Didact Gothic" panose="00000500000000000000" pitchFamily="2" charset="0"/>
                        </a:rPr>
                        <a:t>39.896</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5890" algn="ctr">
                        <a:spcBef>
                          <a:spcPts val="150"/>
                        </a:spcBef>
                        <a:spcAft>
                          <a:spcPts val="0"/>
                        </a:spcAft>
                      </a:pPr>
                      <a:r>
                        <a:rPr lang="en-US" sz="1000" b="1" spc="-10">
                          <a:solidFill>
                            <a:srgbClr val="002060"/>
                          </a:solidFill>
                          <a:effectLst/>
                          <a:latin typeface="Didact Gothic" panose="00000500000000000000" pitchFamily="2" charset="0"/>
                        </a:rPr>
                        <a:t>53.658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2240" marR="167640" algn="ctr">
                        <a:spcBef>
                          <a:spcPts val="150"/>
                        </a:spcBef>
                        <a:spcAft>
                          <a:spcPts val="0"/>
                        </a:spcAft>
                      </a:pPr>
                      <a:r>
                        <a:rPr lang="en-US" sz="1000" b="1" spc="-20">
                          <a:solidFill>
                            <a:srgbClr val="002060"/>
                          </a:solidFill>
                          <a:effectLst/>
                          <a:latin typeface="Didact Gothic" panose="00000500000000000000" pitchFamily="2" charset="0"/>
                        </a:rPr>
                        <a:t>-</a:t>
                      </a:r>
                      <a:r>
                        <a:rPr lang="en-US" sz="1000" b="1" spc="-10">
                          <a:solidFill>
                            <a:srgbClr val="002060"/>
                          </a:solidFill>
                          <a:effectLst/>
                          <a:latin typeface="Didact Gothic" panose="00000500000000000000" pitchFamily="2" charset="0"/>
                        </a:rPr>
                        <a:t>99.975</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7800" marR="0" algn="ctr">
                        <a:spcBef>
                          <a:spcPts val="150"/>
                        </a:spcBef>
                        <a:spcAft>
                          <a:spcPts val="0"/>
                        </a:spcAft>
                      </a:pPr>
                      <a:r>
                        <a:rPr lang="en-US" sz="1000" b="1" spc="-10">
                          <a:solidFill>
                            <a:srgbClr val="002060"/>
                          </a:solidFill>
                          <a:effectLst/>
                          <a:latin typeface="Didact Gothic" panose="00000500000000000000" pitchFamily="2" charset="0"/>
                        </a:rPr>
                        <a:t>98.662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2281773653"/>
                  </a:ext>
                </a:extLst>
              </a:tr>
              <a:tr h="292027">
                <a:tc>
                  <a:txBody>
                    <a:bodyPr/>
                    <a:lstStyle/>
                    <a:p>
                      <a:pPr marL="73025" marR="0">
                        <a:spcBef>
                          <a:spcPts val="150"/>
                        </a:spcBef>
                        <a:spcAft>
                          <a:spcPts val="0"/>
                        </a:spcAft>
                      </a:pPr>
                      <a:r>
                        <a:rPr lang="en-US" sz="1000" b="1" dirty="0">
                          <a:solidFill>
                            <a:srgbClr val="002060"/>
                          </a:solidFill>
                          <a:effectLst/>
                          <a:latin typeface="Didact Gothic" panose="00000500000000000000" pitchFamily="2" charset="0"/>
                        </a:rPr>
                        <a:t>Labor</a:t>
                      </a:r>
                      <a:r>
                        <a:rPr lang="en-US" sz="1000" b="1" spc="-20"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Growth</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2720" algn="ctr">
                        <a:spcBef>
                          <a:spcPts val="150"/>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2720" marR="159385" algn="ctr">
                        <a:spcBef>
                          <a:spcPts val="150"/>
                        </a:spcBef>
                        <a:spcAft>
                          <a:spcPts val="0"/>
                        </a:spcAft>
                      </a:pPr>
                      <a:r>
                        <a:rPr lang="en-US" sz="1000" b="1" spc="-10">
                          <a:solidFill>
                            <a:srgbClr val="002060"/>
                          </a:solidFill>
                          <a:effectLst/>
                          <a:latin typeface="Didact Gothic" panose="00000500000000000000" pitchFamily="2" charset="0"/>
                        </a:rPr>
                        <a:t>13.507</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5890" algn="ctr">
                        <a:spcBef>
                          <a:spcPts val="150"/>
                        </a:spcBef>
                        <a:spcAft>
                          <a:spcPts val="0"/>
                        </a:spcAft>
                      </a:pPr>
                      <a:r>
                        <a:rPr lang="en-US" sz="1000" b="1" spc="-10">
                          <a:solidFill>
                            <a:srgbClr val="002060"/>
                          </a:solidFill>
                          <a:effectLst/>
                          <a:latin typeface="Didact Gothic" panose="00000500000000000000" pitchFamily="2" charset="0"/>
                        </a:rPr>
                        <a:t>24.439</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2240" marR="167640" algn="ctr">
                        <a:spcBef>
                          <a:spcPts val="150"/>
                        </a:spcBef>
                        <a:spcAft>
                          <a:spcPts val="0"/>
                        </a:spcAft>
                      </a:pPr>
                      <a:r>
                        <a:rPr lang="en-US" sz="1000" b="1" spc="-20">
                          <a:solidFill>
                            <a:srgbClr val="002060"/>
                          </a:solidFill>
                          <a:effectLst/>
                          <a:latin typeface="Didact Gothic" panose="00000500000000000000" pitchFamily="2" charset="0"/>
                        </a:rPr>
                        <a:t>-</a:t>
                      </a:r>
                      <a:r>
                        <a:rPr lang="en-US" sz="1000" b="1" spc="-10">
                          <a:solidFill>
                            <a:srgbClr val="002060"/>
                          </a:solidFill>
                          <a:effectLst/>
                          <a:latin typeface="Didact Gothic" panose="00000500000000000000" pitchFamily="2" charset="0"/>
                        </a:rPr>
                        <a:t>85.714</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7800" marR="0" algn="ctr">
                        <a:spcBef>
                          <a:spcPts val="150"/>
                        </a:spcBef>
                        <a:spcAft>
                          <a:spcPts val="0"/>
                        </a:spcAft>
                      </a:pPr>
                      <a:r>
                        <a:rPr lang="en-US" sz="1000" b="1" spc="-10">
                          <a:solidFill>
                            <a:srgbClr val="002060"/>
                          </a:solidFill>
                          <a:effectLst/>
                          <a:latin typeface="Didact Gothic" panose="00000500000000000000" pitchFamily="2" charset="0"/>
                        </a:rPr>
                        <a:t>91.111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352668585"/>
                  </a:ext>
                </a:extLst>
              </a:tr>
              <a:tr h="267574">
                <a:tc>
                  <a:txBody>
                    <a:bodyPr/>
                    <a:lstStyle/>
                    <a:p>
                      <a:pPr marL="73025" marR="0">
                        <a:spcBef>
                          <a:spcPts val="150"/>
                        </a:spcBef>
                        <a:spcAft>
                          <a:spcPts val="0"/>
                        </a:spcAft>
                      </a:pPr>
                      <a:r>
                        <a:rPr lang="en-US" sz="1000" b="1" dirty="0">
                          <a:solidFill>
                            <a:srgbClr val="002060"/>
                          </a:solidFill>
                          <a:effectLst/>
                          <a:latin typeface="Didact Gothic" panose="00000500000000000000" pitchFamily="2" charset="0"/>
                        </a:rPr>
                        <a:t>Total</a:t>
                      </a:r>
                      <a:r>
                        <a:rPr lang="en-US" sz="1000" b="1" spc="-10" dirty="0">
                          <a:solidFill>
                            <a:srgbClr val="002060"/>
                          </a:solidFill>
                          <a:effectLst/>
                          <a:latin typeface="Didact Gothic" panose="00000500000000000000" pitchFamily="2" charset="0"/>
                        </a:rPr>
                        <a:t> Deaths</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2720" algn="ctr">
                        <a:spcBef>
                          <a:spcPts val="150"/>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2720" marR="159385" algn="ctr">
                        <a:spcBef>
                          <a:spcPts val="150"/>
                        </a:spcBef>
                        <a:spcAft>
                          <a:spcPts val="0"/>
                        </a:spcAft>
                      </a:pPr>
                      <a:r>
                        <a:rPr lang="en-US" sz="1000" b="1" spc="-20">
                          <a:solidFill>
                            <a:srgbClr val="002060"/>
                          </a:solidFill>
                          <a:effectLst/>
                          <a:latin typeface="Didact Gothic" panose="00000500000000000000" pitchFamily="2" charset="0"/>
                        </a:rPr>
                        <a:t>3434</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5890" algn="ctr">
                        <a:spcBef>
                          <a:spcPts val="150"/>
                        </a:spcBef>
                        <a:spcAft>
                          <a:spcPts val="0"/>
                        </a:spcAft>
                      </a:pPr>
                      <a:r>
                        <a:rPr lang="en-US" sz="1000" b="1" spc="-20">
                          <a:solidFill>
                            <a:srgbClr val="002060"/>
                          </a:solidFill>
                          <a:effectLst/>
                          <a:latin typeface="Didact Gothic" panose="00000500000000000000" pitchFamily="2" charset="0"/>
                        </a:rPr>
                        <a:t>2783</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2240" marR="167640" algn="ctr">
                        <a:spcBef>
                          <a:spcPts val="150"/>
                        </a:spcBef>
                        <a:spcAft>
                          <a:spcPts val="0"/>
                        </a:spcAft>
                      </a:pPr>
                      <a:r>
                        <a:rPr lang="en-US" sz="1000" b="1" spc="-25">
                          <a:solidFill>
                            <a:srgbClr val="002060"/>
                          </a:solidFill>
                          <a:effectLst/>
                          <a:latin typeface="Didact Gothic" panose="00000500000000000000" pitchFamily="2" charset="0"/>
                        </a:rPr>
                        <a:t>50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24790" marR="0" algn="ctr">
                        <a:spcBef>
                          <a:spcPts val="150"/>
                        </a:spcBef>
                        <a:spcAft>
                          <a:spcPts val="0"/>
                        </a:spcAft>
                      </a:pPr>
                      <a:r>
                        <a:rPr lang="en-US" sz="1000" b="1" spc="-20">
                          <a:solidFill>
                            <a:srgbClr val="002060"/>
                          </a:solidFill>
                          <a:effectLst/>
                          <a:latin typeface="Didact Gothic" panose="00000500000000000000" pitchFamily="2" charset="0"/>
                        </a:rPr>
                        <a:t>5721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945538176"/>
                  </a:ext>
                </a:extLst>
              </a:tr>
              <a:tr h="267574">
                <a:tc>
                  <a:txBody>
                    <a:bodyPr/>
                    <a:lstStyle/>
                    <a:p>
                      <a:pPr marL="73025" marR="0">
                        <a:spcBef>
                          <a:spcPts val="150"/>
                        </a:spcBef>
                        <a:spcAft>
                          <a:spcPts val="0"/>
                        </a:spcAft>
                      </a:pPr>
                      <a:r>
                        <a:rPr lang="en-US" sz="1000" b="1" dirty="0">
                          <a:solidFill>
                            <a:srgbClr val="002060"/>
                          </a:solidFill>
                          <a:effectLst/>
                          <a:latin typeface="Didact Gothic" panose="00000500000000000000" pitchFamily="2" charset="0"/>
                        </a:rPr>
                        <a:t>Affected</a:t>
                      </a:r>
                      <a:r>
                        <a:rPr lang="en-US" sz="1000" b="1" spc="-4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Individuals</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2720" algn="ctr">
                        <a:spcBef>
                          <a:spcPts val="150"/>
                        </a:spcBef>
                        <a:spcAft>
                          <a:spcPts val="0"/>
                        </a:spcAft>
                      </a:pPr>
                      <a:r>
                        <a:rPr lang="en-US" sz="1000" b="1" spc="-10">
                          <a:solidFill>
                            <a:srgbClr val="002060"/>
                          </a:solidFill>
                          <a:effectLst/>
                          <a:latin typeface="Didact Gothic" panose="00000500000000000000" pitchFamily="2" charset="0"/>
                        </a:rPr>
                        <a:t>2,472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2720" marR="159385" algn="ctr">
                        <a:spcBef>
                          <a:spcPts val="150"/>
                        </a:spcBef>
                        <a:spcAft>
                          <a:spcPts val="0"/>
                        </a:spcAft>
                      </a:pPr>
                      <a:r>
                        <a:rPr lang="en-US" sz="1000" b="1" spc="-10">
                          <a:solidFill>
                            <a:srgbClr val="002060"/>
                          </a:solidFill>
                          <a:effectLst/>
                          <a:latin typeface="Didact Gothic" panose="00000500000000000000" pitchFamily="2" charset="0"/>
                        </a:rPr>
                        <a:t>15.863</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6525" algn="ctr">
                        <a:spcBef>
                          <a:spcPts val="150"/>
                        </a:spcBef>
                        <a:spcAft>
                          <a:spcPts val="0"/>
                        </a:spcAft>
                      </a:pPr>
                      <a:r>
                        <a:rPr lang="en-US" sz="1000" b="1" spc="-10">
                          <a:solidFill>
                            <a:srgbClr val="002060"/>
                          </a:solidFill>
                          <a:effectLst/>
                          <a:latin typeface="Didact Gothic" panose="00000500000000000000" pitchFamily="2" charset="0"/>
                        </a:rPr>
                        <a:t>1.333</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0970" marR="167640" algn="ctr">
                        <a:spcBef>
                          <a:spcPts val="150"/>
                        </a:spcBef>
                        <a:spcAft>
                          <a:spcPts val="0"/>
                        </a:spcAft>
                      </a:pPr>
                      <a:r>
                        <a:rPr lang="en-US" sz="1000" b="1" spc="-10">
                          <a:solidFill>
                            <a:srgbClr val="002060"/>
                          </a:solidFill>
                          <a:effectLst/>
                          <a:latin typeface="Didact Gothic" panose="00000500000000000000" pitchFamily="2" charset="0"/>
                        </a:rPr>
                        <a:t>14.242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7800" marR="0" algn="ctr">
                        <a:spcBef>
                          <a:spcPts val="150"/>
                        </a:spcBef>
                        <a:spcAft>
                          <a:spcPts val="0"/>
                        </a:spcAft>
                      </a:pPr>
                      <a:r>
                        <a:rPr lang="en-US" sz="1000" b="1" spc="-10">
                          <a:solidFill>
                            <a:srgbClr val="002060"/>
                          </a:solidFill>
                          <a:effectLst/>
                          <a:latin typeface="Didact Gothic" panose="00000500000000000000" pitchFamily="2" charset="0"/>
                        </a:rPr>
                        <a:t>16.958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4042991973"/>
                  </a:ext>
                </a:extLst>
              </a:tr>
              <a:tr h="267574">
                <a:tc>
                  <a:txBody>
                    <a:bodyPr/>
                    <a:lstStyle/>
                    <a:p>
                      <a:pPr marL="73025" marR="0">
                        <a:spcBef>
                          <a:spcPts val="150"/>
                        </a:spcBef>
                        <a:spcAft>
                          <a:spcPts val="0"/>
                        </a:spcAft>
                      </a:pPr>
                      <a:r>
                        <a:rPr lang="en-US" sz="1000" b="1">
                          <a:solidFill>
                            <a:srgbClr val="002060"/>
                          </a:solidFill>
                          <a:effectLst/>
                          <a:latin typeface="Didact Gothic" panose="00000500000000000000" pitchFamily="2" charset="0"/>
                        </a:rPr>
                        <a:t>Firm</a:t>
                      </a:r>
                      <a:r>
                        <a:rPr lang="en-US" sz="1000" b="1" spc="-40">
                          <a:solidFill>
                            <a:srgbClr val="002060"/>
                          </a:solidFill>
                          <a:effectLst/>
                          <a:latin typeface="Didact Gothic" panose="00000500000000000000" pitchFamily="2" charset="0"/>
                        </a:rPr>
                        <a:t> </a:t>
                      </a:r>
                      <a:r>
                        <a:rPr lang="en-US" sz="1000" b="1">
                          <a:solidFill>
                            <a:srgbClr val="002060"/>
                          </a:solidFill>
                          <a:effectLst/>
                          <a:latin typeface="Didact Gothic" panose="00000500000000000000" pitchFamily="2" charset="0"/>
                        </a:rPr>
                        <a:t>Size</a:t>
                      </a:r>
                      <a:r>
                        <a:rPr lang="en-US" sz="1000" b="1" spc="-25">
                          <a:solidFill>
                            <a:srgbClr val="002060"/>
                          </a:solidFill>
                          <a:effectLst/>
                          <a:latin typeface="Didact Gothic" panose="00000500000000000000" pitchFamily="2" charset="0"/>
                        </a:rPr>
                        <a:t> </a:t>
                      </a:r>
                      <a:r>
                        <a:rPr lang="en-US" sz="1000" b="1" spc="-10">
                          <a:solidFill>
                            <a:srgbClr val="002060"/>
                          </a:solidFill>
                          <a:effectLst/>
                          <a:latin typeface="Didact Gothic" panose="00000500000000000000" pitchFamily="2" charset="0"/>
                        </a:rPr>
                        <a:t>(Small)</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2720" algn="ctr">
                        <a:spcBef>
                          <a:spcPts val="150"/>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2085" marR="159385" algn="ctr">
                        <a:spcBef>
                          <a:spcPts val="150"/>
                        </a:spcBef>
                        <a:spcAft>
                          <a:spcPts val="0"/>
                        </a:spcAft>
                      </a:pPr>
                      <a:r>
                        <a:rPr lang="en-US" sz="1000" b="1" spc="-10">
                          <a:solidFill>
                            <a:srgbClr val="002060"/>
                          </a:solidFill>
                          <a:effectLst/>
                          <a:latin typeface="Didact Gothic" panose="00000500000000000000" pitchFamily="2" charset="0"/>
                        </a:rPr>
                        <a:t>0.440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6525" algn="ctr">
                        <a:spcBef>
                          <a:spcPts val="150"/>
                        </a:spcBef>
                        <a:spcAft>
                          <a:spcPts val="0"/>
                        </a:spcAft>
                      </a:pPr>
                      <a:r>
                        <a:rPr lang="en-US" sz="1000" b="1" spc="-10">
                          <a:solidFill>
                            <a:srgbClr val="002060"/>
                          </a:solidFill>
                          <a:effectLst/>
                          <a:latin typeface="Didact Gothic" panose="00000500000000000000" pitchFamily="2" charset="0"/>
                        </a:rPr>
                        <a:t>0.496</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0335" marR="167640" algn="ctr">
                        <a:spcBef>
                          <a:spcPts val="150"/>
                        </a:spcBef>
                        <a:spcAft>
                          <a:spcPts val="0"/>
                        </a:spcAft>
                      </a:pPr>
                      <a:r>
                        <a:rPr lang="en-US" sz="1000" b="1" spc="-10">
                          <a:solidFill>
                            <a:srgbClr val="002060"/>
                          </a:solidFill>
                          <a:effectLst/>
                          <a:latin typeface="Didact Gothic" panose="00000500000000000000" pitchFamily="2" charset="0"/>
                        </a:rPr>
                        <a:t>0.000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07645" marR="0" algn="ctr">
                        <a:spcBef>
                          <a:spcPts val="150"/>
                        </a:spcBef>
                        <a:spcAft>
                          <a:spcPts val="0"/>
                        </a:spcAft>
                      </a:pPr>
                      <a:r>
                        <a:rPr lang="en-US" sz="1000" b="1" spc="-10">
                          <a:solidFill>
                            <a:srgbClr val="002060"/>
                          </a:solidFill>
                          <a:effectLst/>
                          <a:latin typeface="Didact Gothic" panose="00000500000000000000" pitchFamily="2" charset="0"/>
                        </a:rPr>
                        <a:t>1.000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630302955"/>
                  </a:ext>
                </a:extLst>
              </a:tr>
              <a:tr h="267574">
                <a:tc>
                  <a:txBody>
                    <a:bodyPr/>
                    <a:lstStyle/>
                    <a:p>
                      <a:pPr marL="73025" marR="0">
                        <a:spcBef>
                          <a:spcPts val="150"/>
                        </a:spcBef>
                        <a:spcAft>
                          <a:spcPts val="0"/>
                        </a:spcAft>
                      </a:pPr>
                      <a:r>
                        <a:rPr lang="en-US" sz="1000" b="1" dirty="0">
                          <a:solidFill>
                            <a:srgbClr val="002060"/>
                          </a:solidFill>
                          <a:effectLst/>
                          <a:latin typeface="Didact Gothic" panose="00000500000000000000" pitchFamily="2" charset="0"/>
                        </a:rPr>
                        <a:t>Firm</a:t>
                      </a:r>
                      <a:r>
                        <a:rPr lang="en-US" sz="1000" b="1" spc="-4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Size</a:t>
                      </a:r>
                      <a:r>
                        <a:rPr lang="en-US" sz="1000" b="1" spc="-2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(Medium)</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2720" algn="ctr">
                        <a:spcBef>
                          <a:spcPts val="150"/>
                        </a:spcBef>
                        <a:spcAft>
                          <a:spcPts val="0"/>
                        </a:spcAft>
                      </a:pPr>
                      <a:r>
                        <a:rPr lang="en-US" sz="1000" b="1" spc="-10">
                          <a:solidFill>
                            <a:srgbClr val="002060"/>
                          </a:solidFill>
                          <a:effectLst/>
                          <a:latin typeface="Didact Gothic" panose="00000500000000000000" pitchFamily="2" charset="0"/>
                        </a:rPr>
                        <a:t>2,472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2085" marR="159385" algn="ctr">
                        <a:spcBef>
                          <a:spcPts val="150"/>
                        </a:spcBef>
                        <a:spcAft>
                          <a:spcPts val="0"/>
                        </a:spcAft>
                      </a:pPr>
                      <a:r>
                        <a:rPr lang="en-US" sz="1000" b="1" spc="-10">
                          <a:solidFill>
                            <a:srgbClr val="002060"/>
                          </a:solidFill>
                          <a:effectLst/>
                          <a:latin typeface="Didact Gothic" panose="00000500000000000000" pitchFamily="2" charset="0"/>
                        </a:rPr>
                        <a:t>0.214</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6525" algn="ctr">
                        <a:spcBef>
                          <a:spcPts val="150"/>
                        </a:spcBef>
                        <a:spcAft>
                          <a:spcPts val="0"/>
                        </a:spcAft>
                      </a:pPr>
                      <a:r>
                        <a:rPr lang="en-US" sz="1000" b="1" spc="-10">
                          <a:solidFill>
                            <a:srgbClr val="002060"/>
                          </a:solidFill>
                          <a:effectLst/>
                          <a:latin typeface="Didact Gothic" panose="00000500000000000000" pitchFamily="2" charset="0"/>
                        </a:rPr>
                        <a:t>0.410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0335" marR="167640" algn="ctr">
                        <a:spcBef>
                          <a:spcPts val="150"/>
                        </a:spcBef>
                        <a:spcAft>
                          <a:spcPts val="0"/>
                        </a:spcAft>
                      </a:pPr>
                      <a:r>
                        <a:rPr lang="en-US" sz="1000" b="1" spc="-10">
                          <a:solidFill>
                            <a:srgbClr val="002060"/>
                          </a:solidFill>
                          <a:effectLst/>
                          <a:latin typeface="Didact Gothic" panose="00000500000000000000" pitchFamily="2" charset="0"/>
                        </a:rPr>
                        <a:t>0.000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07645" marR="0" algn="ctr">
                        <a:spcBef>
                          <a:spcPts val="150"/>
                        </a:spcBef>
                        <a:spcAft>
                          <a:spcPts val="0"/>
                        </a:spcAft>
                      </a:pPr>
                      <a:r>
                        <a:rPr lang="en-US" sz="1000" b="1" spc="-10">
                          <a:solidFill>
                            <a:srgbClr val="002060"/>
                          </a:solidFill>
                          <a:effectLst/>
                          <a:latin typeface="Didact Gothic" panose="00000500000000000000" pitchFamily="2" charset="0"/>
                        </a:rPr>
                        <a:t>1.000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645860267"/>
                  </a:ext>
                </a:extLst>
              </a:tr>
              <a:tr h="267574">
                <a:tc>
                  <a:txBody>
                    <a:bodyPr/>
                    <a:lstStyle/>
                    <a:p>
                      <a:pPr marL="73025" marR="0">
                        <a:spcBef>
                          <a:spcPts val="150"/>
                        </a:spcBef>
                        <a:spcAft>
                          <a:spcPts val="0"/>
                        </a:spcAft>
                      </a:pPr>
                      <a:r>
                        <a:rPr lang="en-US" sz="1000" b="1" dirty="0">
                          <a:solidFill>
                            <a:srgbClr val="002060"/>
                          </a:solidFill>
                          <a:effectLst/>
                          <a:latin typeface="Didact Gothic" panose="00000500000000000000" pitchFamily="2" charset="0"/>
                        </a:rPr>
                        <a:t>Firm</a:t>
                      </a:r>
                      <a:r>
                        <a:rPr lang="en-US" sz="1000" b="1" spc="-4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Size</a:t>
                      </a:r>
                      <a:r>
                        <a:rPr lang="en-US" sz="1000" b="1" spc="-2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(Large)</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2720" algn="ctr">
                        <a:spcBef>
                          <a:spcPts val="150"/>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2085" marR="159385" algn="ctr">
                        <a:spcBef>
                          <a:spcPts val="150"/>
                        </a:spcBef>
                        <a:spcAft>
                          <a:spcPts val="0"/>
                        </a:spcAft>
                      </a:pPr>
                      <a:r>
                        <a:rPr lang="en-US" sz="1000" b="1" spc="-10">
                          <a:solidFill>
                            <a:srgbClr val="002060"/>
                          </a:solidFill>
                          <a:effectLst/>
                          <a:latin typeface="Didact Gothic" panose="00000500000000000000" pitchFamily="2" charset="0"/>
                        </a:rPr>
                        <a:t>0.346</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6525" algn="ctr">
                        <a:spcBef>
                          <a:spcPts val="150"/>
                        </a:spcBef>
                        <a:spcAft>
                          <a:spcPts val="0"/>
                        </a:spcAft>
                      </a:pPr>
                      <a:r>
                        <a:rPr lang="en-US" sz="1000" b="1" spc="-10">
                          <a:solidFill>
                            <a:srgbClr val="002060"/>
                          </a:solidFill>
                          <a:effectLst/>
                          <a:latin typeface="Didact Gothic" panose="00000500000000000000" pitchFamily="2" charset="0"/>
                        </a:rPr>
                        <a:t>0.476</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0335" marR="167640" algn="ctr">
                        <a:spcBef>
                          <a:spcPts val="150"/>
                        </a:spcBef>
                        <a:spcAft>
                          <a:spcPts val="0"/>
                        </a:spcAft>
                      </a:pPr>
                      <a:r>
                        <a:rPr lang="en-US" sz="1000" b="1" spc="-10">
                          <a:solidFill>
                            <a:srgbClr val="002060"/>
                          </a:solidFill>
                          <a:effectLst/>
                          <a:latin typeface="Didact Gothic" panose="00000500000000000000" pitchFamily="2" charset="0"/>
                        </a:rPr>
                        <a:t>0.000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07645" marR="0" algn="ctr">
                        <a:spcBef>
                          <a:spcPts val="150"/>
                        </a:spcBef>
                        <a:spcAft>
                          <a:spcPts val="0"/>
                        </a:spcAft>
                      </a:pPr>
                      <a:r>
                        <a:rPr lang="en-US" sz="1000" b="1" spc="-10">
                          <a:solidFill>
                            <a:srgbClr val="002060"/>
                          </a:solidFill>
                          <a:effectLst/>
                          <a:latin typeface="Didact Gothic" panose="00000500000000000000" pitchFamily="2" charset="0"/>
                        </a:rPr>
                        <a:t>1.000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725542221"/>
                  </a:ext>
                </a:extLst>
              </a:tr>
              <a:tr h="266680">
                <a:tc>
                  <a:txBody>
                    <a:bodyPr/>
                    <a:lstStyle/>
                    <a:p>
                      <a:pPr marL="73025" marR="0">
                        <a:spcBef>
                          <a:spcPts val="150"/>
                        </a:spcBef>
                        <a:spcAft>
                          <a:spcPts val="0"/>
                        </a:spcAft>
                      </a:pPr>
                      <a:r>
                        <a:rPr lang="en-US" sz="1000" b="1" dirty="0">
                          <a:solidFill>
                            <a:srgbClr val="002060"/>
                          </a:solidFill>
                          <a:effectLst/>
                          <a:latin typeface="Didact Gothic" panose="00000500000000000000" pitchFamily="2" charset="0"/>
                        </a:rPr>
                        <a:t>Firm</a:t>
                      </a:r>
                      <a:r>
                        <a:rPr lang="en-US" sz="1000" b="1" spc="-3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Legal</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Status</a:t>
                      </a:r>
                      <a:r>
                        <a:rPr lang="en-US" sz="1000" b="1" spc="-3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(Sole</a:t>
                      </a:r>
                      <a:r>
                        <a:rPr lang="en-US" sz="1000" b="1" spc="-2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Proprietorship)</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2720" algn="ctr">
                        <a:spcBef>
                          <a:spcPts val="150"/>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2085" marR="159385" algn="ctr">
                        <a:spcBef>
                          <a:spcPts val="150"/>
                        </a:spcBef>
                        <a:spcAft>
                          <a:spcPts val="0"/>
                        </a:spcAft>
                      </a:pPr>
                      <a:r>
                        <a:rPr lang="en-US" sz="1000" b="1" spc="-10">
                          <a:solidFill>
                            <a:srgbClr val="002060"/>
                          </a:solidFill>
                          <a:effectLst/>
                          <a:latin typeface="Didact Gothic" panose="00000500000000000000" pitchFamily="2" charset="0"/>
                        </a:rPr>
                        <a:t>0.495</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6525" algn="ctr">
                        <a:spcBef>
                          <a:spcPts val="150"/>
                        </a:spcBef>
                        <a:spcAft>
                          <a:spcPts val="0"/>
                        </a:spcAft>
                      </a:pPr>
                      <a:r>
                        <a:rPr lang="en-US" sz="1000" b="1" spc="-10">
                          <a:solidFill>
                            <a:srgbClr val="002060"/>
                          </a:solidFill>
                          <a:effectLst/>
                          <a:latin typeface="Didact Gothic" panose="00000500000000000000" pitchFamily="2" charset="0"/>
                        </a:rPr>
                        <a:t>0.500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0335" marR="167640" algn="ctr">
                        <a:spcBef>
                          <a:spcPts val="150"/>
                        </a:spcBef>
                        <a:spcAft>
                          <a:spcPts val="0"/>
                        </a:spcAft>
                      </a:pPr>
                      <a:r>
                        <a:rPr lang="en-US" sz="1000" b="1" spc="-10">
                          <a:solidFill>
                            <a:srgbClr val="002060"/>
                          </a:solidFill>
                          <a:effectLst/>
                          <a:latin typeface="Didact Gothic" panose="00000500000000000000" pitchFamily="2" charset="0"/>
                        </a:rPr>
                        <a:t>0.000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07645" marR="0" algn="ctr">
                        <a:spcBef>
                          <a:spcPts val="150"/>
                        </a:spcBef>
                        <a:spcAft>
                          <a:spcPts val="0"/>
                        </a:spcAft>
                      </a:pPr>
                      <a:r>
                        <a:rPr lang="en-US" sz="1000" b="1" spc="-10">
                          <a:solidFill>
                            <a:srgbClr val="002060"/>
                          </a:solidFill>
                          <a:effectLst/>
                          <a:latin typeface="Didact Gothic" panose="00000500000000000000" pitchFamily="2" charset="0"/>
                        </a:rPr>
                        <a:t>1.000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4254385579"/>
                  </a:ext>
                </a:extLst>
              </a:tr>
              <a:tr h="267574">
                <a:tc>
                  <a:txBody>
                    <a:bodyPr/>
                    <a:lstStyle/>
                    <a:p>
                      <a:pPr marL="73025" marR="0">
                        <a:spcBef>
                          <a:spcPts val="150"/>
                        </a:spcBef>
                        <a:spcAft>
                          <a:spcPts val="0"/>
                        </a:spcAft>
                      </a:pPr>
                      <a:r>
                        <a:rPr lang="en-US" sz="1000" b="1" dirty="0">
                          <a:solidFill>
                            <a:srgbClr val="002060"/>
                          </a:solidFill>
                          <a:effectLst/>
                          <a:latin typeface="Didact Gothic" panose="00000500000000000000" pitchFamily="2" charset="0"/>
                        </a:rPr>
                        <a:t>Firm</a:t>
                      </a:r>
                      <a:r>
                        <a:rPr lang="en-US" sz="1000" b="1" spc="-3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Legal</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Status</a:t>
                      </a:r>
                      <a:r>
                        <a:rPr lang="en-US" sz="1000" b="1" spc="-3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(Partnership)</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2720" algn="ctr">
                        <a:spcBef>
                          <a:spcPts val="150"/>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2085" marR="159385" algn="ctr">
                        <a:spcBef>
                          <a:spcPts val="150"/>
                        </a:spcBef>
                        <a:spcAft>
                          <a:spcPts val="0"/>
                        </a:spcAft>
                      </a:pPr>
                      <a:r>
                        <a:rPr lang="en-US" sz="1000" b="1" spc="-10">
                          <a:solidFill>
                            <a:srgbClr val="002060"/>
                          </a:solidFill>
                          <a:effectLst/>
                          <a:latin typeface="Didact Gothic" panose="00000500000000000000" pitchFamily="2" charset="0"/>
                        </a:rPr>
                        <a:t>0.154</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6525" algn="ctr">
                        <a:spcBef>
                          <a:spcPts val="150"/>
                        </a:spcBef>
                        <a:spcAft>
                          <a:spcPts val="0"/>
                        </a:spcAft>
                      </a:pPr>
                      <a:r>
                        <a:rPr lang="en-US" sz="1000" b="1" spc="-10">
                          <a:solidFill>
                            <a:srgbClr val="002060"/>
                          </a:solidFill>
                          <a:effectLst/>
                          <a:latin typeface="Didact Gothic" panose="00000500000000000000" pitchFamily="2" charset="0"/>
                        </a:rPr>
                        <a:t>0.361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0335" marR="167640" algn="ctr">
                        <a:spcBef>
                          <a:spcPts val="150"/>
                        </a:spcBef>
                        <a:spcAft>
                          <a:spcPts val="0"/>
                        </a:spcAft>
                      </a:pPr>
                      <a:r>
                        <a:rPr lang="en-US" sz="1000" b="1" spc="-10">
                          <a:solidFill>
                            <a:srgbClr val="002060"/>
                          </a:solidFill>
                          <a:effectLst/>
                          <a:latin typeface="Didact Gothic" panose="00000500000000000000" pitchFamily="2" charset="0"/>
                        </a:rPr>
                        <a:t>0.000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07645" marR="0" algn="ctr">
                        <a:spcBef>
                          <a:spcPts val="150"/>
                        </a:spcBef>
                        <a:spcAft>
                          <a:spcPts val="0"/>
                        </a:spcAft>
                      </a:pPr>
                      <a:r>
                        <a:rPr lang="en-US" sz="1000" b="1" spc="-10">
                          <a:solidFill>
                            <a:srgbClr val="002060"/>
                          </a:solidFill>
                          <a:effectLst/>
                          <a:latin typeface="Didact Gothic" panose="00000500000000000000" pitchFamily="2" charset="0"/>
                        </a:rPr>
                        <a:t>1.000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997680080"/>
                  </a:ext>
                </a:extLst>
              </a:tr>
              <a:tr h="267574">
                <a:tc>
                  <a:txBody>
                    <a:bodyPr/>
                    <a:lstStyle/>
                    <a:p>
                      <a:pPr marL="73025" marR="0">
                        <a:spcBef>
                          <a:spcPts val="150"/>
                        </a:spcBef>
                        <a:spcAft>
                          <a:spcPts val="0"/>
                        </a:spcAft>
                      </a:pPr>
                      <a:r>
                        <a:rPr lang="en-US" sz="1000" b="1" dirty="0">
                          <a:solidFill>
                            <a:srgbClr val="002060"/>
                          </a:solidFill>
                          <a:effectLst/>
                          <a:latin typeface="Didact Gothic" panose="00000500000000000000" pitchFamily="2" charset="0"/>
                        </a:rPr>
                        <a:t>Firm</a:t>
                      </a:r>
                      <a:r>
                        <a:rPr lang="en-US" sz="1000" b="1" spc="-3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Legal</a:t>
                      </a:r>
                      <a:r>
                        <a:rPr lang="en-US" sz="1000" b="1" spc="-2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Status</a:t>
                      </a:r>
                      <a:r>
                        <a:rPr lang="en-US" sz="1000" b="1" spc="-3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(Company)</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49250" marR="172720" algn="ctr">
                        <a:spcBef>
                          <a:spcPts val="150"/>
                        </a:spcBef>
                        <a:spcAft>
                          <a:spcPts val="0"/>
                        </a:spcAft>
                      </a:pPr>
                      <a:r>
                        <a:rPr lang="en-US" sz="1000" b="1" spc="-10">
                          <a:solidFill>
                            <a:srgbClr val="002060"/>
                          </a:solidFill>
                          <a:effectLst/>
                          <a:latin typeface="Didact Gothic" panose="00000500000000000000" pitchFamily="2" charset="0"/>
                        </a:rPr>
                        <a:t>2,472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2085" marR="159385" algn="ctr">
                        <a:spcBef>
                          <a:spcPts val="150"/>
                        </a:spcBef>
                        <a:spcAft>
                          <a:spcPts val="0"/>
                        </a:spcAft>
                      </a:pPr>
                      <a:r>
                        <a:rPr lang="en-US" sz="1000" b="1" spc="-10">
                          <a:solidFill>
                            <a:srgbClr val="002060"/>
                          </a:solidFill>
                          <a:effectLst/>
                          <a:latin typeface="Didact Gothic" panose="00000500000000000000" pitchFamily="2" charset="0"/>
                        </a:rPr>
                        <a:t>0.352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0020" marR="136525" algn="ctr">
                        <a:spcBef>
                          <a:spcPts val="150"/>
                        </a:spcBef>
                        <a:spcAft>
                          <a:spcPts val="0"/>
                        </a:spcAft>
                      </a:pPr>
                      <a:r>
                        <a:rPr lang="en-US" sz="1000" b="1" spc="-10">
                          <a:solidFill>
                            <a:srgbClr val="002060"/>
                          </a:solidFill>
                          <a:effectLst/>
                          <a:latin typeface="Didact Gothic" panose="00000500000000000000" pitchFamily="2" charset="0"/>
                        </a:rPr>
                        <a:t>0.478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0335" marR="167640" algn="ctr">
                        <a:spcBef>
                          <a:spcPts val="150"/>
                        </a:spcBef>
                        <a:spcAft>
                          <a:spcPts val="0"/>
                        </a:spcAft>
                      </a:pPr>
                      <a:r>
                        <a:rPr lang="en-US" sz="1000" b="1" spc="-10">
                          <a:solidFill>
                            <a:srgbClr val="002060"/>
                          </a:solidFill>
                          <a:effectLst/>
                          <a:latin typeface="Didact Gothic" panose="00000500000000000000" pitchFamily="2" charset="0"/>
                        </a:rPr>
                        <a:t>0.000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07645" marR="0" algn="ctr">
                        <a:spcBef>
                          <a:spcPts val="150"/>
                        </a:spcBef>
                        <a:spcAft>
                          <a:spcPts val="0"/>
                        </a:spcAft>
                      </a:pPr>
                      <a:r>
                        <a:rPr lang="en-US" sz="1000" b="1" spc="-10">
                          <a:solidFill>
                            <a:srgbClr val="002060"/>
                          </a:solidFill>
                          <a:effectLst/>
                          <a:latin typeface="Didact Gothic" panose="00000500000000000000" pitchFamily="2" charset="0"/>
                        </a:rPr>
                        <a:t>1.000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2135105224"/>
                  </a:ext>
                </a:extLst>
              </a:tr>
              <a:tr h="236356">
                <a:tc>
                  <a:txBody>
                    <a:bodyPr/>
                    <a:lstStyle/>
                    <a:p>
                      <a:pPr marL="73025" marR="0">
                        <a:spcBef>
                          <a:spcPts val="325"/>
                        </a:spcBef>
                        <a:spcAft>
                          <a:spcPts val="0"/>
                        </a:spcAft>
                      </a:pPr>
                      <a:r>
                        <a:rPr lang="en-US" sz="1000" b="1" dirty="0">
                          <a:solidFill>
                            <a:srgbClr val="002060"/>
                          </a:solidFill>
                          <a:effectLst/>
                          <a:latin typeface="Didact Gothic" panose="00000500000000000000" pitchFamily="2" charset="0"/>
                        </a:rPr>
                        <a:t>Firm</a:t>
                      </a:r>
                      <a:r>
                        <a:rPr lang="en-US" sz="1000" b="1" spc="-5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Ownership</a:t>
                      </a:r>
                      <a:r>
                        <a:rPr lang="en-US" sz="1000" b="1" spc="-3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Status</a:t>
                      </a:r>
                      <a:r>
                        <a:rPr lang="en-US" sz="1000" b="1" spc="-40"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(Foreign)</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84480" algn="ctr">
                        <a:spcBef>
                          <a:spcPts val="325"/>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39395" algn="ctr">
                        <a:spcBef>
                          <a:spcPts val="325"/>
                        </a:spcBef>
                        <a:spcAft>
                          <a:spcPts val="0"/>
                        </a:spcAft>
                      </a:pPr>
                      <a:r>
                        <a:rPr lang="en-US" sz="1000" b="1" spc="-10" dirty="0">
                          <a:solidFill>
                            <a:srgbClr val="002060"/>
                          </a:solidFill>
                          <a:effectLst/>
                          <a:latin typeface="Didact Gothic" panose="00000500000000000000" pitchFamily="2" charset="0"/>
                        </a:rPr>
                        <a:t>0.019</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33045" algn="ctr">
                        <a:spcBef>
                          <a:spcPts val="325"/>
                        </a:spcBef>
                        <a:spcAft>
                          <a:spcPts val="0"/>
                        </a:spcAft>
                      </a:pPr>
                      <a:r>
                        <a:rPr lang="en-US" sz="1000" b="1" spc="-10">
                          <a:solidFill>
                            <a:srgbClr val="002060"/>
                          </a:solidFill>
                          <a:effectLst/>
                          <a:latin typeface="Didact Gothic" panose="00000500000000000000" pitchFamily="2" charset="0"/>
                        </a:rPr>
                        <a:t>0.138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184785" algn="ctr">
                        <a:spcBef>
                          <a:spcPts val="325"/>
                        </a:spcBef>
                        <a:spcAft>
                          <a:spcPts val="0"/>
                        </a:spcAft>
                      </a:pPr>
                      <a:r>
                        <a:rPr lang="en-US" sz="1000" b="1" spc="-10">
                          <a:solidFill>
                            <a:srgbClr val="002060"/>
                          </a:solidFill>
                          <a:effectLst/>
                          <a:latin typeface="Didact Gothic" panose="00000500000000000000" pitchFamily="2" charset="0"/>
                        </a:rPr>
                        <a:t>0.000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9070" marR="168275" algn="ctr">
                        <a:spcBef>
                          <a:spcPts val="325"/>
                        </a:spcBef>
                        <a:spcAft>
                          <a:spcPts val="0"/>
                        </a:spcAft>
                      </a:pPr>
                      <a:r>
                        <a:rPr lang="en-US" sz="1000" b="1" spc="-10">
                          <a:solidFill>
                            <a:srgbClr val="002060"/>
                          </a:solidFill>
                          <a:effectLst/>
                          <a:latin typeface="Didact Gothic" panose="00000500000000000000" pitchFamily="2" charset="0"/>
                        </a:rPr>
                        <a:t>1.000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738577146"/>
                  </a:ext>
                </a:extLst>
              </a:tr>
              <a:tr h="236356">
                <a:tc>
                  <a:txBody>
                    <a:bodyPr/>
                    <a:lstStyle/>
                    <a:p>
                      <a:pPr marL="73025" marR="0">
                        <a:spcBef>
                          <a:spcPts val="150"/>
                        </a:spcBef>
                        <a:spcAft>
                          <a:spcPts val="0"/>
                        </a:spcAft>
                      </a:pPr>
                      <a:r>
                        <a:rPr lang="en-US" sz="1000" b="1" dirty="0">
                          <a:solidFill>
                            <a:srgbClr val="002060"/>
                          </a:solidFill>
                          <a:effectLst/>
                          <a:latin typeface="Didact Gothic" panose="00000500000000000000" pitchFamily="2" charset="0"/>
                        </a:rPr>
                        <a:t>Firm</a:t>
                      </a:r>
                      <a:r>
                        <a:rPr lang="en-US" sz="1000" b="1" spc="-55"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Ownership</a:t>
                      </a:r>
                      <a:r>
                        <a:rPr lang="en-US" sz="1000" b="1" spc="-30" dirty="0">
                          <a:solidFill>
                            <a:srgbClr val="002060"/>
                          </a:solidFill>
                          <a:effectLst/>
                          <a:latin typeface="Didact Gothic" panose="00000500000000000000" pitchFamily="2" charset="0"/>
                        </a:rPr>
                        <a:t> </a:t>
                      </a:r>
                      <a:r>
                        <a:rPr lang="en-US" sz="1000" b="1" dirty="0">
                          <a:solidFill>
                            <a:srgbClr val="002060"/>
                          </a:solidFill>
                          <a:effectLst/>
                          <a:latin typeface="Didact Gothic" panose="00000500000000000000" pitchFamily="2" charset="0"/>
                        </a:rPr>
                        <a:t>Status</a:t>
                      </a:r>
                      <a:r>
                        <a:rPr lang="en-US" sz="1000" b="1" spc="-40"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(Government)</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84480" algn="ctr">
                        <a:spcBef>
                          <a:spcPts val="150"/>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39395" algn="ctr">
                        <a:spcBef>
                          <a:spcPts val="150"/>
                        </a:spcBef>
                        <a:spcAft>
                          <a:spcPts val="0"/>
                        </a:spcAft>
                      </a:pPr>
                      <a:r>
                        <a:rPr lang="en-US" sz="1000" b="1" spc="-10" dirty="0">
                          <a:solidFill>
                            <a:srgbClr val="002060"/>
                          </a:solidFill>
                          <a:effectLst/>
                          <a:latin typeface="Didact Gothic" panose="00000500000000000000" pitchFamily="2" charset="0"/>
                        </a:rPr>
                        <a:t>0.003</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33045" algn="ctr">
                        <a:spcBef>
                          <a:spcPts val="150"/>
                        </a:spcBef>
                        <a:spcAft>
                          <a:spcPts val="0"/>
                        </a:spcAft>
                      </a:pPr>
                      <a:r>
                        <a:rPr lang="en-US" sz="1000" b="1" spc="-10">
                          <a:solidFill>
                            <a:srgbClr val="002060"/>
                          </a:solidFill>
                          <a:effectLst/>
                          <a:latin typeface="Didact Gothic" panose="00000500000000000000" pitchFamily="2" charset="0"/>
                        </a:rPr>
                        <a:t>0.053</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184785" algn="ctr">
                        <a:spcBef>
                          <a:spcPts val="150"/>
                        </a:spcBef>
                        <a:spcAft>
                          <a:spcPts val="0"/>
                        </a:spcAft>
                      </a:pPr>
                      <a:r>
                        <a:rPr lang="en-US" sz="1000" b="1" spc="-10">
                          <a:solidFill>
                            <a:srgbClr val="002060"/>
                          </a:solidFill>
                          <a:effectLst/>
                          <a:latin typeface="Didact Gothic" panose="00000500000000000000" pitchFamily="2" charset="0"/>
                        </a:rPr>
                        <a:t>0.000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9070" marR="168275" algn="ctr">
                        <a:spcBef>
                          <a:spcPts val="150"/>
                        </a:spcBef>
                        <a:spcAft>
                          <a:spcPts val="0"/>
                        </a:spcAft>
                      </a:pPr>
                      <a:r>
                        <a:rPr lang="en-US" sz="1000" b="1" spc="-10">
                          <a:solidFill>
                            <a:srgbClr val="002060"/>
                          </a:solidFill>
                          <a:effectLst/>
                          <a:latin typeface="Didact Gothic" panose="00000500000000000000" pitchFamily="2" charset="0"/>
                        </a:rPr>
                        <a:t>1.000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005977080"/>
                  </a:ext>
                </a:extLst>
              </a:tr>
              <a:tr h="236356">
                <a:tc>
                  <a:txBody>
                    <a:bodyPr/>
                    <a:lstStyle/>
                    <a:p>
                      <a:pPr marL="73025" marR="0">
                        <a:spcBef>
                          <a:spcPts val="150"/>
                        </a:spcBef>
                        <a:spcAft>
                          <a:spcPts val="0"/>
                        </a:spcAft>
                      </a:pPr>
                      <a:r>
                        <a:rPr lang="en-US" sz="1000" b="1" dirty="0">
                          <a:solidFill>
                            <a:srgbClr val="002060"/>
                          </a:solidFill>
                          <a:effectLst/>
                          <a:latin typeface="Didact Gothic" panose="00000500000000000000" pitchFamily="2" charset="0"/>
                        </a:rPr>
                        <a:t>Firm</a:t>
                      </a:r>
                      <a:r>
                        <a:rPr lang="en-US" sz="1000" b="1" spc="-20" dirty="0">
                          <a:solidFill>
                            <a:srgbClr val="002060"/>
                          </a:solidFill>
                          <a:effectLst/>
                          <a:latin typeface="Didact Gothic" panose="00000500000000000000" pitchFamily="2" charset="0"/>
                        </a:rPr>
                        <a:t> </a:t>
                      </a:r>
                      <a:r>
                        <a:rPr lang="en-US" sz="1000" b="1" spc="-25" dirty="0">
                          <a:solidFill>
                            <a:srgbClr val="002060"/>
                          </a:solidFill>
                          <a:effectLst/>
                          <a:latin typeface="Didact Gothic" panose="00000500000000000000" pitchFamily="2" charset="0"/>
                        </a:rPr>
                        <a:t>Age</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84480" algn="ctr">
                        <a:spcBef>
                          <a:spcPts val="150"/>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08280" algn="ctr">
                        <a:spcBef>
                          <a:spcPts val="150"/>
                        </a:spcBef>
                        <a:spcAft>
                          <a:spcPts val="0"/>
                        </a:spcAft>
                      </a:pPr>
                      <a:r>
                        <a:rPr lang="en-US" sz="1000" b="1" spc="-10" dirty="0">
                          <a:solidFill>
                            <a:srgbClr val="002060"/>
                          </a:solidFill>
                          <a:effectLst/>
                          <a:latin typeface="Didact Gothic" panose="00000500000000000000" pitchFamily="2" charset="0"/>
                        </a:rPr>
                        <a:t>19.096</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01930" algn="ctr">
                        <a:spcBef>
                          <a:spcPts val="150"/>
                        </a:spcBef>
                        <a:spcAft>
                          <a:spcPts val="0"/>
                        </a:spcAft>
                      </a:pPr>
                      <a:r>
                        <a:rPr lang="en-US" sz="1000" b="1" spc="-10" dirty="0">
                          <a:solidFill>
                            <a:srgbClr val="002060"/>
                          </a:solidFill>
                          <a:effectLst/>
                          <a:latin typeface="Didact Gothic" panose="00000500000000000000" pitchFamily="2" charset="0"/>
                        </a:rPr>
                        <a:t>13.456</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184785" algn="ctr">
                        <a:spcBef>
                          <a:spcPts val="150"/>
                        </a:spcBef>
                        <a:spcAft>
                          <a:spcPts val="0"/>
                        </a:spcAft>
                      </a:pPr>
                      <a:r>
                        <a:rPr lang="en-US" sz="1000" b="1" spc="-10">
                          <a:solidFill>
                            <a:srgbClr val="002060"/>
                          </a:solidFill>
                          <a:effectLst/>
                          <a:latin typeface="Didact Gothic" panose="00000500000000000000" pitchFamily="2" charset="0"/>
                        </a:rPr>
                        <a:t>1.000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80340" marR="168275" algn="ctr">
                        <a:spcBef>
                          <a:spcPts val="150"/>
                        </a:spcBef>
                        <a:spcAft>
                          <a:spcPts val="0"/>
                        </a:spcAft>
                      </a:pPr>
                      <a:r>
                        <a:rPr lang="en-US" sz="1000" b="1" spc="-10">
                          <a:solidFill>
                            <a:srgbClr val="002060"/>
                          </a:solidFill>
                          <a:effectLst/>
                          <a:latin typeface="Didact Gothic" panose="00000500000000000000" pitchFamily="2" charset="0"/>
                        </a:rPr>
                        <a:t>143.000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69895995"/>
                  </a:ext>
                </a:extLst>
              </a:tr>
              <a:tr h="157974">
                <a:tc>
                  <a:txBody>
                    <a:bodyPr/>
                    <a:lstStyle/>
                    <a:p>
                      <a:pPr marL="73025" marR="0">
                        <a:lnSpc>
                          <a:spcPts val="1075"/>
                        </a:lnSpc>
                        <a:spcBef>
                          <a:spcPts val="150"/>
                        </a:spcBef>
                        <a:spcAft>
                          <a:spcPts val="0"/>
                        </a:spcAft>
                      </a:pPr>
                      <a:r>
                        <a:rPr lang="en-US" sz="1000" b="1" spc="-10" dirty="0">
                          <a:solidFill>
                            <a:srgbClr val="002060"/>
                          </a:solidFill>
                          <a:effectLst/>
                          <a:latin typeface="Didact Gothic" panose="00000500000000000000" pitchFamily="2" charset="0"/>
                        </a:rPr>
                        <a:t>Managerial</a:t>
                      </a:r>
                      <a:r>
                        <a:rPr lang="en-US" sz="1000" b="1" spc="25" dirty="0">
                          <a:solidFill>
                            <a:srgbClr val="002060"/>
                          </a:solidFill>
                          <a:effectLst/>
                          <a:latin typeface="Didact Gothic" panose="00000500000000000000" pitchFamily="2" charset="0"/>
                        </a:rPr>
                        <a:t> </a:t>
                      </a:r>
                      <a:r>
                        <a:rPr lang="en-US" sz="1000" b="1" spc="-10" dirty="0">
                          <a:solidFill>
                            <a:srgbClr val="002060"/>
                          </a:solidFill>
                          <a:effectLst/>
                          <a:latin typeface="Didact Gothic" panose="00000500000000000000" pitchFamily="2" charset="0"/>
                        </a:rPr>
                        <a:t>Experience</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84480" algn="ctr">
                        <a:lnSpc>
                          <a:spcPts val="1075"/>
                        </a:lnSpc>
                        <a:spcBef>
                          <a:spcPts val="150"/>
                        </a:spcBef>
                        <a:spcAft>
                          <a:spcPts val="0"/>
                        </a:spcAft>
                      </a:pPr>
                      <a:r>
                        <a:rPr lang="en-US" sz="1000" b="1" spc="-10" dirty="0">
                          <a:solidFill>
                            <a:srgbClr val="002060"/>
                          </a:solidFill>
                          <a:effectLst/>
                          <a:latin typeface="Didact Gothic" panose="00000500000000000000" pitchFamily="2" charset="0"/>
                        </a:rPr>
                        <a:t>2,472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08280" algn="ctr">
                        <a:lnSpc>
                          <a:spcPts val="1075"/>
                        </a:lnSpc>
                        <a:spcBef>
                          <a:spcPts val="150"/>
                        </a:spcBef>
                        <a:spcAft>
                          <a:spcPts val="0"/>
                        </a:spcAft>
                      </a:pPr>
                      <a:r>
                        <a:rPr lang="en-US" sz="1000" b="1" spc="-10" dirty="0">
                          <a:solidFill>
                            <a:srgbClr val="002060"/>
                          </a:solidFill>
                          <a:effectLst/>
                          <a:latin typeface="Didact Gothic" panose="00000500000000000000" pitchFamily="2" charset="0"/>
                        </a:rPr>
                        <a:t>16.642</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33045" algn="ctr">
                        <a:lnSpc>
                          <a:spcPts val="1075"/>
                        </a:lnSpc>
                        <a:spcBef>
                          <a:spcPts val="150"/>
                        </a:spcBef>
                        <a:spcAft>
                          <a:spcPts val="0"/>
                        </a:spcAft>
                      </a:pPr>
                      <a:r>
                        <a:rPr lang="en-US" sz="1000" b="1" spc="-10" dirty="0">
                          <a:solidFill>
                            <a:srgbClr val="002060"/>
                          </a:solidFill>
                          <a:effectLst/>
                          <a:latin typeface="Didact Gothic" panose="00000500000000000000" pitchFamily="2" charset="0"/>
                        </a:rPr>
                        <a:t>9.798</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184785" algn="ctr">
                        <a:lnSpc>
                          <a:spcPts val="1075"/>
                        </a:lnSpc>
                        <a:spcBef>
                          <a:spcPts val="150"/>
                        </a:spcBef>
                        <a:spcAft>
                          <a:spcPts val="0"/>
                        </a:spcAft>
                      </a:pPr>
                      <a:r>
                        <a:rPr lang="en-US" sz="1000" b="1" spc="-10" dirty="0">
                          <a:solidFill>
                            <a:srgbClr val="002060"/>
                          </a:solidFill>
                          <a:effectLst/>
                          <a:latin typeface="Didact Gothic" panose="00000500000000000000" pitchFamily="2" charset="0"/>
                        </a:rPr>
                        <a:t>0.000</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9705" marR="168275" algn="ctr">
                        <a:lnSpc>
                          <a:spcPts val="1075"/>
                        </a:lnSpc>
                        <a:spcBef>
                          <a:spcPts val="150"/>
                        </a:spcBef>
                        <a:spcAft>
                          <a:spcPts val="0"/>
                        </a:spcAft>
                      </a:pPr>
                      <a:r>
                        <a:rPr lang="en-US" sz="1000" b="1" spc="-10" dirty="0">
                          <a:solidFill>
                            <a:srgbClr val="002060"/>
                          </a:solidFill>
                          <a:effectLst/>
                          <a:latin typeface="Didact Gothic" panose="00000500000000000000" pitchFamily="2" charset="0"/>
                        </a:rPr>
                        <a:t>60.000</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797723520"/>
                  </a:ext>
                </a:extLst>
              </a:tr>
            </a:tbl>
          </a:graphicData>
        </a:graphic>
      </p:graphicFrame>
      <p:sp>
        <p:nvSpPr>
          <p:cNvPr id="4" name="TextBox 3">
            <a:extLst>
              <a:ext uri="{FF2B5EF4-FFF2-40B4-BE49-F238E27FC236}">
                <a16:creationId xmlns="" xmlns:a16="http://schemas.microsoft.com/office/drawing/2014/main" id="{E66221F1-AF54-3C94-A73A-35321F3AB4CA}"/>
              </a:ext>
            </a:extLst>
          </p:cNvPr>
          <p:cNvSpPr txBox="1"/>
          <p:nvPr/>
        </p:nvSpPr>
        <p:spPr>
          <a:xfrm>
            <a:off x="535580" y="4899115"/>
            <a:ext cx="1874520" cy="261610"/>
          </a:xfrm>
          <a:prstGeom prst="rect">
            <a:avLst/>
          </a:prstGeom>
          <a:noFill/>
        </p:spPr>
        <p:txBody>
          <a:bodyPr wrap="square">
            <a:spAutoFit/>
          </a:bodyPr>
          <a:lstStyle/>
          <a:p>
            <a:pPr marL="145415" marR="0" algn="just">
              <a:spcBef>
                <a:spcPts val="90"/>
              </a:spcBef>
              <a:spcAft>
                <a:spcPts val="0"/>
              </a:spcAft>
            </a:pPr>
            <a:r>
              <a:rPr lang="en-US" sz="1100" dirty="0">
                <a:effectLst/>
                <a:latin typeface="Times New Roman" panose="02020603050405020304" pitchFamily="18" charset="0"/>
                <a:ea typeface="Times New Roman" panose="02020603050405020304" pitchFamily="18" charset="0"/>
              </a:rPr>
              <a:t>Source:</a:t>
            </a:r>
            <a:r>
              <a:rPr lang="en-US" sz="1100" spc="-4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au</a:t>
            </a:r>
            <a:r>
              <a:rPr lang="en-US" sz="1100" dirty="0">
                <a:effectLst/>
                <a:latin typeface="Palatino Linotype" panose="02040502050505030304" pitchFamily="18" charset="0"/>
                <a:ea typeface="Times New Roman" panose="02020603050405020304" pitchFamily="18" charset="0"/>
              </a:rPr>
              <a:t>thors’</a:t>
            </a:r>
            <a:r>
              <a:rPr lang="en-US" sz="1100" spc="-30" dirty="0">
                <a:effectLst/>
                <a:latin typeface="Palatino Linotype" panose="02040502050505030304" pitchFamily="18" charset="0"/>
                <a:ea typeface="Times New Roman" panose="02020603050405020304" pitchFamily="18" charset="0"/>
              </a:rPr>
              <a:t> </a:t>
            </a:r>
            <a:r>
              <a:rPr lang="en-US" sz="1100" spc="-10" dirty="0">
                <a:effectLst/>
                <a:latin typeface="Palatino Linotype" panose="02040502050505030304" pitchFamily="18" charset="0"/>
                <a:ea typeface="Times New Roman" panose="02020603050405020304" pitchFamily="18" charset="0"/>
              </a:rPr>
              <a:t>creation</a:t>
            </a:r>
            <a:endParaRPr lang="en-US" sz="11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 xmlns:a16="http://schemas.microsoft.com/office/drawing/2014/main" id="{FE898666-5ABE-ECF9-ADDC-BACACD8B182F}"/>
              </a:ext>
            </a:extLst>
          </p:cNvPr>
          <p:cNvPicPr>
            <a:picLocks noChangeAspect="1"/>
          </p:cNvPicPr>
          <p:nvPr/>
        </p:nvPicPr>
        <p:blipFill>
          <a:blip r:embed="rId3"/>
          <a:stretch>
            <a:fillRect/>
          </a:stretch>
        </p:blipFill>
        <p:spPr>
          <a:xfrm>
            <a:off x="7962315" y="0"/>
            <a:ext cx="529415" cy="523217"/>
          </a:xfrm>
          <a:prstGeom prst="rect">
            <a:avLst/>
          </a:prstGeom>
        </p:spPr>
      </p:pic>
      <p:pic>
        <p:nvPicPr>
          <p:cNvPr id="5" name="Picture 4">
            <a:extLst>
              <a:ext uri="{FF2B5EF4-FFF2-40B4-BE49-F238E27FC236}">
                <a16:creationId xmlns="" xmlns:a16="http://schemas.microsoft.com/office/drawing/2014/main" id="{65A8EAA9-2D18-2286-BF1C-BFE6D54960EB}"/>
              </a:ext>
            </a:extLst>
          </p:cNvPr>
          <p:cNvPicPr>
            <a:picLocks noChangeAspect="1"/>
          </p:cNvPicPr>
          <p:nvPr/>
        </p:nvPicPr>
        <p:blipFill>
          <a:blip r:embed="rId4"/>
          <a:stretch>
            <a:fillRect/>
          </a:stretch>
        </p:blipFill>
        <p:spPr>
          <a:xfrm>
            <a:off x="652270" y="-73547"/>
            <a:ext cx="2280341" cy="653813"/>
          </a:xfrm>
          <a:prstGeom prst="rect">
            <a:avLst/>
          </a:prstGeom>
        </p:spPr>
      </p:pic>
    </p:spTree>
    <p:extLst>
      <p:ext uri="{BB962C8B-B14F-4D97-AF65-F5344CB8AC3E}">
        <p14:creationId xmlns="" xmlns:p14="http://schemas.microsoft.com/office/powerpoint/2010/main" val="23339839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aphicFrame>
        <p:nvGraphicFramePr>
          <p:cNvPr id="3" name="Table 2">
            <a:extLst>
              <a:ext uri="{FF2B5EF4-FFF2-40B4-BE49-F238E27FC236}">
                <a16:creationId xmlns="" xmlns:a16="http://schemas.microsoft.com/office/drawing/2014/main" id="{0DEAB6F6-61B6-DD1A-D82C-8F9ABC25B467}"/>
              </a:ext>
            </a:extLst>
          </p:cNvPr>
          <p:cNvGraphicFramePr>
            <a:graphicFrameLocks noGrp="1"/>
          </p:cNvGraphicFramePr>
          <p:nvPr>
            <p:extLst>
              <p:ext uri="{D42A27DB-BD31-4B8C-83A1-F6EECF244321}">
                <p14:modId xmlns="" xmlns:p14="http://schemas.microsoft.com/office/powerpoint/2010/main" val="543805193"/>
              </p:ext>
            </p:extLst>
          </p:nvPr>
        </p:nvGraphicFramePr>
        <p:xfrm>
          <a:off x="640079" y="535579"/>
          <a:ext cx="8451668" cy="4396005"/>
        </p:xfrm>
        <a:graphic>
          <a:graphicData uri="http://schemas.openxmlformats.org/drawingml/2006/table">
            <a:tbl>
              <a:tblPr firstRow="1" firstCol="1" lastRow="1" lastCol="1" bandRow="1" bandCol="1">
                <a:tableStyleId>{2E25BCE4-9993-4C30-9AA4-EFFA74E49B83}</a:tableStyleId>
              </a:tblPr>
              <a:tblGrid>
                <a:gridCol w="324595">
                  <a:extLst>
                    <a:ext uri="{9D8B030D-6E8A-4147-A177-3AD203B41FA5}">
                      <a16:colId xmlns="" xmlns:a16="http://schemas.microsoft.com/office/drawing/2014/main" val="3781461390"/>
                    </a:ext>
                  </a:extLst>
                </a:gridCol>
                <a:gridCol w="552967">
                  <a:extLst>
                    <a:ext uri="{9D8B030D-6E8A-4147-A177-3AD203B41FA5}">
                      <a16:colId xmlns="" xmlns:a16="http://schemas.microsoft.com/office/drawing/2014/main" val="2775510482"/>
                    </a:ext>
                  </a:extLst>
                </a:gridCol>
                <a:gridCol w="578626">
                  <a:extLst>
                    <a:ext uri="{9D8B030D-6E8A-4147-A177-3AD203B41FA5}">
                      <a16:colId xmlns="" xmlns:a16="http://schemas.microsoft.com/office/drawing/2014/main" val="2177208478"/>
                    </a:ext>
                  </a:extLst>
                </a:gridCol>
                <a:gridCol w="563231">
                  <a:extLst>
                    <a:ext uri="{9D8B030D-6E8A-4147-A177-3AD203B41FA5}">
                      <a16:colId xmlns="" xmlns:a16="http://schemas.microsoft.com/office/drawing/2014/main" val="3602546370"/>
                    </a:ext>
                  </a:extLst>
                </a:gridCol>
                <a:gridCol w="549759">
                  <a:extLst>
                    <a:ext uri="{9D8B030D-6E8A-4147-A177-3AD203B41FA5}">
                      <a16:colId xmlns="" xmlns:a16="http://schemas.microsoft.com/office/drawing/2014/main" val="2259400980"/>
                    </a:ext>
                  </a:extLst>
                </a:gridCol>
                <a:gridCol w="542061">
                  <a:extLst>
                    <a:ext uri="{9D8B030D-6E8A-4147-A177-3AD203B41FA5}">
                      <a16:colId xmlns="" xmlns:a16="http://schemas.microsoft.com/office/drawing/2014/main" val="1689011421"/>
                    </a:ext>
                  </a:extLst>
                </a:gridCol>
                <a:gridCol w="542061">
                  <a:extLst>
                    <a:ext uri="{9D8B030D-6E8A-4147-A177-3AD203B41FA5}">
                      <a16:colId xmlns="" xmlns:a16="http://schemas.microsoft.com/office/drawing/2014/main" val="1602226722"/>
                    </a:ext>
                  </a:extLst>
                </a:gridCol>
                <a:gridCol w="542703">
                  <a:extLst>
                    <a:ext uri="{9D8B030D-6E8A-4147-A177-3AD203B41FA5}">
                      <a16:colId xmlns="" xmlns:a16="http://schemas.microsoft.com/office/drawing/2014/main" val="865613263"/>
                    </a:ext>
                  </a:extLst>
                </a:gridCol>
                <a:gridCol w="542061">
                  <a:extLst>
                    <a:ext uri="{9D8B030D-6E8A-4147-A177-3AD203B41FA5}">
                      <a16:colId xmlns="" xmlns:a16="http://schemas.microsoft.com/office/drawing/2014/main" val="53439559"/>
                    </a:ext>
                  </a:extLst>
                </a:gridCol>
                <a:gridCol w="546553">
                  <a:extLst>
                    <a:ext uri="{9D8B030D-6E8A-4147-A177-3AD203B41FA5}">
                      <a16:colId xmlns="" xmlns:a16="http://schemas.microsoft.com/office/drawing/2014/main" val="3416448646"/>
                    </a:ext>
                  </a:extLst>
                </a:gridCol>
                <a:gridCol w="543344">
                  <a:extLst>
                    <a:ext uri="{9D8B030D-6E8A-4147-A177-3AD203B41FA5}">
                      <a16:colId xmlns="" xmlns:a16="http://schemas.microsoft.com/office/drawing/2014/main" val="2327724768"/>
                    </a:ext>
                  </a:extLst>
                </a:gridCol>
                <a:gridCol w="542061">
                  <a:extLst>
                    <a:ext uri="{9D8B030D-6E8A-4147-A177-3AD203B41FA5}">
                      <a16:colId xmlns="" xmlns:a16="http://schemas.microsoft.com/office/drawing/2014/main" val="1755985166"/>
                    </a:ext>
                  </a:extLst>
                </a:gridCol>
                <a:gridCol w="546553">
                  <a:extLst>
                    <a:ext uri="{9D8B030D-6E8A-4147-A177-3AD203B41FA5}">
                      <a16:colId xmlns="" xmlns:a16="http://schemas.microsoft.com/office/drawing/2014/main" val="1510984169"/>
                    </a:ext>
                  </a:extLst>
                </a:gridCol>
                <a:gridCol w="517686">
                  <a:extLst>
                    <a:ext uri="{9D8B030D-6E8A-4147-A177-3AD203B41FA5}">
                      <a16:colId xmlns="" xmlns:a16="http://schemas.microsoft.com/office/drawing/2014/main" val="3781159126"/>
                    </a:ext>
                  </a:extLst>
                </a:gridCol>
                <a:gridCol w="515760">
                  <a:extLst>
                    <a:ext uri="{9D8B030D-6E8A-4147-A177-3AD203B41FA5}">
                      <a16:colId xmlns="" xmlns:a16="http://schemas.microsoft.com/office/drawing/2014/main" val="1365456398"/>
                    </a:ext>
                  </a:extLst>
                </a:gridCol>
                <a:gridCol w="501647">
                  <a:extLst>
                    <a:ext uri="{9D8B030D-6E8A-4147-A177-3AD203B41FA5}">
                      <a16:colId xmlns="" xmlns:a16="http://schemas.microsoft.com/office/drawing/2014/main" val="1599653175"/>
                    </a:ext>
                  </a:extLst>
                </a:gridCol>
              </a:tblGrid>
              <a:tr h="148595">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635" algn="ctr">
                        <a:lnSpc>
                          <a:spcPts val="1250"/>
                        </a:lnSpc>
                        <a:spcBef>
                          <a:spcPts val="150"/>
                        </a:spcBef>
                        <a:spcAft>
                          <a:spcPts val="0"/>
                        </a:spcAft>
                      </a:pPr>
                      <a:r>
                        <a:rPr lang="en-US" sz="1000" b="1">
                          <a:solidFill>
                            <a:srgbClr val="002060"/>
                          </a:solidFill>
                          <a:effectLst/>
                          <a:latin typeface="Didact Gothic" panose="00000500000000000000" pitchFamily="2" charset="0"/>
                        </a:rPr>
                        <a:t>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5080" algn="ctr">
                        <a:lnSpc>
                          <a:spcPts val="1250"/>
                        </a:lnSpc>
                        <a:spcBef>
                          <a:spcPts val="150"/>
                        </a:spcBef>
                        <a:spcAft>
                          <a:spcPts val="0"/>
                        </a:spcAft>
                      </a:pPr>
                      <a:r>
                        <a:rPr lang="en-US" sz="1000" b="1">
                          <a:solidFill>
                            <a:srgbClr val="002060"/>
                          </a:solidFill>
                          <a:effectLst/>
                          <a:latin typeface="Didact Gothic" panose="00000500000000000000" pitchFamily="2" charset="0"/>
                        </a:rPr>
                        <a:t>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890" marR="0" algn="ctr">
                        <a:lnSpc>
                          <a:spcPts val="1340"/>
                        </a:lnSpc>
                        <a:spcBef>
                          <a:spcPts val="0"/>
                        </a:spcBef>
                        <a:spcAft>
                          <a:spcPts val="0"/>
                        </a:spcAft>
                      </a:pPr>
                      <a:r>
                        <a:rPr lang="en-US" sz="1000" b="1">
                          <a:solidFill>
                            <a:srgbClr val="002060"/>
                          </a:solidFill>
                          <a:effectLst/>
                          <a:latin typeface="Didact Gothic" panose="00000500000000000000" pitchFamily="2" charset="0"/>
                        </a:rPr>
                        <a:t>3</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0795" marR="0" algn="ctr">
                        <a:lnSpc>
                          <a:spcPts val="1250"/>
                        </a:lnSpc>
                        <a:spcBef>
                          <a:spcPts val="150"/>
                        </a:spcBef>
                        <a:spcAft>
                          <a:spcPts val="0"/>
                        </a:spcAft>
                      </a:pPr>
                      <a:r>
                        <a:rPr lang="en-US" sz="1000" b="1">
                          <a:solidFill>
                            <a:srgbClr val="002060"/>
                          </a:solidFill>
                          <a:effectLst/>
                          <a:latin typeface="Didact Gothic" panose="00000500000000000000" pitchFamily="2" charset="0"/>
                        </a:rPr>
                        <a:t>4</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5715" marR="0" algn="ctr">
                        <a:lnSpc>
                          <a:spcPts val="1250"/>
                        </a:lnSpc>
                        <a:spcBef>
                          <a:spcPts val="150"/>
                        </a:spcBef>
                        <a:spcAft>
                          <a:spcPts val="0"/>
                        </a:spcAft>
                      </a:pPr>
                      <a:r>
                        <a:rPr lang="en-US" sz="1000" b="1">
                          <a:solidFill>
                            <a:srgbClr val="002060"/>
                          </a:solidFill>
                          <a:effectLst/>
                          <a:latin typeface="Didact Gothic" panose="00000500000000000000" pitchFamily="2" charset="0"/>
                        </a:rPr>
                        <a:t>5</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5715" marR="0" algn="ctr">
                        <a:lnSpc>
                          <a:spcPts val="1250"/>
                        </a:lnSpc>
                        <a:spcBef>
                          <a:spcPts val="150"/>
                        </a:spcBef>
                        <a:spcAft>
                          <a:spcPts val="0"/>
                        </a:spcAft>
                      </a:pPr>
                      <a:r>
                        <a:rPr lang="en-US" sz="1000" b="1">
                          <a:solidFill>
                            <a:srgbClr val="002060"/>
                          </a:solidFill>
                          <a:effectLst/>
                          <a:latin typeface="Didact Gothic" panose="00000500000000000000" pitchFamily="2" charset="0"/>
                        </a:rPr>
                        <a:t>6</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620" marR="0" algn="ctr">
                        <a:lnSpc>
                          <a:spcPts val="1250"/>
                        </a:lnSpc>
                        <a:spcBef>
                          <a:spcPts val="150"/>
                        </a:spcBef>
                        <a:spcAft>
                          <a:spcPts val="0"/>
                        </a:spcAft>
                      </a:pPr>
                      <a:r>
                        <a:rPr lang="en-US" sz="1000" b="1">
                          <a:solidFill>
                            <a:srgbClr val="002060"/>
                          </a:solidFill>
                          <a:effectLst/>
                          <a:latin typeface="Didact Gothic" panose="00000500000000000000" pitchFamily="2" charset="0"/>
                        </a:rPr>
                        <a:t>7</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525" marR="0" algn="ctr">
                        <a:lnSpc>
                          <a:spcPts val="1250"/>
                        </a:lnSpc>
                        <a:spcBef>
                          <a:spcPts val="150"/>
                        </a:spcBef>
                        <a:spcAft>
                          <a:spcPts val="0"/>
                        </a:spcAft>
                      </a:pPr>
                      <a:r>
                        <a:rPr lang="en-US" sz="1000" b="1">
                          <a:solidFill>
                            <a:srgbClr val="002060"/>
                          </a:solidFill>
                          <a:effectLst/>
                          <a:latin typeface="Didact Gothic" panose="00000500000000000000" pitchFamily="2" charset="0"/>
                        </a:rPr>
                        <a:t>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430" marR="0" algn="ctr">
                        <a:lnSpc>
                          <a:spcPts val="1250"/>
                        </a:lnSpc>
                        <a:spcBef>
                          <a:spcPts val="150"/>
                        </a:spcBef>
                        <a:spcAft>
                          <a:spcPts val="0"/>
                        </a:spcAft>
                      </a:pPr>
                      <a:r>
                        <a:rPr lang="en-US" sz="1000" b="1">
                          <a:solidFill>
                            <a:srgbClr val="002060"/>
                          </a:solidFill>
                          <a:effectLst/>
                          <a:latin typeface="Didact Gothic" panose="00000500000000000000" pitchFamily="2" charset="0"/>
                        </a:rPr>
                        <a:t>9</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203200" marR="187960" algn="ctr">
                        <a:lnSpc>
                          <a:spcPts val="1250"/>
                        </a:lnSpc>
                        <a:spcBef>
                          <a:spcPts val="150"/>
                        </a:spcBef>
                        <a:spcAft>
                          <a:spcPts val="0"/>
                        </a:spcAft>
                      </a:pPr>
                      <a:r>
                        <a:rPr lang="en-US" sz="1000" b="1" spc="-25">
                          <a:solidFill>
                            <a:srgbClr val="002060"/>
                          </a:solidFill>
                          <a:effectLst/>
                          <a:latin typeface="Didact Gothic" panose="00000500000000000000" pitchFamily="2" charset="0"/>
                        </a:rPr>
                        <a:t>10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0010" marR="63500" algn="ctr">
                        <a:lnSpc>
                          <a:spcPts val="1250"/>
                        </a:lnSpc>
                        <a:spcBef>
                          <a:spcPts val="150"/>
                        </a:spcBef>
                        <a:spcAft>
                          <a:spcPts val="0"/>
                        </a:spcAft>
                      </a:pPr>
                      <a:r>
                        <a:rPr lang="en-US" sz="1000" b="1" spc="-25">
                          <a:solidFill>
                            <a:srgbClr val="002060"/>
                          </a:solidFill>
                          <a:effectLst/>
                          <a:latin typeface="Didact Gothic" panose="00000500000000000000" pitchFamily="2" charset="0"/>
                        </a:rPr>
                        <a:t>11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69850" algn="ctr">
                        <a:lnSpc>
                          <a:spcPts val="1250"/>
                        </a:lnSpc>
                        <a:spcBef>
                          <a:spcPts val="150"/>
                        </a:spcBef>
                        <a:spcAft>
                          <a:spcPts val="0"/>
                        </a:spcAft>
                      </a:pPr>
                      <a:r>
                        <a:rPr lang="en-US" sz="1000" b="1" spc="-25">
                          <a:solidFill>
                            <a:srgbClr val="002060"/>
                          </a:solidFill>
                          <a:effectLst/>
                          <a:latin typeface="Didact Gothic" panose="00000500000000000000" pitchFamily="2" charset="0"/>
                        </a:rPr>
                        <a:t>12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8900" marR="76200" algn="ctr">
                        <a:lnSpc>
                          <a:spcPts val="1250"/>
                        </a:lnSpc>
                        <a:spcBef>
                          <a:spcPts val="150"/>
                        </a:spcBef>
                        <a:spcAft>
                          <a:spcPts val="0"/>
                        </a:spcAft>
                      </a:pPr>
                      <a:r>
                        <a:rPr lang="en-US" sz="1000" b="1" spc="-25">
                          <a:solidFill>
                            <a:srgbClr val="002060"/>
                          </a:solidFill>
                          <a:effectLst/>
                          <a:latin typeface="Didact Gothic" panose="00000500000000000000" pitchFamily="2" charset="0"/>
                        </a:rPr>
                        <a:t>13</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3345" marR="69850" algn="ctr">
                        <a:lnSpc>
                          <a:spcPts val="1250"/>
                        </a:lnSpc>
                        <a:spcBef>
                          <a:spcPts val="150"/>
                        </a:spcBef>
                        <a:spcAft>
                          <a:spcPts val="0"/>
                        </a:spcAft>
                      </a:pPr>
                      <a:r>
                        <a:rPr lang="en-US" sz="1000" b="1" spc="-25">
                          <a:solidFill>
                            <a:srgbClr val="002060"/>
                          </a:solidFill>
                          <a:effectLst/>
                          <a:latin typeface="Didact Gothic" panose="00000500000000000000" pitchFamily="2" charset="0"/>
                        </a:rPr>
                        <a:t>14</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87325" marR="162560" algn="ctr">
                        <a:lnSpc>
                          <a:spcPts val="1250"/>
                        </a:lnSpc>
                        <a:spcBef>
                          <a:spcPts val="150"/>
                        </a:spcBef>
                        <a:spcAft>
                          <a:spcPts val="0"/>
                        </a:spcAft>
                      </a:pPr>
                      <a:r>
                        <a:rPr lang="en-US" sz="1000" b="1" spc="-25">
                          <a:solidFill>
                            <a:srgbClr val="002060"/>
                          </a:solidFill>
                          <a:effectLst/>
                          <a:latin typeface="Didact Gothic" panose="00000500000000000000" pitchFamily="2" charset="0"/>
                        </a:rPr>
                        <a:t>15</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1318364196"/>
                  </a:ext>
                </a:extLst>
              </a:tr>
              <a:tr h="156539">
                <a:tc>
                  <a:txBody>
                    <a:bodyPr/>
                    <a:lstStyle/>
                    <a:p>
                      <a:pPr marL="135255" marR="0">
                        <a:spcBef>
                          <a:spcPts val="150"/>
                        </a:spcBef>
                        <a:spcAft>
                          <a:spcPts val="0"/>
                        </a:spcAft>
                      </a:pPr>
                      <a:r>
                        <a:rPr lang="en-US" sz="1000" b="1">
                          <a:solidFill>
                            <a:srgbClr val="002060"/>
                          </a:solidFill>
                          <a:effectLst/>
                          <a:latin typeface="Didact Gothic" panose="00000500000000000000" pitchFamily="2" charset="0"/>
                        </a:rPr>
                        <a:t>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81280" algn="ctr">
                        <a:spcBef>
                          <a:spcPts val="160"/>
                        </a:spcBef>
                        <a:spcAft>
                          <a:spcPts val="0"/>
                        </a:spcAft>
                      </a:pPr>
                      <a:r>
                        <a:rPr lang="en-US" sz="1000" b="1" spc="-10">
                          <a:solidFill>
                            <a:srgbClr val="002060"/>
                          </a:solidFill>
                          <a:effectLst/>
                          <a:latin typeface="Didact Gothic" panose="00000500000000000000" pitchFamily="2" charset="0"/>
                        </a:rPr>
                        <a:t>-0.018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2539351145"/>
                  </a:ext>
                </a:extLst>
              </a:tr>
              <a:tr h="148595">
                <a:tc>
                  <a:txBody>
                    <a:bodyPr/>
                    <a:lstStyle/>
                    <a:p>
                      <a:pPr marL="135255" marR="0">
                        <a:lnSpc>
                          <a:spcPts val="1265"/>
                        </a:lnSpc>
                        <a:spcBef>
                          <a:spcPts val="0"/>
                        </a:spcBef>
                        <a:spcAft>
                          <a:spcPts val="0"/>
                        </a:spcAft>
                      </a:pPr>
                      <a:r>
                        <a:rPr lang="en-US" sz="1000" b="1">
                          <a:solidFill>
                            <a:srgbClr val="002060"/>
                          </a:solidFill>
                          <a:effectLst/>
                          <a:latin typeface="Didact Gothic" panose="00000500000000000000" pitchFamily="2" charset="0"/>
                        </a:rPr>
                        <a:t>3</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1125" marR="0">
                        <a:lnSpc>
                          <a:spcPts val="1280"/>
                        </a:lnSpc>
                        <a:spcBef>
                          <a:spcPts val="0"/>
                        </a:spcBef>
                        <a:spcAft>
                          <a:spcPts val="0"/>
                        </a:spcAft>
                      </a:pPr>
                      <a:r>
                        <a:rPr lang="en-US" sz="1000" b="1" spc="-10">
                          <a:solidFill>
                            <a:srgbClr val="002060"/>
                          </a:solidFill>
                          <a:effectLst/>
                          <a:latin typeface="Didact Gothic" panose="00000500000000000000" pitchFamily="2" charset="0"/>
                        </a:rPr>
                        <a:t>0.180</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96520" algn="r">
                        <a:lnSpc>
                          <a:spcPts val="1280"/>
                        </a:lnSpc>
                        <a:spcBef>
                          <a:spcPts val="0"/>
                        </a:spcBef>
                        <a:spcAft>
                          <a:spcPts val="0"/>
                        </a:spcAft>
                      </a:pPr>
                      <a:r>
                        <a:rPr lang="en-US" sz="1000" b="1" spc="-10">
                          <a:solidFill>
                            <a:srgbClr val="002060"/>
                          </a:solidFill>
                          <a:effectLst/>
                          <a:latin typeface="Didact Gothic" panose="00000500000000000000" pitchFamily="2" charset="0"/>
                        </a:rPr>
                        <a:t>-0.037</a:t>
                      </a:r>
                      <a:r>
                        <a:rPr lang="en-US" sz="600" b="1" spc="-10">
                          <a:solidFill>
                            <a:srgbClr val="002060"/>
                          </a:solidFill>
                          <a:effectLst/>
                          <a:latin typeface="Didact Gothic" panose="00000500000000000000" pitchFamily="2" charset="0"/>
                        </a:rPr>
                        <a:t>C</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85877039"/>
                  </a:ext>
                </a:extLst>
              </a:tr>
              <a:tr h="301097">
                <a:tc>
                  <a:txBody>
                    <a:bodyPr/>
                    <a:lstStyle/>
                    <a:p>
                      <a:pPr marL="135255" marR="0">
                        <a:lnSpc>
                          <a:spcPts val="1330"/>
                        </a:lnSpc>
                        <a:spcBef>
                          <a:spcPts val="0"/>
                        </a:spcBef>
                        <a:spcAft>
                          <a:spcPts val="0"/>
                        </a:spcAft>
                      </a:pPr>
                      <a:r>
                        <a:rPr lang="en-US" sz="1000" b="1">
                          <a:solidFill>
                            <a:srgbClr val="002060"/>
                          </a:solidFill>
                          <a:effectLst/>
                          <a:latin typeface="Didact Gothic" panose="00000500000000000000" pitchFamily="2" charset="0"/>
                        </a:rPr>
                        <a:t>4</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82550" algn="ctr">
                        <a:lnSpc>
                          <a:spcPts val="1345"/>
                        </a:lnSpc>
                        <a:spcBef>
                          <a:spcPts val="0"/>
                        </a:spcBef>
                        <a:spcAft>
                          <a:spcPts val="0"/>
                        </a:spcAft>
                      </a:pPr>
                      <a:r>
                        <a:rPr lang="en-US" sz="1000" b="1" spc="-10">
                          <a:solidFill>
                            <a:srgbClr val="002060"/>
                          </a:solidFill>
                          <a:effectLst/>
                          <a:latin typeface="Didact Gothic" panose="00000500000000000000" pitchFamily="2" charset="0"/>
                        </a:rPr>
                        <a:t>-0.153</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24460" algn="r">
                        <a:lnSpc>
                          <a:spcPts val="1345"/>
                        </a:lnSpc>
                        <a:spcBef>
                          <a:spcPts val="0"/>
                        </a:spcBef>
                        <a:spcAft>
                          <a:spcPts val="0"/>
                        </a:spcAft>
                      </a:pPr>
                      <a:r>
                        <a:rPr lang="en-US" sz="1000" b="1" spc="-10">
                          <a:solidFill>
                            <a:srgbClr val="002060"/>
                          </a:solidFill>
                          <a:effectLst/>
                          <a:latin typeface="Didact Gothic" panose="00000500000000000000" pitchFamily="2" charset="0"/>
                        </a:rPr>
                        <a:t>0.055</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20650" marR="0">
                        <a:lnSpc>
                          <a:spcPts val="1200"/>
                        </a:lnSpc>
                        <a:spcBef>
                          <a:spcPts val="0"/>
                        </a:spcBef>
                        <a:spcAft>
                          <a:spcPts val="0"/>
                        </a:spcAft>
                      </a:pPr>
                      <a:r>
                        <a:rPr lang="en-US" sz="1000" b="1" spc="-10">
                          <a:solidFill>
                            <a:srgbClr val="002060"/>
                          </a:solidFill>
                          <a:effectLst/>
                          <a:latin typeface="Didact Gothic" panose="00000500000000000000" pitchFamily="2" charset="0"/>
                        </a:rPr>
                        <a:t>0.139</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595286610"/>
                  </a:ext>
                </a:extLst>
              </a:tr>
              <a:tr h="301097">
                <a:tc>
                  <a:txBody>
                    <a:bodyPr/>
                    <a:lstStyle/>
                    <a:p>
                      <a:pPr marL="135255" marR="0">
                        <a:lnSpc>
                          <a:spcPts val="1330"/>
                        </a:lnSpc>
                        <a:spcBef>
                          <a:spcPts val="0"/>
                        </a:spcBef>
                        <a:spcAft>
                          <a:spcPts val="0"/>
                        </a:spcAft>
                      </a:pPr>
                      <a:r>
                        <a:rPr lang="en-US" sz="1000" b="1">
                          <a:solidFill>
                            <a:srgbClr val="002060"/>
                          </a:solidFill>
                          <a:effectLst/>
                          <a:latin typeface="Didact Gothic" panose="00000500000000000000" pitchFamily="2" charset="0"/>
                        </a:rPr>
                        <a:t>5</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82550" algn="ctr">
                        <a:lnSpc>
                          <a:spcPts val="1345"/>
                        </a:lnSpc>
                        <a:spcBef>
                          <a:spcPts val="0"/>
                        </a:spcBef>
                        <a:spcAft>
                          <a:spcPts val="0"/>
                        </a:spcAft>
                      </a:pPr>
                      <a:r>
                        <a:rPr lang="en-US" sz="1000" b="1" spc="-10">
                          <a:solidFill>
                            <a:srgbClr val="002060"/>
                          </a:solidFill>
                          <a:effectLst/>
                          <a:latin typeface="Didact Gothic" panose="00000500000000000000" pitchFamily="2" charset="0"/>
                        </a:rPr>
                        <a:t>-0.153</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24460" algn="r">
                        <a:lnSpc>
                          <a:spcPts val="1345"/>
                        </a:lnSpc>
                        <a:spcBef>
                          <a:spcPts val="0"/>
                        </a:spcBef>
                        <a:spcAft>
                          <a:spcPts val="0"/>
                        </a:spcAft>
                      </a:pPr>
                      <a:r>
                        <a:rPr lang="en-US" sz="1000" b="1" spc="-10">
                          <a:solidFill>
                            <a:srgbClr val="002060"/>
                          </a:solidFill>
                          <a:effectLst/>
                          <a:latin typeface="Didact Gothic" panose="00000500000000000000" pitchFamily="2" charset="0"/>
                        </a:rPr>
                        <a:t>0.055</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20650" marR="0">
                        <a:lnSpc>
                          <a:spcPts val="1200"/>
                        </a:lnSpc>
                        <a:spcBef>
                          <a:spcPts val="0"/>
                        </a:spcBef>
                        <a:spcAft>
                          <a:spcPts val="0"/>
                        </a:spcAft>
                      </a:pPr>
                      <a:r>
                        <a:rPr lang="en-US" sz="1000" b="1" spc="-10">
                          <a:solidFill>
                            <a:srgbClr val="002060"/>
                          </a:solidFill>
                          <a:effectLst/>
                          <a:latin typeface="Didact Gothic" panose="00000500000000000000" pitchFamily="2" charset="0"/>
                        </a:rPr>
                        <a:t>0.139</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6360" marR="73660" algn="ctr">
                        <a:lnSpc>
                          <a:spcPts val="1345"/>
                        </a:lnSpc>
                        <a:spcBef>
                          <a:spcPts val="0"/>
                        </a:spcBef>
                        <a:spcAft>
                          <a:spcPts val="0"/>
                        </a:spcAft>
                      </a:pPr>
                      <a:r>
                        <a:rPr lang="en-US" sz="1000" b="1" spc="-10">
                          <a:solidFill>
                            <a:srgbClr val="002060"/>
                          </a:solidFill>
                          <a:effectLst/>
                          <a:latin typeface="Didact Gothic" panose="00000500000000000000" pitchFamily="2" charset="0"/>
                        </a:rPr>
                        <a:t>0.868</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426387028"/>
                  </a:ext>
                </a:extLst>
              </a:tr>
              <a:tr h="301097">
                <a:tc>
                  <a:txBody>
                    <a:bodyPr/>
                    <a:lstStyle/>
                    <a:p>
                      <a:pPr marL="135255" marR="0">
                        <a:lnSpc>
                          <a:spcPts val="1330"/>
                        </a:lnSpc>
                        <a:spcBef>
                          <a:spcPts val="0"/>
                        </a:spcBef>
                        <a:spcAft>
                          <a:spcPts val="0"/>
                        </a:spcAft>
                      </a:pPr>
                      <a:r>
                        <a:rPr lang="en-US" sz="1000" b="1">
                          <a:solidFill>
                            <a:srgbClr val="002060"/>
                          </a:solidFill>
                          <a:effectLst/>
                          <a:latin typeface="Didact Gothic" panose="00000500000000000000" pitchFamily="2" charset="0"/>
                        </a:rPr>
                        <a:t>6</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82550" algn="ctr">
                        <a:lnSpc>
                          <a:spcPts val="1345"/>
                        </a:lnSpc>
                        <a:spcBef>
                          <a:spcPts val="0"/>
                        </a:spcBef>
                        <a:spcAft>
                          <a:spcPts val="0"/>
                        </a:spcAft>
                      </a:pPr>
                      <a:r>
                        <a:rPr lang="en-US" sz="1000" b="1" spc="-10">
                          <a:solidFill>
                            <a:srgbClr val="002060"/>
                          </a:solidFill>
                          <a:effectLst/>
                          <a:latin typeface="Didact Gothic" panose="00000500000000000000" pitchFamily="2" charset="0"/>
                        </a:rPr>
                        <a:t>-0.122</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22555" algn="r">
                        <a:lnSpc>
                          <a:spcPts val="1345"/>
                        </a:lnSpc>
                        <a:spcBef>
                          <a:spcPts val="0"/>
                        </a:spcBef>
                        <a:spcAft>
                          <a:spcPts val="0"/>
                        </a:spcAft>
                      </a:pPr>
                      <a:r>
                        <a:rPr lang="en-US" sz="1000" b="1" spc="-10">
                          <a:solidFill>
                            <a:srgbClr val="002060"/>
                          </a:solidFill>
                          <a:effectLst/>
                          <a:latin typeface="Didact Gothic" panose="00000500000000000000" pitchFamily="2" charset="0"/>
                        </a:rPr>
                        <a:t>-0.023</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20650" marR="0">
                        <a:lnSpc>
                          <a:spcPts val="1200"/>
                        </a:lnSpc>
                        <a:spcBef>
                          <a:spcPts val="0"/>
                        </a:spcBef>
                        <a:spcAft>
                          <a:spcPts val="0"/>
                        </a:spcAft>
                      </a:pPr>
                      <a:r>
                        <a:rPr lang="en-US" sz="1000" b="1" spc="-10">
                          <a:solidFill>
                            <a:srgbClr val="002060"/>
                          </a:solidFill>
                          <a:effectLst/>
                          <a:latin typeface="Didact Gothic" panose="00000500000000000000" pitchFamily="2" charset="0"/>
                        </a:rPr>
                        <a:t>0.255</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6205" marR="0">
                        <a:lnSpc>
                          <a:spcPts val="1345"/>
                        </a:lnSpc>
                        <a:spcBef>
                          <a:spcPts val="0"/>
                        </a:spcBef>
                        <a:spcAft>
                          <a:spcPts val="0"/>
                        </a:spcAft>
                      </a:pPr>
                      <a:r>
                        <a:rPr lang="en-US" sz="1000" b="1" spc="-10">
                          <a:solidFill>
                            <a:srgbClr val="002060"/>
                          </a:solidFill>
                          <a:effectLst/>
                          <a:latin typeface="Didact Gothic" panose="00000500000000000000" pitchFamily="2" charset="0"/>
                        </a:rPr>
                        <a:t>0.162</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00330" algn="r">
                        <a:lnSpc>
                          <a:spcPts val="1345"/>
                        </a:lnSpc>
                        <a:spcBef>
                          <a:spcPts val="0"/>
                        </a:spcBef>
                        <a:spcAft>
                          <a:spcPts val="0"/>
                        </a:spcAft>
                      </a:pPr>
                      <a:r>
                        <a:rPr lang="en-US" sz="1000" b="1" spc="-10">
                          <a:solidFill>
                            <a:srgbClr val="002060"/>
                          </a:solidFill>
                          <a:effectLst/>
                          <a:latin typeface="Didact Gothic" panose="00000500000000000000" pitchFamily="2" charset="0"/>
                        </a:rPr>
                        <a:t>0.162</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985129780"/>
                  </a:ext>
                </a:extLst>
              </a:tr>
              <a:tr h="301097">
                <a:tc>
                  <a:txBody>
                    <a:bodyPr/>
                    <a:lstStyle/>
                    <a:p>
                      <a:pPr marL="135255" marR="0">
                        <a:lnSpc>
                          <a:spcPts val="1330"/>
                        </a:lnSpc>
                        <a:spcBef>
                          <a:spcPts val="0"/>
                        </a:spcBef>
                        <a:spcAft>
                          <a:spcPts val="0"/>
                        </a:spcAft>
                      </a:pPr>
                      <a:r>
                        <a:rPr lang="en-US" sz="1000" b="1">
                          <a:solidFill>
                            <a:srgbClr val="002060"/>
                          </a:solidFill>
                          <a:effectLst/>
                          <a:latin typeface="Didact Gothic" panose="00000500000000000000" pitchFamily="2" charset="0"/>
                        </a:rPr>
                        <a:t>7</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1125" marR="0">
                        <a:lnSpc>
                          <a:spcPts val="1345"/>
                        </a:lnSpc>
                        <a:spcBef>
                          <a:spcPts val="0"/>
                        </a:spcBef>
                        <a:spcAft>
                          <a:spcPts val="0"/>
                        </a:spcAft>
                      </a:pPr>
                      <a:r>
                        <a:rPr lang="en-US" sz="1000" b="1" spc="-10">
                          <a:solidFill>
                            <a:srgbClr val="002060"/>
                          </a:solidFill>
                          <a:effectLst/>
                          <a:latin typeface="Didact Gothic" panose="00000500000000000000" pitchFamily="2" charset="0"/>
                        </a:rPr>
                        <a:t>0.060</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24460" algn="r">
                        <a:lnSpc>
                          <a:spcPts val="1345"/>
                        </a:lnSpc>
                        <a:spcBef>
                          <a:spcPts val="0"/>
                        </a:spcBef>
                        <a:spcAft>
                          <a:spcPts val="0"/>
                        </a:spcAft>
                      </a:pPr>
                      <a:r>
                        <a:rPr lang="en-US" sz="1000" b="1" spc="-10">
                          <a:solidFill>
                            <a:srgbClr val="002060"/>
                          </a:solidFill>
                          <a:effectLst/>
                          <a:latin typeface="Didact Gothic" panose="00000500000000000000" pitchFamily="2" charset="0"/>
                        </a:rPr>
                        <a:t>0.048</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2075" marR="82550" algn="ctr">
                        <a:lnSpc>
                          <a:spcPts val="1200"/>
                        </a:lnSpc>
                        <a:spcBef>
                          <a:spcPts val="0"/>
                        </a:spcBef>
                        <a:spcAft>
                          <a:spcPts val="0"/>
                        </a:spcAft>
                      </a:pPr>
                      <a:r>
                        <a:rPr lang="en-US" sz="1000" b="1" spc="-10">
                          <a:solidFill>
                            <a:srgbClr val="002060"/>
                          </a:solidFill>
                          <a:effectLst/>
                          <a:latin typeface="Didact Gothic" panose="00000500000000000000" pitchFamily="2" charset="0"/>
                        </a:rPr>
                        <a:t>-0.093</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6360" marR="74930" algn="ctr">
                        <a:lnSpc>
                          <a:spcPts val="1345"/>
                        </a:lnSpc>
                        <a:spcBef>
                          <a:spcPts val="0"/>
                        </a:spcBef>
                        <a:spcAft>
                          <a:spcPts val="0"/>
                        </a:spcAft>
                      </a:pPr>
                      <a:r>
                        <a:rPr lang="en-US" sz="1000" b="1" spc="-10">
                          <a:solidFill>
                            <a:srgbClr val="002060"/>
                          </a:solidFill>
                          <a:effectLst/>
                          <a:latin typeface="Didact Gothic" panose="00000500000000000000" pitchFamily="2" charset="0"/>
                        </a:rPr>
                        <a:t>-0.325</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80645" algn="r">
                        <a:lnSpc>
                          <a:spcPts val="1345"/>
                        </a:lnSpc>
                        <a:spcBef>
                          <a:spcPts val="0"/>
                        </a:spcBef>
                        <a:spcAft>
                          <a:spcPts val="0"/>
                        </a:spcAft>
                      </a:pPr>
                      <a:r>
                        <a:rPr lang="en-US" sz="1000" b="1" spc="-10">
                          <a:solidFill>
                            <a:srgbClr val="002060"/>
                          </a:solidFill>
                          <a:effectLst/>
                          <a:latin typeface="Didact Gothic" panose="00000500000000000000" pitchFamily="2" charset="0"/>
                        </a:rPr>
                        <a:t>-0.325</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6200" marR="69850" algn="ctr">
                        <a:lnSpc>
                          <a:spcPts val="1345"/>
                        </a:lnSpc>
                        <a:spcBef>
                          <a:spcPts val="0"/>
                        </a:spcBef>
                        <a:spcAft>
                          <a:spcPts val="0"/>
                        </a:spcAft>
                      </a:pPr>
                      <a:r>
                        <a:rPr lang="en-US" sz="1000" b="1" spc="-10">
                          <a:solidFill>
                            <a:srgbClr val="002060"/>
                          </a:solidFill>
                          <a:effectLst/>
                          <a:latin typeface="Didact Gothic" panose="00000500000000000000" pitchFamily="2" charset="0"/>
                        </a:rPr>
                        <a:t>-0.462</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1675741621"/>
                  </a:ext>
                </a:extLst>
              </a:tr>
              <a:tr h="301097">
                <a:tc>
                  <a:txBody>
                    <a:bodyPr/>
                    <a:lstStyle/>
                    <a:p>
                      <a:pPr marL="135255" marR="0">
                        <a:lnSpc>
                          <a:spcPts val="1330"/>
                        </a:lnSpc>
                        <a:spcBef>
                          <a:spcPts val="0"/>
                        </a:spcBef>
                        <a:spcAft>
                          <a:spcPts val="0"/>
                        </a:spcAft>
                      </a:pPr>
                      <a:r>
                        <a:rPr lang="en-US" sz="1000" b="1">
                          <a:solidFill>
                            <a:srgbClr val="002060"/>
                          </a:solidFill>
                          <a:effectLst/>
                          <a:latin typeface="Didact Gothic" panose="00000500000000000000" pitchFamily="2" charset="0"/>
                        </a:rPr>
                        <a:t>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1125" marR="0">
                        <a:lnSpc>
                          <a:spcPts val="1345"/>
                        </a:lnSpc>
                        <a:spcBef>
                          <a:spcPts val="0"/>
                        </a:spcBef>
                        <a:spcAft>
                          <a:spcPts val="0"/>
                        </a:spcAft>
                      </a:pPr>
                      <a:r>
                        <a:rPr lang="en-US" sz="1000" b="1" spc="-10">
                          <a:solidFill>
                            <a:srgbClr val="002060"/>
                          </a:solidFill>
                          <a:effectLst/>
                          <a:latin typeface="Didact Gothic" panose="00000500000000000000" pitchFamily="2" charset="0"/>
                        </a:rPr>
                        <a:t>0.076</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22555" algn="r">
                        <a:lnSpc>
                          <a:spcPts val="1345"/>
                        </a:lnSpc>
                        <a:spcBef>
                          <a:spcPts val="0"/>
                        </a:spcBef>
                        <a:spcAft>
                          <a:spcPts val="0"/>
                        </a:spcAft>
                      </a:pPr>
                      <a:r>
                        <a:rPr lang="en-US" sz="1000" b="1" spc="-10">
                          <a:solidFill>
                            <a:srgbClr val="002060"/>
                          </a:solidFill>
                          <a:effectLst/>
                          <a:latin typeface="Didact Gothic" panose="00000500000000000000" pitchFamily="2" charset="0"/>
                        </a:rPr>
                        <a:t>-0.018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2075" marR="82550" algn="ctr">
                        <a:lnSpc>
                          <a:spcPts val="1200"/>
                        </a:lnSpc>
                        <a:spcBef>
                          <a:spcPts val="0"/>
                        </a:spcBef>
                        <a:spcAft>
                          <a:spcPts val="0"/>
                        </a:spcAft>
                      </a:pPr>
                      <a:r>
                        <a:rPr lang="en-US" sz="1000" b="1" spc="-10">
                          <a:solidFill>
                            <a:srgbClr val="002060"/>
                          </a:solidFill>
                          <a:effectLst/>
                          <a:latin typeface="Didact Gothic" panose="00000500000000000000" pitchFamily="2" charset="0"/>
                        </a:rPr>
                        <a:t>-0.186</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6205" marR="0">
                        <a:lnSpc>
                          <a:spcPts val="1345"/>
                        </a:lnSpc>
                        <a:spcBef>
                          <a:spcPts val="0"/>
                        </a:spcBef>
                        <a:spcAft>
                          <a:spcPts val="0"/>
                        </a:spcAft>
                      </a:pPr>
                      <a:r>
                        <a:rPr lang="en-US" sz="1000" b="1" spc="-10">
                          <a:solidFill>
                            <a:srgbClr val="002060"/>
                          </a:solidFill>
                          <a:effectLst/>
                          <a:latin typeface="Didact Gothic" panose="00000500000000000000" pitchFamily="2" charset="0"/>
                        </a:rPr>
                        <a:t>0.111</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00330" algn="r">
                        <a:lnSpc>
                          <a:spcPts val="1345"/>
                        </a:lnSpc>
                        <a:spcBef>
                          <a:spcPts val="0"/>
                        </a:spcBef>
                        <a:spcAft>
                          <a:spcPts val="0"/>
                        </a:spcAft>
                      </a:pPr>
                      <a:r>
                        <a:rPr lang="en-US" sz="1000" b="1" spc="-10">
                          <a:solidFill>
                            <a:srgbClr val="002060"/>
                          </a:solidFill>
                          <a:effectLst/>
                          <a:latin typeface="Didact Gothic" panose="00000500000000000000" pitchFamily="2" charset="0"/>
                        </a:rPr>
                        <a:t>0.111</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6200" marR="69850" algn="ctr">
                        <a:lnSpc>
                          <a:spcPts val="1345"/>
                        </a:lnSpc>
                        <a:spcBef>
                          <a:spcPts val="0"/>
                        </a:spcBef>
                        <a:spcAft>
                          <a:spcPts val="0"/>
                        </a:spcAft>
                      </a:pPr>
                      <a:r>
                        <a:rPr lang="en-US" sz="1000" b="1" spc="-10">
                          <a:solidFill>
                            <a:srgbClr val="002060"/>
                          </a:solidFill>
                          <a:effectLst/>
                          <a:latin typeface="Didact Gothic" panose="00000500000000000000" pitchFamily="2" charset="0"/>
                        </a:rPr>
                        <a:t>-0.645</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80010" algn="r">
                        <a:lnSpc>
                          <a:spcPts val="1345"/>
                        </a:lnSpc>
                        <a:spcBef>
                          <a:spcPts val="0"/>
                        </a:spcBef>
                        <a:spcAft>
                          <a:spcPts val="0"/>
                        </a:spcAft>
                      </a:pPr>
                      <a:r>
                        <a:rPr lang="en-US" sz="1000" b="1" spc="-10">
                          <a:solidFill>
                            <a:srgbClr val="002060"/>
                          </a:solidFill>
                          <a:effectLst/>
                          <a:latin typeface="Didact Gothic" panose="00000500000000000000" pitchFamily="2" charset="0"/>
                        </a:rPr>
                        <a:t>-0.380</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858743596"/>
                  </a:ext>
                </a:extLst>
              </a:tr>
              <a:tr h="301097">
                <a:tc>
                  <a:txBody>
                    <a:bodyPr/>
                    <a:lstStyle/>
                    <a:p>
                      <a:pPr marL="135255" marR="0">
                        <a:lnSpc>
                          <a:spcPts val="1330"/>
                        </a:lnSpc>
                        <a:spcBef>
                          <a:spcPts val="0"/>
                        </a:spcBef>
                        <a:spcAft>
                          <a:spcPts val="0"/>
                        </a:spcAft>
                      </a:pPr>
                      <a:r>
                        <a:rPr lang="en-US" sz="1000" b="1">
                          <a:solidFill>
                            <a:srgbClr val="002060"/>
                          </a:solidFill>
                          <a:effectLst/>
                          <a:latin typeface="Didact Gothic" panose="00000500000000000000" pitchFamily="2" charset="0"/>
                        </a:rPr>
                        <a:t>9</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82550" algn="ctr">
                        <a:lnSpc>
                          <a:spcPts val="1345"/>
                        </a:lnSpc>
                        <a:spcBef>
                          <a:spcPts val="0"/>
                        </a:spcBef>
                        <a:spcAft>
                          <a:spcPts val="0"/>
                        </a:spcAft>
                      </a:pPr>
                      <a:r>
                        <a:rPr lang="en-US" sz="1000" b="1" spc="-10">
                          <a:solidFill>
                            <a:srgbClr val="002060"/>
                          </a:solidFill>
                          <a:effectLst/>
                          <a:latin typeface="Didact Gothic" panose="00000500000000000000" pitchFamily="2" charset="0"/>
                        </a:rPr>
                        <a:t>-0.064</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22555" algn="r">
                        <a:lnSpc>
                          <a:spcPts val="1345"/>
                        </a:lnSpc>
                        <a:spcBef>
                          <a:spcPts val="0"/>
                        </a:spcBef>
                        <a:spcAft>
                          <a:spcPts val="0"/>
                        </a:spcAft>
                      </a:pPr>
                      <a:r>
                        <a:rPr lang="en-US" sz="1000" b="1" spc="-10">
                          <a:solidFill>
                            <a:srgbClr val="002060"/>
                          </a:solidFill>
                          <a:effectLst/>
                          <a:latin typeface="Didact Gothic" panose="00000500000000000000" pitchFamily="2" charset="0"/>
                        </a:rPr>
                        <a:t>-0.006</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20650" marR="0">
                        <a:lnSpc>
                          <a:spcPts val="1200"/>
                        </a:lnSpc>
                        <a:spcBef>
                          <a:spcPts val="0"/>
                        </a:spcBef>
                        <a:spcAft>
                          <a:spcPts val="0"/>
                        </a:spcAft>
                      </a:pPr>
                      <a:r>
                        <a:rPr lang="en-US" sz="1000" b="1" spc="-10">
                          <a:solidFill>
                            <a:srgbClr val="002060"/>
                          </a:solidFill>
                          <a:effectLst/>
                          <a:latin typeface="Didact Gothic" panose="00000500000000000000" pitchFamily="2" charset="0"/>
                        </a:rPr>
                        <a:t>0.148</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6360" marR="74930" algn="ctr">
                        <a:lnSpc>
                          <a:spcPts val="1345"/>
                        </a:lnSpc>
                        <a:spcBef>
                          <a:spcPts val="0"/>
                        </a:spcBef>
                        <a:spcAft>
                          <a:spcPts val="0"/>
                        </a:spcAft>
                      </a:pPr>
                      <a:r>
                        <a:rPr lang="en-US" sz="1000" b="1" spc="-10">
                          <a:solidFill>
                            <a:srgbClr val="002060"/>
                          </a:solidFill>
                          <a:effectLst/>
                          <a:latin typeface="Didact Gothic" panose="00000500000000000000" pitchFamily="2" charset="0"/>
                        </a:rPr>
                        <a:t>-0.141</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80645" algn="r">
                        <a:lnSpc>
                          <a:spcPts val="1345"/>
                        </a:lnSpc>
                        <a:spcBef>
                          <a:spcPts val="0"/>
                        </a:spcBef>
                        <a:spcAft>
                          <a:spcPts val="0"/>
                        </a:spcAft>
                      </a:pPr>
                      <a:r>
                        <a:rPr lang="en-US" sz="1000" b="1" spc="-10">
                          <a:solidFill>
                            <a:srgbClr val="002060"/>
                          </a:solidFill>
                          <a:effectLst/>
                          <a:latin typeface="Didact Gothic" panose="00000500000000000000" pitchFamily="2" charset="0"/>
                        </a:rPr>
                        <a:t>-0.141</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09855" marR="0">
                        <a:lnSpc>
                          <a:spcPts val="1345"/>
                        </a:lnSpc>
                        <a:spcBef>
                          <a:spcPts val="0"/>
                        </a:spcBef>
                        <a:spcAft>
                          <a:spcPts val="0"/>
                        </a:spcAft>
                      </a:pPr>
                      <a:r>
                        <a:rPr lang="en-US" sz="1000" b="1" spc="-10">
                          <a:solidFill>
                            <a:srgbClr val="002060"/>
                          </a:solidFill>
                          <a:effectLst/>
                          <a:latin typeface="Didact Gothic" panose="00000500000000000000" pitchFamily="2" charset="0"/>
                        </a:rPr>
                        <a:t>0.454</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18110" algn="r">
                        <a:lnSpc>
                          <a:spcPts val="1345"/>
                        </a:lnSpc>
                        <a:spcBef>
                          <a:spcPts val="0"/>
                        </a:spcBef>
                        <a:spcAft>
                          <a:spcPts val="0"/>
                        </a:spcAft>
                      </a:pPr>
                      <a:r>
                        <a:rPr lang="en-US" sz="1000" b="1" spc="-10">
                          <a:solidFill>
                            <a:srgbClr val="002060"/>
                          </a:solidFill>
                          <a:effectLst/>
                          <a:latin typeface="Didact Gothic" panose="00000500000000000000" pitchFamily="2" charset="0"/>
                        </a:rPr>
                        <a:t>0.018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0010" marR="69215" algn="ctr">
                        <a:lnSpc>
                          <a:spcPts val="1345"/>
                        </a:lnSpc>
                        <a:spcBef>
                          <a:spcPts val="0"/>
                        </a:spcBef>
                        <a:spcAft>
                          <a:spcPts val="0"/>
                        </a:spcAft>
                      </a:pPr>
                      <a:r>
                        <a:rPr lang="en-US" sz="1000" b="1" spc="-10">
                          <a:solidFill>
                            <a:srgbClr val="002060"/>
                          </a:solidFill>
                          <a:effectLst/>
                          <a:latin typeface="Didact Gothic" panose="00000500000000000000" pitchFamily="2" charset="0"/>
                        </a:rPr>
                        <a:t>-0.489</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4291477322"/>
                  </a:ext>
                </a:extLst>
              </a:tr>
              <a:tr h="301097">
                <a:tc>
                  <a:txBody>
                    <a:bodyPr/>
                    <a:lstStyle/>
                    <a:p>
                      <a:pPr marL="103505" marR="0">
                        <a:lnSpc>
                          <a:spcPts val="1330"/>
                        </a:lnSpc>
                        <a:spcBef>
                          <a:spcPts val="0"/>
                        </a:spcBef>
                        <a:spcAft>
                          <a:spcPts val="0"/>
                        </a:spcAft>
                      </a:pPr>
                      <a:r>
                        <a:rPr lang="en-US" sz="1000" b="1" spc="-25">
                          <a:solidFill>
                            <a:srgbClr val="002060"/>
                          </a:solidFill>
                          <a:effectLst/>
                          <a:latin typeface="Didact Gothic" panose="00000500000000000000" pitchFamily="2" charset="0"/>
                        </a:rPr>
                        <a:t>10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3030" marR="0">
                        <a:lnSpc>
                          <a:spcPts val="1345"/>
                        </a:lnSpc>
                        <a:spcBef>
                          <a:spcPts val="0"/>
                        </a:spcBef>
                        <a:spcAft>
                          <a:spcPts val="0"/>
                        </a:spcAft>
                      </a:pPr>
                      <a:r>
                        <a:rPr lang="en-US" sz="1000" b="1" spc="-10">
                          <a:solidFill>
                            <a:srgbClr val="002060"/>
                          </a:solidFill>
                          <a:effectLst/>
                          <a:latin typeface="Didact Gothic" panose="00000500000000000000" pitchFamily="2" charset="0"/>
                        </a:rPr>
                        <a:t>0.036</a:t>
                      </a:r>
                      <a:r>
                        <a:rPr lang="en-US" sz="600" b="1" spc="-10">
                          <a:solidFill>
                            <a:srgbClr val="002060"/>
                          </a:solidFill>
                          <a:effectLst/>
                          <a:latin typeface="Didact Gothic" panose="00000500000000000000" pitchFamily="2" charset="0"/>
                        </a:rPr>
                        <a:t>c</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02235" algn="r">
                        <a:lnSpc>
                          <a:spcPts val="1345"/>
                        </a:lnSpc>
                        <a:spcBef>
                          <a:spcPts val="0"/>
                        </a:spcBef>
                        <a:spcAft>
                          <a:spcPts val="0"/>
                        </a:spcAft>
                      </a:pPr>
                      <a:r>
                        <a:rPr lang="en-US" sz="1000" b="1" spc="-10">
                          <a:solidFill>
                            <a:srgbClr val="002060"/>
                          </a:solidFill>
                          <a:effectLst/>
                          <a:latin typeface="Didact Gothic" panose="00000500000000000000" pitchFamily="2" charset="0"/>
                        </a:rPr>
                        <a:t>-0.043</a:t>
                      </a:r>
                      <a:r>
                        <a:rPr lang="en-US" sz="600" b="1" spc="-10">
                          <a:solidFill>
                            <a:srgbClr val="002060"/>
                          </a:solidFill>
                          <a:effectLst/>
                          <a:latin typeface="Didact Gothic" panose="00000500000000000000" pitchFamily="2" charset="0"/>
                        </a:rPr>
                        <a:t>b</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2075" marR="81280" algn="ctr">
                        <a:lnSpc>
                          <a:spcPts val="1200"/>
                        </a:lnSpc>
                        <a:spcBef>
                          <a:spcPts val="0"/>
                        </a:spcBef>
                        <a:spcAft>
                          <a:spcPts val="0"/>
                        </a:spcAft>
                      </a:pPr>
                      <a:r>
                        <a:rPr lang="en-US" sz="1000" b="1" spc="-10">
                          <a:solidFill>
                            <a:srgbClr val="002060"/>
                          </a:solidFill>
                          <a:effectLst/>
                          <a:latin typeface="Didact Gothic" panose="00000500000000000000" pitchFamily="2" charset="0"/>
                        </a:rPr>
                        <a:t>0.025</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6360" marR="74930" algn="ctr">
                        <a:lnSpc>
                          <a:spcPts val="1345"/>
                        </a:lnSpc>
                        <a:spcBef>
                          <a:spcPts val="0"/>
                        </a:spcBef>
                        <a:spcAft>
                          <a:spcPts val="0"/>
                        </a:spcAft>
                      </a:pPr>
                      <a:r>
                        <a:rPr lang="en-US" sz="1000" b="1" spc="-10">
                          <a:solidFill>
                            <a:srgbClr val="002060"/>
                          </a:solidFill>
                          <a:effectLst/>
                          <a:latin typeface="Didact Gothic" panose="00000500000000000000" pitchFamily="2" charset="0"/>
                        </a:rPr>
                        <a:t>-0.217</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80645" algn="r">
                        <a:lnSpc>
                          <a:spcPts val="1345"/>
                        </a:lnSpc>
                        <a:spcBef>
                          <a:spcPts val="0"/>
                        </a:spcBef>
                        <a:spcAft>
                          <a:spcPts val="0"/>
                        </a:spcAft>
                      </a:pPr>
                      <a:r>
                        <a:rPr lang="en-US" sz="1000" b="1" spc="-10">
                          <a:solidFill>
                            <a:srgbClr val="002060"/>
                          </a:solidFill>
                          <a:effectLst/>
                          <a:latin typeface="Didact Gothic" panose="00000500000000000000" pitchFamily="2" charset="0"/>
                        </a:rPr>
                        <a:t>-0.217</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6200" marR="69850" algn="ctr">
                        <a:lnSpc>
                          <a:spcPts val="1345"/>
                        </a:lnSpc>
                        <a:spcBef>
                          <a:spcPts val="0"/>
                        </a:spcBef>
                        <a:spcAft>
                          <a:spcPts val="0"/>
                        </a:spcAft>
                      </a:pPr>
                      <a:r>
                        <a:rPr lang="en-US" sz="1000" b="1" spc="-10">
                          <a:solidFill>
                            <a:srgbClr val="002060"/>
                          </a:solidFill>
                          <a:effectLst/>
                          <a:latin typeface="Didact Gothic" panose="00000500000000000000" pitchFamily="2" charset="0"/>
                        </a:rPr>
                        <a:t>-0.050</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99695" algn="r">
                        <a:lnSpc>
                          <a:spcPts val="1345"/>
                        </a:lnSpc>
                        <a:spcBef>
                          <a:spcPts val="0"/>
                        </a:spcBef>
                        <a:spcAft>
                          <a:spcPts val="0"/>
                        </a:spcAft>
                      </a:pPr>
                      <a:r>
                        <a:rPr lang="en-US" sz="1000" b="1" spc="-10">
                          <a:solidFill>
                            <a:srgbClr val="002060"/>
                          </a:solidFill>
                          <a:effectLst/>
                          <a:latin typeface="Didact Gothic" panose="00000500000000000000" pitchFamily="2" charset="0"/>
                        </a:rPr>
                        <a:t>0.089</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0010" marR="67310" algn="ctr">
                        <a:lnSpc>
                          <a:spcPts val="1345"/>
                        </a:lnSpc>
                        <a:spcBef>
                          <a:spcPts val="0"/>
                        </a:spcBef>
                        <a:spcAft>
                          <a:spcPts val="0"/>
                        </a:spcAft>
                      </a:pPr>
                      <a:r>
                        <a:rPr lang="en-US" sz="1000" b="1" spc="-10">
                          <a:solidFill>
                            <a:srgbClr val="002060"/>
                          </a:solidFill>
                          <a:effectLst/>
                          <a:latin typeface="Didact Gothic" panose="00000500000000000000" pitchFamily="2" charset="0"/>
                        </a:rPr>
                        <a:t>-0.025</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69850" algn="ctr">
                        <a:lnSpc>
                          <a:spcPts val="1345"/>
                        </a:lnSpc>
                        <a:spcBef>
                          <a:spcPts val="0"/>
                        </a:spcBef>
                        <a:spcAft>
                          <a:spcPts val="0"/>
                        </a:spcAft>
                      </a:pPr>
                      <a:r>
                        <a:rPr lang="en-US" sz="1000" b="1" spc="-10">
                          <a:solidFill>
                            <a:srgbClr val="002060"/>
                          </a:solidFill>
                          <a:effectLst/>
                          <a:latin typeface="Didact Gothic" panose="00000500000000000000" pitchFamily="2" charset="0"/>
                        </a:rPr>
                        <a:t>-0.422</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4236873476"/>
                  </a:ext>
                </a:extLst>
              </a:tr>
              <a:tr h="301097">
                <a:tc>
                  <a:txBody>
                    <a:bodyPr/>
                    <a:lstStyle/>
                    <a:p>
                      <a:pPr marL="103505" marR="0">
                        <a:lnSpc>
                          <a:spcPts val="1330"/>
                        </a:lnSpc>
                        <a:spcBef>
                          <a:spcPts val="0"/>
                        </a:spcBef>
                        <a:spcAft>
                          <a:spcPts val="0"/>
                        </a:spcAft>
                      </a:pPr>
                      <a:r>
                        <a:rPr lang="en-US" sz="1000" b="1" spc="-25">
                          <a:solidFill>
                            <a:srgbClr val="002060"/>
                          </a:solidFill>
                          <a:effectLst/>
                          <a:latin typeface="Didact Gothic" panose="00000500000000000000" pitchFamily="2" charset="0"/>
                        </a:rPr>
                        <a:t>11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09855" marR="0">
                        <a:lnSpc>
                          <a:spcPts val="1345"/>
                        </a:lnSpc>
                        <a:spcBef>
                          <a:spcPts val="0"/>
                        </a:spcBef>
                        <a:spcAft>
                          <a:spcPts val="0"/>
                        </a:spcAft>
                      </a:pPr>
                      <a:r>
                        <a:rPr lang="en-US" sz="1000" b="1" spc="-10">
                          <a:solidFill>
                            <a:srgbClr val="002060"/>
                          </a:solidFill>
                          <a:effectLst/>
                          <a:latin typeface="Didact Gothic" panose="00000500000000000000" pitchFamily="2" charset="0"/>
                        </a:rPr>
                        <a:t>0.040</a:t>
                      </a:r>
                      <a:r>
                        <a:rPr lang="en-US" sz="600" b="1" spc="-10">
                          <a:solidFill>
                            <a:srgbClr val="002060"/>
                          </a:solidFill>
                          <a:effectLst/>
                          <a:latin typeface="Didact Gothic" panose="00000500000000000000" pitchFamily="2" charset="0"/>
                        </a:rPr>
                        <a:t>b</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21920" algn="r">
                        <a:lnSpc>
                          <a:spcPts val="1345"/>
                        </a:lnSpc>
                        <a:spcBef>
                          <a:spcPts val="0"/>
                        </a:spcBef>
                        <a:spcAft>
                          <a:spcPts val="0"/>
                        </a:spcAft>
                      </a:pPr>
                      <a:r>
                        <a:rPr lang="en-US" sz="1000" b="1" spc="-10">
                          <a:solidFill>
                            <a:srgbClr val="002060"/>
                          </a:solidFill>
                          <a:effectLst/>
                          <a:latin typeface="Didact Gothic" panose="00000500000000000000" pitchFamily="2" charset="0"/>
                        </a:rPr>
                        <a:t>0.039</a:t>
                      </a:r>
                      <a:r>
                        <a:rPr lang="en-US" sz="600" b="1" spc="-10">
                          <a:solidFill>
                            <a:srgbClr val="002060"/>
                          </a:solidFill>
                          <a:effectLst/>
                          <a:latin typeface="Didact Gothic" panose="00000500000000000000" pitchFamily="2" charset="0"/>
                        </a:rPr>
                        <a:t>b</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2075" marR="82550" algn="ctr">
                        <a:lnSpc>
                          <a:spcPts val="1200"/>
                        </a:lnSpc>
                        <a:spcBef>
                          <a:spcPts val="0"/>
                        </a:spcBef>
                        <a:spcAft>
                          <a:spcPts val="0"/>
                        </a:spcAft>
                      </a:pPr>
                      <a:r>
                        <a:rPr lang="en-US" sz="1000" b="1" spc="-10">
                          <a:solidFill>
                            <a:srgbClr val="002060"/>
                          </a:solidFill>
                          <a:effectLst/>
                          <a:latin typeface="Didact Gothic" panose="00000500000000000000" pitchFamily="2" charset="0"/>
                        </a:rPr>
                        <a:t>-0.175</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6205" marR="0">
                        <a:lnSpc>
                          <a:spcPts val="1345"/>
                        </a:lnSpc>
                        <a:spcBef>
                          <a:spcPts val="0"/>
                        </a:spcBef>
                        <a:spcAft>
                          <a:spcPts val="0"/>
                        </a:spcAft>
                      </a:pPr>
                      <a:r>
                        <a:rPr lang="en-US" sz="1000" b="1" spc="-10">
                          <a:solidFill>
                            <a:srgbClr val="002060"/>
                          </a:solidFill>
                          <a:effectLst/>
                          <a:latin typeface="Didact Gothic" panose="00000500000000000000" pitchFamily="2" charset="0"/>
                        </a:rPr>
                        <a:t>0.312</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00330" algn="r">
                        <a:lnSpc>
                          <a:spcPts val="1345"/>
                        </a:lnSpc>
                        <a:spcBef>
                          <a:spcPts val="0"/>
                        </a:spcBef>
                        <a:spcAft>
                          <a:spcPts val="0"/>
                        </a:spcAft>
                      </a:pPr>
                      <a:r>
                        <a:rPr lang="en-US" sz="1000" b="1" spc="-10">
                          <a:solidFill>
                            <a:srgbClr val="002060"/>
                          </a:solidFill>
                          <a:effectLst/>
                          <a:latin typeface="Didact Gothic" panose="00000500000000000000" pitchFamily="2" charset="0"/>
                        </a:rPr>
                        <a:t>0.312</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6200" marR="69850" algn="ctr">
                        <a:lnSpc>
                          <a:spcPts val="1345"/>
                        </a:lnSpc>
                        <a:spcBef>
                          <a:spcPts val="0"/>
                        </a:spcBef>
                        <a:spcAft>
                          <a:spcPts val="0"/>
                        </a:spcAft>
                      </a:pPr>
                      <a:r>
                        <a:rPr lang="en-US" sz="1000" b="1" spc="-10">
                          <a:solidFill>
                            <a:srgbClr val="002060"/>
                          </a:solidFill>
                          <a:effectLst/>
                          <a:latin typeface="Didact Gothic" panose="00000500000000000000" pitchFamily="2" charset="0"/>
                        </a:rPr>
                        <a:t>-0.437</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80010" algn="r">
                        <a:lnSpc>
                          <a:spcPts val="1345"/>
                        </a:lnSpc>
                        <a:spcBef>
                          <a:spcPts val="0"/>
                        </a:spcBef>
                        <a:spcAft>
                          <a:spcPts val="0"/>
                        </a:spcAft>
                      </a:pPr>
                      <a:r>
                        <a:rPr lang="en-US" sz="1000" b="1" spc="-10">
                          <a:solidFill>
                            <a:srgbClr val="002060"/>
                          </a:solidFill>
                          <a:effectLst/>
                          <a:latin typeface="Didact Gothic" panose="00000500000000000000" pitchFamily="2" charset="0"/>
                        </a:rPr>
                        <a:t>-0.087</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1760" marR="0">
                        <a:lnSpc>
                          <a:spcPts val="1345"/>
                        </a:lnSpc>
                        <a:spcBef>
                          <a:spcPts val="0"/>
                        </a:spcBef>
                        <a:spcAft>
                          <a:spcPts val="0"/>
                        </a:spcAft>
                      </a:pPr>
                      <a:r>
                        <a:rPr lang="en-US" sz="1000" b="1" spc="-10">
                          <a:solidFill>
                            <a:srgbClr val="002060"/>
                          </a:solidFill>
                          <a:effectLst/>
                          <a:latin typeface="Didact Gothic" panose="00000500000000000000" pitchFamily="2" charset="0"/>
                        </a:rPr>
                        <a:t>0.531</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69850" algn="ctr">
                        <a:lnSpc>
                          <a:spcPts val="1345"/>
                        </a:lnSpc>
                        <a:spcBef>
                          <a:spcPts val="0"/>
                        </a:spcBef>
                        <a:spcAft>
                          <a:spcPts val="0"/>
                        </a:spcAft>
                      </a:pPr>
                      <a:r>
                        <a:rPr lang="en-US" sz="1000" b="1" spc="-10">
                          <a:solidFill>
                            <a:srgbClr val="002060"/>
                          </a:solidFill>
                          <a:effectLst/>
                          <a:latin typeface="Didact Gothic" panose="00000500000000000000" pitchFamily="2" charset="0"/>
                        </a:rPr>
                        <a:t>-0.729</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78105" algn="r">
                        <a:lnSpc>
                          <a:spcPts val="1345"/>
                        </a:lnSpc>
                        <a:spcBef>
                          <a:spcPts val="0"/>
                        </a:spcBef>
                        <a:spcAft>
                          <a:spcPts val="0"/>
                        </a:spcAft>
                      </a:pPr>
                      <a:r>
                        <a:rPr lang="en-US" sz="1000" b="1" spc="-10">
                          <a:solidFill>
                            <a:srgbClr val="002060"/>
                          </a:solidFill>
                          <a:effectLst/>
                          <a:latin typeface="Didact Gothic" panose="00000500000000000000" pitchFamily="2" charset="0"/>
                        </a:rPr>
                        <a:t>-0.314</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687989285"/>
                  </a:ext>
                </a:extLst>
              </a:tr>
              <a:tr h="301097">
                <a:tc>
                  <a:txBody>
                    <a:bodyPr/>
                    <a:lstStyle/>
                    <a:p>
                      <a:pPr marL="103505" marR="0">
                        <a:lnSpc>
                          <a:spcPts val="1330"/>
                        </a:lnSpc>
                        <a:spcBef>
                          <a:spcPts val="0"/>
                        </a:spcBef>
                        <a:spcAft>
                          <a:spcPts val="0"/>
                        </a:spcAft>
                      </a:pPr>
                      <a:r>
                        <a:rPr lang="en-US" sz="1000" b="1" spc="-25">
                          <a:solidFill>
                            <a:srgbClr val="002060"/>
                          </a:solidFill>
                          <a:effectLst/>
                          <a:latin typeface="Didact Gothic" panose="00000500000000000000" pitchFamily="2" charset="0"/>
                        </a:rPr>
                        <a:t>12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81915" algn="ctr">
                        <a:lnSpc>
                          <a:spcPts val="1345"/>
                        </a:lnSpc>
                        <a:spcBef>
                          <a:spcPts val="0"/>
                        </a:spcBef>
                        <a:spcAft>
                          <a:spcPts val="0"/>
                        </a:spcAft>
                      </a:pPr>
                      <a:r>
                        <a:rPr lang="en-US" sz="1000" b="1" spc="-10">
                          <a:solidFill>
                            <a:srgbClr val="002060"/>
                          </a:solidFill>
                          <a:effectLst/>
                          <a:latin typeface="Didact Gothic" panose="00000500000000000000" pitchFamily="2" charset="0"/>
                        </a:rPr>
                        <a:t>-0.036</a:t>
                      </a:r>
                      <a:r>
                        <a:rPr lang="en-US" sz="600" b="1" spc="-10">
                          <a:solidFill>
                            <a:srgbClr val="002060"/>
                          </a:solidFill>
                          <a:effectLst/>
                          <a:latin typeface="Didact Gothic" panose="00000500000000000000" pitchFamily="2" charset="0"/>
                        </a:rPr>
                        <a:t>c</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22555" algn="r">
                        <a:lnSpc>
                          <a:spcPts val="1345"/>
                        </a:lnSpc>
                        <a:spcBef>
                          <a:spcPts val="0"/>
                        </a:spcBef>
                        <a:spcAft>
                          <a:spcPts val="0"/>
                        </a:spcAft>
                      </a:pPr>
                      <a:r>
                        <a:rPr lang="en-US" sz="1000" b="1" spc="-10">
                          <a:solidFill>
                            <a:srgbClr val="002060"/>
                          </a:solidFill>
                          <a:effectLst/>
                          <a:latin typeface="Didact Gothic" panose="00000500000000000000" pitchFamily="2" charset="0"/>
                        </a:rPr>
                        <a:t>-0.031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2075" marR="81280" algn="ctr">
                        <a:lnSpc>
                          <a:spcPts val="1200"/>
                        </a:lnSpc>
                        <a:spcBef>
                          <a:spcPts val="0"/>
                        </a:spcBef>
                        <a:spcAft>
                          <a:spcPts val="0"/>
                        </a:spcAft>
                      </a:pPr>
                      <a:r>
                        <a:rPr lang="en-US" sz="1000" b="1" spc="-10">
                          <a:solidFill>
                            <a:srgbClr val="002060"/>
                          </a:solidFill>
                          <a:effectLst/>
                          <a:latin typeface="Didact Gothic" panose="00000500000000000000" pitchFamily="2" charset="0"/>
                        </a:rPr>
                        <a:t>0.026</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6360" marR="73025" algn="ctr">
                        <a:lnSpc>
                          <a:spcPts val="1345"/>
                        </a:lnSpc>
                        <a:spcBef>
                          <a:spcPts val="0"/>
                        </a:spcBef>
                        <a:spcAft>
                          <a:spcPts val="0"/>
                        </a:spcAft>
                      </a:pPr>
                      <a:r>
                        <a:rPr lang="en-US" sz="1000" b="1" spc="-10">
                          <a:solidFill>
                            <a:srgbClr val="002060"/>
                          </a:solidFill>
                          <a:effectLst/>
                          <a:latin typeface="Didact Gothic" panose="00000500000000000000" pitchFamily="2" charset="0"/>
                        </a:rPr>
                        <a:t>-0.001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97790" algn="r">
                        <a:lnSpc>
                          <a:spcPts val="1345"/>
                        </a:lnSpc>
                        <a:spcBef>
                          <a:spcPts val="0"/>
                        </a:spcBef>
                        <a:spcAft>
                          <a:spcPts val="0"/>
                        </a:spcAft>
                      </a:pPr>
                      <a:r>
                        <a:rPr lang="en-US" sz="1000" b="1" spc="-10">
                          <a:solidFill>
                            <a:srgbClr val="002060"/>
                          </a:solidFill>
                          <a:effectLst/>
                          <a:latin typeface="Didact Gothic" panose="00000500000000000000" pitchFamily="2" charset="0"/>
                        </a:rPr>
                        <a:t>-0.001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09855" marR="0">
                        <a:lnSpc>
                          <a:spcPts val="1345"/>
                        </a:lnSpc>
                        <a:spcBef>
                          <a:spcPts val="0"/>
                        </a:spcBef>
                        <a:spcAft>
                          <a:spcPts val="0"/>
                        </a:spcAft>
                      </a:pPr>
                      <a:r>
                        <a:rPr lang="en-US" sz="1000" b="1" spc="-10">
                          <a:solidFill>
                            <a:srgbClr val="002060"/>
                          </a:solidFill>
                          <a:effectLst/>
                          <a:latin typeface="Didact Gothic" panose="00000500000000000000" pitchFamily="2" charset="0"/>
                        </a:rPr>
                        <a:t>0.101</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18110" algn="r">
                        <a:lnSpc>
                          <a:spcPts val="1345"/>
                        </a:lnSpc>
                        <a:spcBef>
                          <a:spcPts val="0"/>
                        </a:spcBef>
                        <a:spcAft>
                          <a:spcPts val="0"/>
                        </a:spcAft>
                      </a:pPr>
                      <a:r>
                        <a:rPr lang="en-US" sz="1000" b="1" spc="-10">
                          <a:solidFill>
                            <a:srgbClr val="002060"/>
                          </a:solidFill>
                          <a:effectLst/>
                          <a:latin typeface="Didact Gothic" panose="00000500000000000000" pitchFamily="2" charset="0"/>
                        </a:rPr>
                        <a:t>0.012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0010" marR="69215" algn="ctr">
                        <a:lnSpc>
                          <a:spcPts val="1345"/>
                        </a:lnSpc>
                        <a:spcBef>
                          <a:spcPts val="0"/>
                        </a:spcBef>
                        <a:spcAft>
                          <a:spcPts val="0"/>
                        </a:spcAft>
                      </a:pPr>
                      <a:r>
                        <a:rPr lang="en-US" sz="1000" b="1" spc="-10">
                          <a:solidFill>
                            <a:srgbClr val="002060"/>
                          </a:solidFill>
                          <a:effectLst/>
                          <a:latin typeface="Didact Gothic" panose="00000500000000000000" pitchFamily="2" charset="0"/>
                        </a:rPr>
                        <a:t>-0.115</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3030" marR="0">
                        <a:lnSpc>
                          <a:spcPts val="1345"/>
                        </a:lnSpc>
                        <a:spcBef>
                          <a:spcPts val="0"/>
                        </a:spcBef>
                        <a:spcAft>
                          <a:spcPts val="0"/>
                        </a:spcAft>
                      </a:pPr>
                      <a:r>
                        <a:rPr lang="en-US" sz="1000" b="1" spc="-10">
                          <a:solidFill>
                            <a:srgbClr val="002060"/>
                          </a:solidFill>
                          <a:effectLst/>
                          <a:latin typeface="Didact Gothic" panose="00000500000000000000" pitchFamily="2" charset="0"/>
                        </a:rPr>
                        <a:t>0.116</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79375" algn="r">
                        <a:lnSpc>
                          <a:spcPts val="1345"/>
                        </a:lnSpc>
                        <a:spcBef>
                          <a:spcPts val="0"/>
                        </a:spcBef>
                        <a:spcAft>
                          <a:spcPts val="0"/>
                        </a:spcAft>
                      </a:pPr>
                      <a:r>
                        <a:rPr lang="en-US" sz="1000" b="1" spc="-10">
                          <a:solidFill>
                            <a:srgbClr val="002060"/>
                          </a:solidFill>
                          <a:effectLst/>
                          <a:latin typeface="Didact Gothic" panose="00000500000000000000" pitchFamily="2" charset="0"/>
                        </a:rPr>
                        <a:t>-0.035</a:t>
                      </a:r>
                      <a:r>
                        <a:rPr lang="en-US" sz="600" b="1" spc="-10">
                          <a:solidFill>
                            <a:srgbClr val="002060"/>
                          </a:solidFill>
                          <a:effectLst/>
                          <a:latin typeface="Didact Gothic" panose="00000500000000000000" pitchFamily="2" charset="0"/>
                        </a:rPr>
                        <a:t>c</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0010" marR="66675" algn="ctr">
                        <a:lnSpc>
                          <a:spcPts val="1345"/>
                        </a:lnSpc>
                        <a:spcBef>
                          <a:spcPts val="0"/>
                        </a:spcBef>
                        <a:spcAft>
                          <a:spcPts val="0"/>
                        </a:spcAft>
                      </a:pPr>
                      <a:r>
                        <a:rPr lang="en-US" sz="1000" b="1" spc="-10">
                          <a:solidFill>
                            <a:srgbClr val="002060"/>
                          </a:solidFill>
                          <a:effectLst/>
                          <a:latin typeface="Didact Gothic" panose="00000500000000000000" pitchFamily="2" charset="0"/>
                        </a:rPr>
                        <a:t>-0.096</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464897673"/>
                  </a:ext>
                </a:extLst>
              </a:tr>
              <a:tr h="301097">
                <a:tc>
                  <a:txBody>
                    <a:bodyPr/>
                    <a:lstStyle/>
                    <a:p>
                      <a:pPr marL="103505" marR="0">
                        <a:lnSpc>
                          <a:spcPts val="1330"/>
                        </a:lnSpc>
                        <a:spcBef>
                          <a:spcPts val="0"/>
                        </a:spcBef>
                        <a:spcAft>
                          <a:spcPts val="0"/>
                        </a:spcAft>
                      </a:pPr>
                      <a:r>
                        <a:rPr lang="en-US" sz="1000" b="1" spc="-25">
                          <a:solidFill>
                            <a:srgbClr val="002060"/>
                          </a:solidFill>
                          <a:effectLst/>
                          <a:latin typeface="Didact Gothic" panose="00000500000000000000" pitchFamily="2" charset="0"/>
                        </a:rPr>
                        <a:t>13</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09855" marR="0">
                        <a:lnSpc>
                          <a:spcPts val="1345"/>
                        </a:lnSpc>
                        <a:spcBef>
                          <a:spcPts val="0"/>
                        </a:spcBef>
                        <a:spcAft>
                          <a:spcPts val="0"/>
                        </a:spcAft>
                      </a:pPr>
                      <a:r>
                        <a:rPr lang="en-US" sz="1000" b="1" spc="-10">
                          <a:solidFill>
                            <a:srgbClr val="002060"/>
                          </a:solidFill>
                          <a:effectLst/>
                          <a:latin typeface="Didact Gothic" panose="00000500000000000000" pitchFamily="2" charset="0"/>
                        </a:rPr>
                        <a:t>0.044</a:t>
                      </a:r>
                      <a:r>
                        <a:rPr lang="en-US" sz="600" b="1" spc="-10">
                          <a:solidFill>
                            <a:srgbClr val="002060"/>
                          </a:solidFill>
                          <a:effectLst/>
                          <a:latin typeface="Didact Gothic" panose="00000500000000000000" pitchFamily="2" charset="0"/>
                        </a:rPr>
                        <a:t>b</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42875" algn="r">
                        <a:lnSpc>
                          <a:spcPts val="1345"/>
                        </a:lnSpc>
                        <a:spcBef>
                          <a:spcPts val="0"/>
                        </a:spcBef>
                        <a:spcAft>
                          <a:spcPts val="0"/>
                        </a:spcAft>
                      </a:pPr>
                      <a:r>
                        <a:rPr lang="en-US" sz="1000" b="1" spc="-10">
                          <a:solidFill>
                            <a:srgbClr val="002060"/>
                          </a:solidFill>
                          <a:effectLst/>
                          <a:latin typeface="Didact Gothic" panose="00000500000000000000" pitchFamily="2" charset="0"/>
                        </a:rPr>
                        <a:t>0.031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1440" marR="82550" algn="ctr">
                        <a:lnSpc>
                          <a:spcPts val="1200"/>
                        </a:lnSpc>
                        <a:spcBef>
                          <a:spcPts val="0"/>
                        </a:spcBef>
                        <a:spcAft>
                          <a:spcPts val="0"/>
                        </a:spcAft>
                      </a:pPr>
                      <a:r>
                        <a:rPr lang="en-US" sz="1000" b="1" spc="-10">
                          <a:solidFill>
                            <a:srgbClr val="002060"/>
                          </a:solidFill>
                          <a:effectLst/>
                          <a:latin typeface="Didact Gothic" panose="00000500000000000000" pitchFamily="2" charset="0"/>
                        </a:rPr>
                        <a:t>-0.031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6360" marR="73025" algn="ctr">
                        <a:lnSpc>
                          <a:spcPts val="1345"/>
                        </a:lnSpc>
                        <a:spcBef>
                          <a:spcPts val="0"/>
                        </a:spcBef>
                        <a:spcAft>
                          <a:spcPts val="0"/>
                        </a:spcAft>
                      </a:pPr>
                      <a:r>
                        <a:rPr lang="en-US" sz="1000" b="1" spc="-10">
                          <a:solidFill>
                            <a:srgbClr val="002060"/>
                          </a:solidFill>
                          <a:effectLst/>
                          <a:latin typeface="Didact Gothic" panose="00000500000000000000" pitchFamily="2" charset="0"/>
                        </a:rPr>
                        <a:t>-0.010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97790" algn="r">
                        <a:lnSpc>
                          <a:spcPts val="1345"/>
                        </a:lnSpc>
                        <a:spcBef>
                          <a:spcPts val="0"/>
                        </a:spcBef>
                        <a:spcAft>
                          <a:spcPts val="0"/>
                        </a:spcAft>
                      </a:pPr>
                      <a:r>
                        <a:rPr lang="en-US" sz="1000" b="1" spc="-10">
                          <a:solidFill>
                            <a:srgbClr val="002060"/>
                          </a:solidFill>
                          <a:effectLst/>
                          <a:latin typeface="Didact Gothic" panose="00000500000000000000" pitchFamily="2" charset="0"/>
                        </a:rPr>
                        <a:t>-0.010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6200" marR="69850" algn="ctr">
                        <a:lnSpc>
                          <a:spcPts val="1345"/>
                        </a:lnSpc>
                        <a:spcBef>
                          <a:spcPts val="0"/>
                        </a:spcBef>
                        <a:spcAft>
                          <a:spcPts val="0"/>
                        </a:spcAft>
                      </a:pPr>
                      <a:r>
                        <a:rPr lang="en-US" sz="1000" b="1" spc="-10">
                          <a:solidFill>
                            <a:srgbClr val="002060"/>
                          </a:solidFill>
                          <a:effectLst/>
                          <a:latin typeface="Didact Gothic" panose="00000500000000000000" pitchFamily="2" charset="0"/>
                        </a:rPr>
                        <a:t>-0.107</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97155" algn="r">
                        <a:lnSpc>
                          <a:spcPts val="1345"/>
                        </a:lnSpc>
                        <a:spcBef>
                          <a:spcPts val="0"/>
                        </a:spcBef>
                        <a:spcAft>
                          <a:spcPts val="0"/>
                        </a:spcAft>
                      </a:pPr>
                      <a:r>
                        <a:rPr lang="en-US" sz="1000" b="1" spc="-10">
                          <a:solidFill>
                            <a:srgbClr val="002060"/>
                          </a:solidFill>
                          <a:effectLst/>
                          <a:latin typeface="Didact Gothic" panose="00000500000000000000" pitchFamily="2" charset="0"/>
                        </a:rPr>
                        <a:t>-0.016</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1760" marR="0">
                        <a:lnSpc>
                          <a:spcPts val="1345"/>
                        </a:lnSpc>
                        <a:spcBef>
                          <a:spcPts val="0"/>
                        </a:spcBef>
                        <a:spcAft>
                          <a:spcPts val="0"/>
                        </a:spcAft>
                      </a:pPr>
                      <a:r>
                        <a:rPr lang="en-US" sz="1000" b="1" spc="-10">
                          <a:solidFill>
                            <a:srgbClr val="002060"/>
                          </a:solidFill>
                          <a:effectLst/>
                          <a:latin typeface="Didact Gothic" panose="00000500000000000000" pitchFamily="2" charset="0"/>
                        </a:rPr>
                        <a:t>0.126</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69850" algn="ctr">
                        <a:lnSpc>
                          <a:spcPts val="1345"/>
                        </a:lnSpc>
                        <a:spcBef>
                          <a:spcPts val="0"/>
                        </a:spcBef>
                        <a:spcAft>
                          <a:spcPts val="0"/>
                        </a:spcAft>
                      </a:pPr>
                      <a:r>
                        <a:rPr lang="en-US" sz="1000" b="1" spc="-10">
                          <a:solidFill>
                            <a:srgbClr val="002060"/>
                          </a:solidFill>
                          <a:effectLst/>
                          <a:latin typeface="Didact Gothic" panose="00000500000000000000" pitchFamily="2" charset="0"/>
                        </a:rPr>
                        <a:t>-0.104</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16205" algn="r">
                        <a:lnSpc>
                          <a:spcPts val="1345"/>
                        </a:lnSpc>
                        <a:spcBef>
                          <a:spcPts val="0"/>
                        </a:spcBef>
                        <a:spcAft>
                          <a:spcPts val="0"/>
                        </a:spcAft>
                      </a:pPr>
                      <a:r>
                        <a:rPr lang="en-US" sz="1000" b="1" spc="-10">
                          <a:solidFill>
                            <a:srgbClr val="002060"/>
                          </a:solidFill>
                          <a:effectLst/>
                          <a:latin typeface="Didact Gothic" panose="00000500000000000000" pitchFamily="2" charset="0"/>
                        </a:rPr>
                        <a:t>0.021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13665" marR="0">
                        <a:lnSpc>
                          <a:spcPts val="1345"/>
                        </a:lnSpc>
                        <a:spcBef>
                          <a:spcPts val="0"/>
                        </a:spcBef>
                        <a:spcAft>
                          <a:spcPts val="0"/>
                        </a:spcAft>
                      </a:pPr>
                      <a:r>
                        <a:rPr lang="en-US" sz="1000" b="1" spc="-10">
                          <a:solidFill>
                            <a:srgbClr val="002060"/>
                          </a:solidFill>
                          <a:effectLst/>
                          <a:latin typeface="Didact Gothic" panose="00000500000000000000" pitchFamily="2" charset="0"/>
                        </a:rPr>
                        <a:t>0.093</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81280" algn="r">
                        <a:lnSpc>
                          <a:spcPts val="1345"/>
                        </a:lnSpc>
                        <a:spcBef>
                          <a:spcPts val="0"/>
                        </a:spcBef>
                        <a:spcAft>
                          <a:spcPts val="0"/>
                        </a:spcAft>
                      </a:pPr>
                      <a:r>
                        <a:rPr lang="en-US" sz="1000" b="1" spc="-10">
                          <a:solidFill>
                            <a:srgbClr val="002060"/>
                          </a:solidFill>
                          <a:effectLst/>
                          <a:latin typeface="Didact Gothic" panose="00000500000000000000" pitchFamily="2" charset="0"/>
                        </a:rPr>
                        <a:t>-0.933</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3747239251"/>
                  </a:ext>
                </a:extLst>
              </a:tr>
              <a:tr h="304766">
                <a:tc>
                  <a:txBody>
                    <a:bodyPr/>
                    <a:lstStyle/>
                    <a:p>
                      <a:pPr marL="103505" marR="0">
                        <a:lnSpc>
                          <a:spcPts val="1330"/>
                        </a:lnSpc>
                        <a:spcBef>
                          <a:spcPts val="0"/>
                        </a:spcBef>
                        <a:spcAft>
                          <a:spcPts val="0"/>
                        </a:spcAft>
                      </a:pPr>
                      <a:r>
                        <a:rPr lang="en-US" sz="1000" b="1" spc="-25">
                          <a:solidFill>
                            <a:srgbClr val="002060"/>
                          </a:solidFill>
                          <a:effectLst/>
                          <a:latin typeface="Didact Gothic" panose="00000500000000000000" pitchFamily="2" charset="0"/>
                        </a:rPr>
                        <a:t>14</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81280" algn="ctr">
                        <a:lnSpc>
                          <a:spcPts val="1345"/>
                        </a:lnSpc>
                        <a:spcBef>
                          <a:spcPts val="0"/>
                        </a:spcBef>
                        <a:spcAft>
                          <a:spcPts val="0"/>
                        </a:spcAft>
                      </a:pPr>
                      <a:r>
                        <a:rPr lang="en-US" sz="1000" b="1" spc="-10">
                          <a:solidFill>
                            <a:srgbClr val="002060"/>
                          </a:solidFill>
                          <a:effectLst/>
                          <a:latin typeface="Didact Gothic" panose="00000500000000000000" pitchFamily="2" charset="0"/>
                        </a:rPr>
                        <a:t>-0.016</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42875" algn="r">
                        <a:lnSpc>
                          <a:spcPts val="1345"/>
                        </a:lnSpc>
                        <a:spcBef>
                          <a:spcPts val="0"/>
                        </a:spcBef>
                        <a:spcAft>
                          <a:spcPts val="0"/>
                        </a:spcAft>
                      </a:pPr>
                      <a:r>
                        <a:rPr lang="en-US" sz="1000" b="1" spc="-10">
                          <a:solidFill>
                            <a:srgbClr val="002060"/>
                          </a:solidFill>
                          <a:effectLst/>
                          <a:latin typeface="Didact Gothic" panose="00000500000000000000" pitchFamily="2" charset="0"/>
                        </a:rPr>
                        <a:t>0.003</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2075" marR="81280" algn="ctr">
                        <a:lnSpc>
                          <a:spcPts val="1200"/>
                        </a:lnSpc>
                        <a:spcBef>
                          <a:spcPts val="0"/>
                        </a:spcBef>
                        <a:spcAft>
                          <a:spcPts val="0"/>
                        </a:spcAft>
                      </a:pPr>
                      <a:r>
                        <a:rPr lang="en-US" sz="1000" b="1" spc="-10">
                          <a:solidFill>
                            <a:srgbClr val="002060"/>
                          </a:solidFill>
                          <a:effectLst/>
                          <a:latin typeface="Didact Gothic" panose="00000500000000000000" pitchFamily="2" charset="0"/>
                        </a:rPr>
                        <a:t>0.008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6360" marR="73660" algn="ctr">
                        <a:lnSpc>
                          <a:spcPts val="1345"/>
                        </a:lnSpc>
                        <a:spcBef>
                          <a:spcPts val="0"/>
                        </a:spcBef>
                        <a:spcAft>
                          <a:spcPts val="0"/>
                        </a:spcAft>
                      </a:pPr>
                      <a:r>
                        <a:rPr lang="en-US" sz="1000" b="1" spc="-10">
                          <a:solidFill>
                            <a:srgbClr val="002060"/>
                          </a:solidFill>
                          <a:effectLst/>
                          <a:latin typeface="Didact Gothic" panose="00000500000000000000" pitchFamily="2" charset="0"/>
                        </a:rPr>
                        <a:t>0.028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18745" algn="r">
                        <a:lnSpc>
                          <a:spcPts val="1345"/>
                        </a:lnSpc>
                        <a:spcBef>
                          <a:spcPts val="0"/>
                        </a:spcBef>
                        <a:spcAft>
                          <a:spcPts val="0"/>
                        </a:spcAft>
                      </a:pPr>
                      <a:r>
                        <a:rPr lang="en-US" sz="1000" b="1" spc="-10">
                          <a:solidFill>
                            <a:srgbClr val="002060"/>
                          </a:solidFill>
                          <a:effectLst/>
                          <a:latin typeface="Didact Gothic" panose="00000500000000000000" pitchFamily="2" charset="0"/>
                        </a:rPr>
                        <a:t>0.028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8105" marR="69850" algn="ctr">
                        <a:lnSpc>
                          <a:spcPts val="1345"/>
                        </a:lnSpc>
                        <a:spcBef>
                          <a:spcPts val="0"/>
                        </a:spcBef>
                        <a:spcAft>
                          <a:spcPts val="0"/>
                        </a:spcAft>
                      </a:pPr>
                      <a:r>
                        <a:rPr lang="en-US" sz="1000" b="1" spc="-10">
                          <a:solidFill>
                            <a:srgbClr val="002060"/>
                          </a:solidFill>
                          <a:effectLst/>
                          <a:latin typeface="Didact Gothic" panose="00000500000000000000" pitchFamily="2" charset="0"/>
                        </a:rPr>
                        <a:t>-0.001</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18110" algn="r">
                        <a:lnSpc>
                          <a:spcPts val="1345"/>
                        </a:lnSpc>
                        <a:spcBef>
                          <a:spcPts val="0"/>
                        </a:spcBef>
                        <a:spcAft>
                          <a:spcPts val="0"/>
                        </a:spcAft>
                      </a:pPr>
                      <a:r>
                        <a:rPr lang="en-US" sz="1000" b="1" spc="-10">
                          <a:solidFill>
                            <a:srgbClr val="002060"/>
                          </a:solidFill>
                          <a:effectLst/>
                          <a:latin typeface="Didact Gothic" panose="00000500000000000000" pitchFamily="2" charset="0"/>
                        </a:rPr>
                        <a:t>0.009</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0010" marR="67310" algn="ctr">
                        <a:lnSpc>
                          <a:spcPts val="1345"/>
                        </a:lnSpc>
                        <a:spcBef>
                          <a:spcPts val="0"/>
                        </a:spcBef>
                        <a:spcAft>
                          <a:spcPts val="0"/>
                        </a:spcAft>
                      </a:pPr>
                      <a:r>
                        <a:rPr lang="en-US" sz="1000" b="1" spc="-10">
                          <a:solidFill>
                            <a:srgbClr val="002060"/>
                          </a:solidFill>
                          <a:effectLst/>
                          <a:latin typeface="Didact Gothic" panose="00000500000000000000" pitchFamily="2" charset="0"/>
                        </a:rPr>
                        <a:t>-0.007</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69850" algn="ctr">
                        <a:lnSpc>
                          <a:spcPts val="1345"/>
                        </a:lnSpc>
                        <a:spcBef>
                          <a:spcPts val="0"/>
                        </a:spcBef>
                        <a:spcAft>
                          <a:spcPts val="0"/>
                        </a:spcAft>
                      </a:pPr>
                      <a:r>
                        <a:rPr lang="en-US" sz="1000" b="1" spc="-10">
                          <a:solidFill>
                            <a:srgbClr val="002060"/>
                          </a:solidFill>
                          <a:effectLst/>
                          <a:latin typeface="Didact Gothic" panose="00000500000000000000" pitchFamily="2" charset="0"/>
                        </a:rPr>
                        <a:t>-0.053</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95885" algn="r">
                        <a:lnSpc>
                          <a:spcPts val="1345"/>
                        </a:lnSpc>
                        <a:spcBef>
                          <a:spcPts val="0"/>
                        </a:spcBef>
                        <a:spcAft>
                          <a:spcPts val="0"/>
                        </a:spcAft>
                      </a:pPr>
                      <a:r>
                        <a:rPr lang="en-US" sz="1000" b="1" spc="-10">
                          <a:solidFill>
                            <a:srgbClr val="002060"/>
                          </a:solidFill>
                          <a:effectLst/>
                          <a:latin typeface="Didact Gothic" panose="00000500000000000000" pitchFamily="2" charset="0"/>
                        </a:rPr>
                        <a:t>0.041</a:t>
                      </a:r>
                      <a:r>
                        <a:rPr lang="en-US" sz="600" b="1" spc="-10">
                          <a:solidFill>
                            <a:srgbClr val="002060"/>
                          </a:solidFill>
                          <a:effectLst/>
                          <a:latin typeface="Didact Gothic" panose="00000500000000000000" pitchFamily="2" charset="0"/>
                        </a:rPr>
                        <a:t>b</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0010" marR="64770" algn="ctr">
                        <a:lnSpc>
                          <a:spcPts val="1345"/>
                        </a:lnSpc>
                        <a:spcBef>
                          <a:spcPts val="0"/>
                        </a:spcBef>
                        <a:spcAft>
                          <a:spcPts val="0"/>
                        </a:spcAft>
                      </a:pPr>
                      <a:r>
                        <a:rPr lang="en-US" sz="1000" b="1" spc="-10">
                          <a:solidFill>
                            <a:srgbClr val="002060"/>
                          </a:solidFill>
                          <a:effectLst/>
                          <a:latin typeface="Didact Gothic" panose="00000500000000000000" pitchFamily="2" charset="0"/>
                        </a:rPr>
                        <a:t>0.025</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81280" algn="r">
                        <a:lnSpc>
                          <a:spcPts val="1345"/>
                        </a:lnSpc>
                        <a:spcBef>
                          <a:spcPts val="0"/>
                        </a:spcBef>
                        <a:spcAft>
                          <a:spcPts val="0"/>
                        </a:spcAft>
                      </a:pPr>
                      <a:r>
                        <a:rPr lang="en-US" sz="1000" b="1" spc="-10">
                          <a:solidFill>
                            <a:srgbClr val="002060"/>
                          </a:solidFill>
                          <a:effectLst/>
                          <a:latin typeface="Didact Gothic" panose="00000500000000000000" pitchFamily="2" charset="0"/>
                        </a:rPr>
                        <a:t>-0.353</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8900" marR="76835" algn="ctr">
                        <a:lnSpc>
                          <a:spcPts val="1345"/>
                        </a:lnSpc>
                        <a:spcBef>
                          <a:spcPts val="0"/>
                        </a:spcBef>
                        <a:spcAft>
                          <a:spcPts val="0"/>
                        </a:spcAft>
                      </a:pPr>
                      <a:r>
                        <a:rPr lang="en-US" sz="1000" b="1" spc="-10">
                          <a:solidFill>
                            <a:srgbClr val="002060"/>
                          </a:solidFill>
                          <a:effectLst/>
                          <a:latin typeface="Didact Gothic" panose="00000500000000000000" pitchFamily="2" charset="0"/>
                        </a:rPr>
                        <a:t>-0.008</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1120769568"/>
                  </a:ext>
                </a:extLst>
              </a:tr>
              <a:tr h="304766">
                <a:tc>
                  <a:txBody>
                    <a:bodyPr/>
                    <a:lstStyle/>
                    <a:p>
                      <a:pPr marL="103505" marR="0">
                        <a:lnSpc>
                          <a:spcPts val="1330"/>
                        </a:lnSpc>
                        <a:spcBef>
                          <a:spcPts val="0"/>
                        </a:spcBef>
                        <a:spcAft>
                          <a:spcPts val="0"/>
                        </a:spcAft>
                      </a:pPr>
                      <a:r>
                        <a:rPr lang="en-US" sz="1000" b="1" spc="-25">
                          <a:solidFill>
                            <a:srgbClr val="002060"/>
                          </a:solidFill>
                          <a:effectLst/>
                          <a:latin typeface="Didact Gothic" panose="00000500000000000000" pitchFamily="2" charset="0"/>
                        </a:rPr>
                        <a:t>15</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81280" algn="ctr">
                        <a:lnSpc>
                          <a:spcPts val="1345"/>
                        </a:lnSpc>
                        <a:spcBef>
                          <a:spcPts val="0"/>
                        </a:spcBef>
                        <a:spcAft>
                          <a:spcPts val="0"/>
                        </a:spcAft>
                      </a:pPr>
                      <a:r>
                        <a:rPr lang="en-US" sz="1000" b="1" spc="-10">
                          <a:solidFill>
                            <a:srgbClr val="002060"/>
                          </a:solidFill>
                          <a:effectLst/>
                          <a:latin typeface="Didact Gothic" panose="00000500000000000000" pitchFamily="2" charset="0"/>
                        </a:rPr>
                        <a:t>-0.023</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21920" algn="r">
                        <a:lnSpc>
                          <a:spcPts val="1345"/>
                        </a:lnSpc>
                        <a:spcBef>
                          <a:spcPts val="0"/>
                        </a:spcBef>
                        <a:spcAft>
                          <a:spcPts val="0"/>
                        </a:spcAft>
                      </a:pPr>
                      <a:r>
                        <a:rPr lang="en-US" sz="1000" b="1" spc="-10">
                          <a:solidFill>
                            <a:srgbClr val="002060"/>
                          </a:solidFill>
                          <a:effectLst/>
                          <a:latin typeface="Didact Gothic" panose="00000500000000000000" pitchFamily="2" charset="0"/>
                        </a:rPr>
                        <a:t>0.045</a:t>
                      </a:r>
                      <a:r>
                        <a:rPr lang="en-US" sz="600" b="1" spc="-10">
                          <a:solidFill>
                            <a:srgbClr val="002060"/>
                          </a:solidFill>
                          <a:effectLst/>
                          <a:latin typeface="Didact Gothic" panose="00000500000000000000" pitchFamily="2" charset="0"/>
                        </a:rPr>
                        <a:t>b</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2075" marR="82550" algn="ctr">
                        <a:lnSpc>
                          <a:spcPts val="1200"/>
                        </a:lnSpc>
                        <a:spcBef>
                          <a:spcPts val="0"/>
                        </a:spcBef>
                        <a:spcAft>
                          <a:spcPts val="0"/>
                        </a:spcAft>
                      </a:pPr>
                      <a:r>
                        <a:rPr lang="en-US" sz="1000" b="1" spc="-10">
                          <a:solidFill>
                            <a:srgbClr val="002060"/>
                          </a:solidFill>
                          <a:effectLst/>
                          <a:latin typeface="Didact Gothic" panose="00000500000000000000" pitchFamily="2" charset="0"/>
                        </a:rPr>
                        <a:t>-0.098</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6360" marR="74930" algn="ctr">
                        <a:lnSpc>
                          <a:spcPts val="1345"/>
                        </a:lnSpc>
                        <a:spcBef>
                          <a:spcPts val="0"/>
                        </a:spcBef>
                        <a:spcAft>
                          <a:spcPts val="0"/>
                        </a:spcAft>
                      </a:pPr>
                      <a:r>
                        <a:rPr lang="en-US" sz="1000" b="1" spc="-10">
                          <a:solidFill>
                            <a:srgbClr val="002060"/>
                          </a:solidFill>
                          <a:effectLst/>
                          <a:latin typeface="Didact Gothic" panose="00000500000000000000" pitchFamily="2" charset="0"/>
                        </a:rPr>
                        <a:t>-0.118</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80645" algn="r">
                        <a:lnSpc>
                          <a:spcPts val="1345"/>
                        </a:lnSpc>
                        <a:spcBef>
                          <a:spcPts val="0"/>
                        </a:spcBef>
                        <a:spcAft>
                          <a:spcPts val="0"/>
                        </a:spcAft>
                      </a:pPr>
                      <a:r>
                        <a:rPr lang="en-US" sz="1000" b="1" spc="-10">
                          <a:solidFill>
                            <a:srgbClr val="002060"/>
                          </a:solidFill>
                          <a:effectLst/>
                          <a:latin typeface="Didact Gothic" panose="00000500000000000000" pitchFamily="2" charset="0"/>
                        </a:rPr>
                        <a:t>-0.118</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6200" marR="69850" algn="ctr">
                        <a:lnSpc>
                          <a:spcPts val="1345"/>
                        </a:lnSpc>
                        <a:spcBef>
                          <a:spcPts val="0"/>
                        </a:spcBef>
                        <a:spcAft>
                          <a:spcPts val="0"/>
                        </a:spcAft>
                      </a:pPr>
                      <a:r>
                        <a:rPr lang="en-US" sz="1000" b="1" spc="-10">
                          <a:solidFill>
                            <a:srgbClr val="002060"/>
                          </a:solidFill>
                          <a:effectLst/>
                          <a:latin typeface="Didact Gothic" panose="00000500000000000000" pitchFamily="2" charset="0"/>
                        </a:rPr>
                        <a:t>-0.065</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99695" algn="r">
                        <a:lnSpc>
                          <a:spcPts val="1345"/>
                        </a:lnSpc>
                        <a:spcBef>
                          <a:spcPts val="0"/>
                        </a:spcBef>
                        <a:spcAft>
                          <a:spcPts val="0"/>
                        </a:spcAft>
                      </a:pPr>
                      <a:r>
                        <a:rPr lang="en-US" sz="1000" b="1" spc="-10">
                          <a:solidFill>
                            <a:srgbClr val="002060"/>
                          </a:solidFill>
                          <a:effectLst/>
                          <a:latin typeface="Didact Gothic" panose="00000500000000000000" pitchFamily="2" charset="0"/>
                        </a:rPr>
                        <a:t>0.074</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0010" marR="67945" algn="ctr">
                        <a:lnSpc>
                          <a:spcPts val="1345"/>
                        </a:lnSpc>
                        <a:spcBef>
                          <a:spcPts val="0"/>
                        </a:spcBef>
                        <a:spcAft>
                          <a:spcPts val="0"/>
                        </a:spcAft>
                      </a:pPr>
                      <a:r>
                        <a:rPr lang="en-US" sz="1000" b="1" spc="-10">
                          <a:solidFill>
                            <a:srgbClr val="002060"/>
                          </a:solidFill>
                          <a:effectLst/>
                          <a:latin typeface="Didact Gothic" panose="00000500000000000000" pitchFamily="2" charset="0"/>
                        </a:rPr>
                        <a:t>0.004</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72390" algn="ctr">
                        <a:lnSpc>
                          <a:spcPts val="1345"/>
                        </a:lnSpc>
                        <a:spcBef>
                          <a:spcPts val="0"/>
                        </a:spcBef>
                        <a:spcAft>
                          <a:spcPts val="0"/>
                        </a:spcAft>
                      </a:pPr>
                      <a:r>
                        <a:rPr lang="en-US" sz="1000" b="1" spc="-10">
                          <a:solidFill>
                            <a:srgbClr val="002060"/>
                          </a:solidFill>
                          <a:effectLst/>
                          <a:latin typeface="Didact Gothic" panose="00000500000000000000" pitchFamily="2" charset="0"/>
                        </a:rPr>
                        <a:t>-0.050</a:t>
                      </a:r>
                      <a:r>
                        <a:rPr lang="en-US" sz="600" b="1" spc="-10">
                          <a:solidFill>
                            <a:srgbClr val="002060"/>
                          </a:solidFill>
                          <a:effectLst/>
                          <a:latin typeface="Didact Gothic" panose="00000500000000000000" pitchFamily="2" charset="0"/>
                        </a:rPr>
                        <a:t>b</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00965" algn="r">
                        <a:lnSpc>
                          <a:spcPts val="1345"/>
                        </a:lnSpc>
                        <a:spcBef>
                          <a:spcPts val="0"/>
                        </a:spcBef>
                        <a:spcAft>
                          <a:spcPts val="0"/>
                        </a:spcAft>
                      </a:pPr>
                      <a:r>
                        <a:rPr lang="en-US" sz="1000" b="1" spc="-10">
                          <a:solidFill>
                            <a:srgbClr val="002060"/>
                          </a:solidFill>
                          <a:effectLst/>
                          <a:latin typeface="Didact Gothic" panose="00000500000000000000" pitchFamily="2" charset="0"/>
                        </a:rPr>
                        <a:t>0.036</a:t>
                      </a:r>
                      <a:r>
                        <a:rPr lang="en-US" sz="600" b="1" spc="-10">
                          <a:solidFill>
                            <a:srgbClr val="002060"/>
                          </a:solidFill>
                          <a:effectLst/>
                          <a:latin typeface="Didact Gothic" panose="00000500000000000000" pitchFamily="2" charset="0"/>
                        </a:rPr>
                        <a:t>c</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0010" marR="64770" algn="ctr">
                        <a:lnSpc>
                          <a:spcPts val="1345"/>
                        </a:lnSpc>
                        <a:spcBef>
                          <a:spcPts val="0"/>
                        </a:spcBef>
                        <a:spcAft>
                          <a:spcPts val="0"/>
                        </a:spcAft>
                      </a:pPr>
                      <a:r>
                        <a:rPr lang="en-US" sz="1000" b="1" spc="-10">
                          <a:solidFill>
                            <a:srgbClr val="002060"/>
                          </a:solidFill>
                          <a:effectLst/>
                          <a:latin typeface="Didact Gothic" panose="00000500000000000000" pitchFamily="2" charset="0"/>
                        </a:rPr>
                        <a:t>0.025</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99060" algn="r">
                        <a:lnSpc>
                          <a:spcPts val="1345"/>
                        </a:lnSpc>
                        <a:spcBef>
                          <a:spcPts val="0"/>
                        </a:spcBef>
                        <a:spcAft>
                          <a:spcPts val="0"/>
                        </a:spcAft>
                      </a:pPr>
                      <a:r>
                        <a:rPr lang="en-US" sz="1000" b="1" spc="-10">
                          <a:solidFill>
                            <a:srgbClr val="002060"/>
                          </a:solidFill>
                          <a:effectLst/>
                          <a:latin typeface="Didact Gothic" panose="00000500000000000000" pitchFamily="2" charset="0"/>
                        </a:rPr>
                        <a:t>-0.022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8900" marR="76835" algn="ctr">
                        <a:lnSpc>
                          <a:spcPts val="1345"/>
                        </a:lnSpc>
                        <a:spcBef>
                          <a:spcPts val="0"/>
                        </a:spcBef>
                        <a:spcAft>
                          <a:spcPts val="0"/>
                        </a:spcAft>
                      </a:pPr>
                      <a:r>
                        <a:rPr lang="en-US" sz="1000" b="1" spc="-10">
                          <a:solidFill>
                            <a:srgbClr val="002060"/>
                          </a:solidFill>
                          <a:effectLst/>
                          <a:latin typeface="Didact Gothic" panose="00000500000000000000" pitchFamily="2" charset="0"/>
                        </a:rPr>
                        <a:t>-0.009</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03505" marR="0">
                        <a:lnSpc>
                          <a:spcPts val="1345"/>
                        </a:lnSpc>
                        <a:spcBef>
                          <a:spcPts val="0"/>
                        </a:spcBef>
                        <a:spcAft>
                          <a:spcPts val="0"/>
                        </a:spcAft>
                      </a:pPr>
                      <a:r>
                        <a:rPr lang="en-US" sz="1000" b="1" spc="-10">
                          <a:solidFill>
                            <a:srgbClr val="002060"/>
                          </a:solidFill>
                          <a:effectLst/>
                          <a:latin typeface="Didact Gothic" panose="00000500000000000000" pitchFamily="2" charset="0"/>
                        </a:rPr>
                        <a:t>0.083</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0">
                        <a:spcBef>
                          <a:spcPts val="0"/>
                        </a:spcBef>
                        <a:spcAft>
                          <a:spcPts val="0"/>
                        </a:spcAft>
                      </a:pPr>
                      <a:r>
                        <a:rPr lang="en-US" sz="900" b="1">
                          <a:solidFill>
                            <a:srgbClr val="002060"/>
                          </a:solidFill>
                          <a:effectLst/>
                          <a:latin typeface="Didact Gothic" panose="00000500000000000000" pitchFamily="2" charset="0"/>
                        </a:rPr>
                        <a:t> </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1437959261"/>
                  </a:ext>
                </a:extLst>
              </a:tr>
              <a:tr h="288764">
                <a:tc>
                  <a:txBody>
                    <a:bodyPr/>
                    <a:lstStyle/>
                    <a:p>
                      <a:pPr marL="103505" marR="0">
                        <a:lnSpc>
                          <a:spcPts val="1245"/>
                        </a:lnSpc>
                        <a:spcBef>
                          <a:spcPts val="0"/>
                        </a:spcBef>
                        <a:spcAft>
                          <a:spcPts val="0"/>
                        </a:spcAft>
                      </a:pPr>
                      <a:r>
                        <a:rPr lang="en-US" sz="1000" b="1" spc="-25">
                          <a:solidFill>
                            <a:srgbClr val="002060"/>
                          </a:solidFill>
                          <a:effectLst/>
                          <a:latin typeface="Didact Gothic" panose="00000500000000000000" pitchFamily="2" charset="0"/>
                        </a:rPr>
                        <a:t>16</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109855" marR="0">
                        <a:lnSpc>
                          <a:spcPts val="1245"/>
                        </a:lnSpc>
                        <a:spcBef>
                          <a:spcPts val="0"/>
                        </a:spcBef>
                        <a:spcAft>
                          <a:spcPts val="0"/>
                        </a:spcAft>
                      </a:pPr>
                      <a:r>
                        <a:rPr lang="en-US" sz="1000" b="1" spc="-10">
                          <a:solidFill>
                            <a:srgbClr val="002060"/>
                          </a:solidFill>
                          <a:effectLst/>
                          <a:latin typeface="Didact Gothic" panose="00000500000000000000" pitchFamily="2" charset="0"/>
                        </a:rPr>
                        <a:t>0.043</a:t>
                      </a:r>
                      <a:r>
                        <a:rPr lang="en-US" sz="600" b="1" spc="-10">
                          <a:solidFill>
                            <a:srgbClr val="002060"/>
                          </a:solidFill>
                          <a:effectLst/>
                          <a:latin typeface="Didact Gothic" panose="00000500000000000000" pitchFamily="2" charset="0"/>
                        </a:rPr>
                        <a:t>b</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22555" algn="r">
                        <a:lnSpc>
                          <a:spcPts val="1245"/>
                        </a:lnSpc>
                        <a:spcBef>
                          <a:spcPts val="0"/>
                        </a:spcBef>
                        <a:spcAft>
                          <a:spcPts val="0"/>
                        </a:spcAft>
                      </a:pPr>
                      <a:r>
                        <a:rPr lang="en-US" sz="1000" b="1" spc="-10">
                          <a:solidFill>
                            <a:srgbClr val="002060"/>
                          </a:solidFill>
                          <a:effectLst/>
                          <a:latin typeface="Didact Gothic" panose="00000500000000000000" pitchFamily="2" charset="0"/>
                        </a:rPr>
                        <a:t>-0.004</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2075" marR="82550" algn="ctr">
                        <a:lnSpc>
                          <a:spcPts val="1200"/>
                        </a:lnSpc>
                        <a:spcBef>
                          <a:spcPts val="0"/>
                        </a:spcBef>
                        <a:spcAft>
                          <a:spcPts val="0"/>
                        </a:spcAft>
                      </a:pPr>
                      <a:r>
                        <a:rPr lang="en-US" sz="1000" b="1" spc="-10">
                          <a:solidFill>
                            <a:srgbClr val="002060"/>
                          </a:solidFill>
                          <a:effectLst/>
                          <a:latin typeface="Didact Gothic" panose="00000500000000000000" pitchFamily="2" charset="0"/>
                        </a:rPr>
                        <a:t>-0.134</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6360" marR="74930" algn="ctr">
                        <a:lnSpc>
                          <a:spcPts val="1245"/>
                        </a:lnSpc>
                        <a:spcBef>
                          <a:spcPts val="0"/>
                        </a:spcBef>
                        <a:spcAft>
                          <a:spcPts val="0"/>
                        </a:spcAft>
                      </a:pPr>
                      <a:r>
                        <a:rPr lang="en-US" sz="1000" b="1" spc="-10">
                          <a:solidFill>
                            <a:srgbClr val="002060"/>
                          </a:solidFill>
                          <a:effectLst/>
                          <a:latin typeface="Didact Gothic" panose="00000500000000000000" pitchFamily="2" charset="0"/>
                        </a:rPr>
                        <a:t>-0.282</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80645" algn="r">
                        <a:lnSpc>
                          <a:spcPts val="1245"/>
                        </a:lnSpc>
                        <a:spcBef>
                          <a:spcPts val="0"/>
                        </a:spcBef>
                        <a:spcAft>
                          <a:spcPts val="0"/>
                        </a:spcAft>
                      </a:pPr>
                      <a:r>
                        <a:rPr lang="en-US" sz="1000" b="1" spc="-10">
                          <a:solidFill>
                            <a:srgbClr val="002060"/>
                          </a:solidFill>
                          <a:effectLst/>
                          <a:latin typeface="Didact Gothic" panose="00000500000000000000" pitchFamily="2" charset="0"/>
                        </a:rPr>
                        <a:t>-0.282</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6200" marR="69850" algn="ctr">
                        <a:lnSpc>
                          <a:spcPts val="1245"/>
                        </a:lnSpc>
                        <a:spcBef>
                          <a:spcPts val="0"/>
                        </a:spcBef>
                        <a:spcAft>
                          <a:spcPts val="0"/>
                        </a:spcAft>
                      </a:pPr>
                      <a:r>
                        <a:rPr lang="en-US" sz="1000" b="1" spc="-10">
                          <a:solidFill>
                            <a:srgbClr val="002060"/>
                          </a:solidFill>
                          <a:effectLst/>
                          <a:latin typeface="Didact Gothic" panose="00000500000000000000" pitchFamily="2" charset="0"/>
                        </a:rPr>
                        <a:t>-0.121</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99695" algn="r">
                        <a:lnSpc>
                          <a:spcPts val="1245"/>
                        </a:lnSpc>
                        <a:spcBef>
                          <a:spcPts val="0"/>
                        </a:spcBef>
                        <a:spcAft>
                          <a:spcPts val="0"/>
                        </a:spcAft>
                      </a:pPr>
                      <a:r>
                        <a:rPr lang="en-US" sz="1000" b="1" spc="-10">
                          <a:solidFill>
                            <a:srgbClr val="002060"/>
                          </a:solidFill>
                          <a:effectLst/>
                          <a:latin typeface="Didact Gothic" panose="00000500000000000000" pitchFamily="2" charset="0"/>
                        </a:rPr>
                        <a:t>0.118</a:t>
                      </a:r>
                      <a:r>
                        <a:rPr lang="en-US" sz="600" b="1" spc="-10">
                          <a:solidFill>
                            <a:srgbClr val="002060"/>
                          </a:solidFill>
                          <a:effectLst/>
                          <a:latin typeface="Didact Gothic" panose="00000500000000000000" pitchFamily="2" charset="0"/>
                        </a:rPr>
                        <a:t>a</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0010" marR="67945" algn="ctr">
                        <a:lnSpc>
                          <a:spcPts val="1245"/>
                        </a:lnSpc>
                        <a:spcBef>
                          <a:spcPts val="0"/>
                        </a:spcBef>
                        <a:spcAft>
                          <a:spcPts val="0"/>
                        </a:spcAft>
                      </a:pPr>
                      <a:r>
                        <a:rPr lang="en-US" sz="1000" b="1" spc="-10">
                          <a:solidFill>
                            <a:srgbClr val="002060"/>
                          </a:solidFill>
                          <a:effectLst/>
                          <a:latin typeface="Didact Gothic" panose="00000500000000000000" pitchFamily="2" charset="0"/>
                        </a:rPr>
                        <a:t>0.024</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915" marR="72390" algn="ctr">
                        <a:lnSpc>
                          <a:spcPts val="1245"/>
                        </a:lnSpc>
                        <a:spcBef>
                          <a:spcPts val="0"/>
                        </a:spcBef>
                        <a:spcAft>
                          <a:spcPts val="0"/>
                        </a:spcAft>
                      </a:pPr>
                      <a:r>
                        <a:rPr lang="en-US" sz="1000" b="1" spc="-10">
                          <a:solidFill>
                            <a:srgbClr val="002060"/>
                          </a:solidFill>
                          <a:effectLst/>
                          <a:latin typeface="Didact Gothic" panose="00000500000000000000" pitchFamily="2" charset="0"/>
                        </a:rPr>
                        <a:t>-0.038</a:t>
                      </a:r>
                      <a:r>
                        <a:rPr lang="en-US" sz="600" b="1" spc="-10">
                          <a:solidFill>
                            <a:srgbClr val="002060"/>
                          </a:solidFill>
                          <a:effectLst/>
                          <a:latin typeface="Didact Gothic" panose="00000500000000000000" pitchFamily="2" charset="0"/>
                        </a:rPr>
                        <a:t>b</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95885" algn="r">
                        <a:lnSpc>
                          <a:spcPts val="1245"/>
                        </a:lnSpc>
                        <a:spcBef>
                          <a:spcPts val="0"/>
                        </a:spcBef>
                        <a:spcAft>
                          <a:spcPts val="0"/>
                        </a:spcAft>
                      </a:pPr>
                      <a:r>
                        <a:rPr lang="en-US" sz="1000" b="1" spc="-10">
                          <a:solidFill>
                            <a:srgbClr val="002060"/>
                          </a:solidFill>
                          <a:effectLst/>
                          <a:latin typeface="Didact Gothic" panose="00000500000000000000" pitchFamily="2" charset="0"/>
                        </a:rPr>
                        <a:t>0.043</a:t>
                      </a:r>
                      <a:r>
                        <a:rPr lang="en-US" sz="600" b="1" spc="-10">
                          <a:solidFill>
                            <a:srgbClr val="002060"/>
                          </a:solidFill>
                          <a:effectLst/>
                          <a:latin typeface="Didact Gothic" panose="00000500000000000000" pitchFamily="2" charset="0"/>
                        </a:rPr>
                        <a:t>b</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0010" marR="64770" algn="ctr">
                        <a:lnSpc>
                          <a:spcPts val="1245"/>
                        </a:lnSpc>
                        <a:spcBef>
                          <a:spcPts val="0"/>
                        </a:spcBef>
                        <a:spcAft>
                          <a:spcPts val="0"/>
                        </a:spcAft>
                      </a:pPr>
                      <a:r>
                        <a:rPr lang="en-US" sz="1000" b="1" spc="-10">
                          <a:solidFill>
                            <a:srgbClr val="002060"/>
                          </a:solidFill>
                          <a:effectLst/>
                          <a:latin typeface="Didact Gothic" panose="00000500000000000000" pitchFamily="2" charset="0"/>
                        </a:rPr>
                        <a:t>0.007</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0" marR="119380" algn="r">
                        <a:lnSpc>
                          <a:spcPts val="1245"/>
                        </a:lnSpc>
                        <a:spcBef>
                          <a:spcPts val="0"/>
                        </a:spcBef>
                        <a:spcAft>
                          <a:spcPts val="0"/>
                        </a:spcAft>
                      </a:pPr>
                      <a:r>
                        <a:rPr lang="en-US" sz="1000" b="1" spc="-10">
                          <a:solidFill>
                            <a:srgbClr val="002060"/>
                          </a:solidFill>
                          <a:effectLst/>
                          <a:latin typeface="Didact Gothic" panose="00000500000000000000" pitchFamily="2" charset="0"/>
                        </a:rPr>
                        <a:t>0.009</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8900" marR="76835" algn="ctr">
                        <a:lnSpc>
                          <a:spcPts val="1245"/>
                        </a:lnSpc>
                        <a:spcBef>
                          <a:spcPts val="0"/>
                        </a:spcBef>
                        <a:spcAft>
                          <a:spcPts val="0"/>
                        </a:spcAft>
                      </a:pPr>
                      <a:r>
                        <a:rPr lang="en-US" sz="1000" b="1" spc="-10">
                          <a:solidFill>
                            <a:srgbClr val="002060"/>
                          </a:solidFill>
                          <a:effectLst/>
                          <a:latin typeface="Didact Gothic" panose="00000500000000000000" pitchFamily="2" charset="0"/>
                        </a:rPr>
                        <a:t>-0.002</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3345" marR="71120" algn="ctr">
                        <a:lnSpc>
                          <a:spcPts val="1245"/>
                        </a:lnSpc>
                        <a:spcBef>
                          <a:spcPts val="0"/>
                        </a:spcBef>
                        <a:spcAft>
                          <a:spcPts val="0"/>
                        </a:spcAft>
                      </a:pPr>
                      <a:r>
                        <a:rPr lang="en-US" sz="1000" b="1" spc="-10">
                          <a:solidFill>
                            <a:srgbClr val="002060"/>
                          </a:solidFill>
                          <a:effectLst/>
                          <a:latin typeface="Didact Gothic" panose="00000500000000000000" pitchFamily="2" charset="0"/>
                        </a:rPr>
                        <a:t>-0.020</a:t>
                      </a:r>
                      <a:endParaRPr lang="en-US" sz="11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97790" marR="0">
                        <a:lnSpc>
                          <a:spcPts val="1245"/>
                        </a:lnSpc>
                        <a:spcBef>
                          <a:spcPts val="0"/>
                        </a:spcBef>
                        <a:spcAft>
                          <a:spcPts val="0"/>
                        </a:spcAft>
                      </a:pPr>
                      <a:r>
                        <a:rPr lang="en-US" sz="1000" b="1" spc="-10" dirty="0">
                          <a:solidFill>
                            <a:srgbClr val="002060"/>
                          </a:solidFill>
                          <a:effectLst/>
                          <a:latin typeface="Didact Gothic" panose="00000500000000000000" pitchFamily="2" charset="0"/>
                        </a:rPr>
                        <a:t>0.390</a:t>
                      </a:r>
                      <a:r>
                        <a:rPr lang="en-US" sz="600" b="1" spc="-10" dirty="0">
                          <a:solidFill>
                            <a:srgbClr val="002060"/>
                          </a:solidFill>
                          <a:effectLst/>
                          <a:latin typeface="Didact Gothic" panose="00000500000000000000" pitchFamily="2" charset="0"/>
                        </a:rPr>
                        <a:t>a</a:t>
                      </a:r>
                      <a:endParaRPr lang="en-US" sz="11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extLst>
                  <a:ext uri="{0D108BD9-81ED-4DB2-BD59-A6C34878D82A}">
                    <a16:rowId xmlns="" xmlns:a16="http://schemas.microsoft.com/office/drawing/2014/main" val="2519620522"/>
                  </a:ext>
                </a:extLst>
              </a:tr>
            </a:tbl>
          </a:graphicData>
        </a:graphic>
      </p:graphicFrame>
      <p:pic>
        <p:nvPicPr>
          <p:cNvPr id="2" name="Picture 1">
            <a:extLst>
              <a:ext uri="{FF2B5EF4-FFF2-40B4-BE49-F238E27FC236}">
                <a16:creationId xmlns="" xmlns:a16="http://schemas.microsoft.com/office/drawing/2014/main" id="{DF68DD53-F4B4-DEFD-96B8-7D41053BA43F}"/>
              </a:ext>
            </a:extLst>
          </p:cNvPr>
          <p:cNvPicPr>
            <a:picLocks noChangeAspect="1"/>
          </p:cNvPicPr>
          <p:nvPr/>
        </p:nvPicPr>
        <p:blipFill>
          <a:blip r:embed="rId3"/>
          <a:stretch>
            <a:fillRect/>
          </a:stretch>
        </p:blipFill>
        <p:spPr>
          <a:xfrm>
            <a:off x="7962315" y="0"/>
            <a:ext cx="529415" cy="523217"/>
          </a:xfrm>
          <a:prstGeom prst="rect">
            <a:avLst/>
          </a:prstGeom>
        </p:spPr>
      </p:pic>
      <p:pic>
        <p:nvPicPr>
          <p:cNvPr id="4" name="Picture 3">
            <a:extLst>
              <a:ext uri="{FF2B5EF4-FFF2-40B4-BE49-F238E27FC236}">
                <a16:creationId xmlns="" xmlns:a16="http://schemas.microsoft.com/office/drawing/2014/main" id="{A9BD35E7-1FA4-0E45-C31E-758BED0D78C1}"/>
              </a:ext>
            </a:extLst>
          </p:cNvPr>
          <p:cNvPicPr>
            <a:picLocks noChangeAspect="1"/>
          </p:cNvPicPr>
          <p:nvPr/>
        </p:nvPicPr>
        <p:blipFill>
          <a:blip r:embed="rId4"/>
          <a:stretch>
            <a:fillRect/>
          </a:stretch>
        </p:blipFill>
        <p:spPr>
          <a:xfrm>
            <a:off x="652270" y="-73547"/>
            <a:ext cx="2280341" cy="653813"/>
          </a:xfrm>
          <a:prstGeom prst="rect">
            <a:avLst/>
          </a:prstGeom>
        </p:spPr>
      </p:pic>
    </p:spTree>
    <p:extLst>
      <p:ext uri="{BB962C8B-B14F-4D97-AF65-F5344CB8AC3E}">
        <p14:creationId xmlns="" xmlns:p14="http://schemas.microsoft.com/office/powerpoint/2010/main" val="7736089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4" name="TextBox 3">
            <a:extLst>
              <a:ext uri="{FF2B5EF4-FFF2-40B4-BE49-F238E27FC236}">
                <a16:creationId xmlns="" xmlns:a16="http://schemas.microsoft.com/office/drawing/2014/main" id="{E66221F1-AF54-3C94-A73A-35321F3AB4CA}"/>
              </a:ext>
            </a:extLst>
          </p:cNvPr>
          <p:cNvSpPr txBox="1"/>
          <p:nvPr/>
        </p:nvSpPr>
        <p:spPr>
          <a:xfrm>
            <a:off x="535580" y="4899115"/>
            <a:ext cx="1874520" cy="261610"/>
          </a:xfrm>
          <a:prstGeom prst="rect">
            <a:avLst/>
          </a:prstGeom>
          <a:noFill/>
        </p:spPr>
        <p:txBody>
          <a:bodyPr wrap="square">
            <a:spAutoFit/>
          </a:bodyPr>
          <a:lstStyle/>
          <a:p>
            <a:pPr marL="145415" marR="0" algn="just">
              <a:spcBef>
                <a:spcPts val="90"/>
              </a:spcBef>
              <a:spcAft>
                <a:spcPts val="0"/>
              </a:spcAft>
            </a:pPr>
            <a:r>
              <a:rPr lang="en-US" sz="1100" dirty="0">
                <a:effectLst/>
                <a:latin typeface="Times New Roman" panose="02020603050405020304" pitchFamily="18" charset="0"/>
                <a:ea typeface="Times New Roman" panose="02020603050405020304" pitchFamily="18" charset="0"/>
              </a:rPr>
              <a:t>Source:</a:t>
            </a:r>
            <a:r>
              <a:rPr lang="en-US" sz="1100" spc="-4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au</a:t>
            </a:r>
            <a:r>
              <a:rPr lang="en-US" sz="1100" dirty="0">
                <a:effectLst/>
                <a:latin typeface="Palatino Linotype" panose="02040502050505030304" pitchFamily="18" charset="0"/>
                <a:ea typeface="Times New Roman" panose="02020603050405020304" pitchFamily="18" charset="0"/>
              </a:rPr>
              <a:t>thors’</a:t>
            </a:r>
            <a:r>
              <a:rPr lang="en-US" sz="1100" spc="-30" dirty="0">
                <a:effectLst/>
                <a:latin typeface="Palatino Linotype" panose="02040502050505030304" pitchFamily="18" charset="0"/>
                <a:ea typeface="Times New Roman" panose="02020603050405020304" pitchFamily="18" charset="0"/>
              </a:rPr>
              <a:t> </a:t>
            </a:r>
            <a:r>
              <a:rPr lang="en-US" sz="1100" spc="-10" dirty="0">
                <a:effectLst/>
                <a:latin typeface="Palatino Linotype" panose="02040502050505030304" pitchFamily="18" charset="0"/>
                <a:ea typeface="Times New Roman" panose="02020603050405020304" pitchFamily="18" charset="0"/>
              </a:rPr>
              <a:t>creation</a:t>
            </a:r>
            <a:endParaRPr lang="en-US" sz="11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 xmlns:a16="http://schemas.microsoft.com/office/drawing/2014/main" id="{B8D1157A-2FD0-72E5-AA2A-DAF362A21E33}"/>
              </a:ext>
            </a:extLst>
          </p:cNvPr>
          <p:cNvGraphicFramePr>
            <a:graphicFrameLocks noGrp="1"/>
          </p:cNvGraphicFramePr>
          <p:nvPr>
            <p:extLst>
              <p:ext uri="{D42A27DB-BD31-4B8C-83A1-F6EECF244321}">
                <p14:modId xmlns="" xmlns:p14="http://schemas.microsoft.com/office/powerpoint/2010/main" val="4000725066"/>
              </p:ext>
            </p:extLst>
          </p:nvPr>
        </p:nvGraphicFramePr>
        <p:xfrm>
          <a:off x="744580" y="648875"/>
          <a:ext cx="8288383" cy="4259829"/>
        </p:xfrm>
        <a:graphic>
          <a:graphicData uri="http://schemas.openxmlformats.org/drawingml/2006/table">
            <a:tbl>
              <a:tblPr firstRow="1" firstCol="1" lastRow="1" lastCol="1" bandRow="1" bandCol="1">
                <a:tableStyleId>{2E25BCE4-9993-4C30-9AA4-EFFA74E49B83}</a:tableStyleId>
              </a:tblPr>
              <a:tblGrid>
                <a:gridCol w="3351671">
                  <a:extLst>
                    <a:ext uri="{9D8B030D-6E8A-4147-A177-3AD203B41FA5}">
                      <a16:colId xmlns="" xmlns:a16="http://schemas.microsoft.com/office/drawing/2014/main" val="1623358471"/>
                    </a:ext>
                  </a:extLst>
                </a:gridCol>
                <a:gridCol w="1612218">
                  <a:extLst>
                    <a:ext uri="{9D8B030D-6E8A-4147-A177-3AD203B41FA5}">
                      <a16:colId xmlns="" xmlns:a16="http://schemas.microsoft.com/office/drawing/2014/main" val="2554735836"/>
                    </a:ext>
                  </a:extLst>
                </a:gridCol>
                <a:gridCol w="1646064">
                  <a:extLst>
                    <a:ext uri="{9D8B030D-6E8A-4147-A177-3AD203B41FA5}">
                      <a16:colId xmlns="" xmlns:a16="http://schemas.microsoft.com/office/drawing/2014/main" val="2301725812"/>
                    </a:ext>
                  </a:extLst>
                </a:gridCol>
                <a:gridCol w="1678430">
                  <a:extLst>
                    <a:ext uri="{9D8B030D-6E8A-4147-A177-3AD203B41FA5}">
                      <a16:colId xmlns="" xmlns:a16="http://schemas.microsoft.com/office/drawing/2014/main" val="1291870174"/>
                    </a:ext>
                  </a:extLst>
                </a:gridCol>
              </a:tblGrid>
              <a:tr h="446605">
                <a:tc>
                  <a:txBody>
                    <a:bodyPr/>
                    <a:lstStyle/>
                    <a:p>
                      <a:pPr marL="73025" marR="0">
                        <a:spcBef>
                          <a:spcPts val="675"/>
                        </a:spcBef>
                        <a:spcAft>
                          <a:spcPts val="0"/>
                        </a:spcAft>
                      </a:pPr>
                      <a:r>
                        <a:rPr lang="en-US" sz="700" b="1" spc="-10" dirty="0">
                          <a:solidFill>
                            <a:srgbClr val="002060"/>
                          </a:solidFill>
                          <a:effectLst/>
                          <a:latin typeface="Didact Gothic" panose="00000500000000000000" pitchFamily="2" charset="0"/>
                        </a:rPr>
                        <a:t>Variables</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617855" marR="143510" algn="ctr">
                        <a:spcBef>
                          <a:spcPts val="675"/>
                        </a:spcBef>
                        <a:spcAft>
                          <a:spcPts val="0"/>
                        </a:spcAft>
                      </a:pPr>
                      <a:r>
                        <a:rPr lang="en-US" sz="700" b="1" dirty="0">
                          <a:solidFill>
                            <a:srgbClr val="002060"/>
                          </a:solidFill>
                          <a:effectLst/>
                          <a:latin typeface="Didact Gothic" panose="00000500000000000000" pitchFamily="2" charset="0"/>
                        </a:rPr>
                        <a:t>Sales</a:t>
                      </a:r>
                      <a:r>
                        <a:rPr lang="en-US" sz="700" b="1" spc="-15" dirty="0">
                          <a:solidFill>
                            <a:srgbClr val="002060"/>
                          </a:solidFill>
                          <a:effectLst/>
                          <a:latin typeface="Didact Gothic" panose="00000500000000000000" pitchFamily="2" charset="0"/>
                        </a:rPr>
                        <a:t> </a:t>
                      </a:r>
                      <a:r>
                        <a:rPr lang="en-US" sz="700" b="1" spc="-10" dirty="0">
                          <a:solidFill>
                            <a:srgbClr val="002060"/>
                          </a:solidFill>
                          <a:effectLst/>
                          <a:latin typeface="Didact Gothic" panose="00000500000000000000" pitchFamily="2" charset="0"/>
                        </a:rPr>
                        <a:t>Growth</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00660" marR="0" algn="ctr">
                        <a:lnSpc>
                          <a:spcPts val="1340"/>
                        </a:lnSpc>
                        <a:spcBef>
                          <a:spcPts val="0"/>
                        </a:spcBef>
                        <a:spcAft>
                          <a:spcPts val="0"/>
                        </a:spcAft>
                      </a:pPr>
                      <a:r>
                        <a:rPr lang="en-US" sz="700" b="1" spc="-10">
                          <a:solidFill>
                            <a:srgbClr val="002060"/>
                          </a:solidFill>
                          <a:effectLst/>
                          <a:latin typeface="Didact Gothic" panose="00000500000000000000" pitchFamily="2" charset="0"/>
                        </a:rPr>
                        <a:t>Assets</a:t>
                      </a:r>
                      <a:endParaRPr lang="en-US" sz="800" b="1">
                        <a:solidFill>
                          <a:srgbClr val="002060"/>
                        </a:solidFill>
                        <a:effectLst/>
                        <a:latin typeface="Didact Gothic" panose="00000500000000000000" pitchFamily="2" charset="0"/>
                      </a:endParaRPr>
                    </a:p>
                    <a:p>
                      <a:pPr marL="162560" marR="0" algn="ctr">
                        <a:lnSpc>
                          <a:spcPts val="1250"/>
                        </a:lnSpc>
                        <a:spcBef>
                          <a:spcPts val="5"/>
                        </a:spcBef>
                        <a:spcAft>
                          <a:spcPts val="0"/>
                        </a:spcAft>
                      </a:pPr>
                      <a:r>
                        <a:rPr lang="en-US" sz="700" b="1" spc="-10">
                          <a:solidFill>
                            <a:srgbClr val="002060"/>
                          </a:solidFill>
                          <a:effectLst/>
                          <a:latin typeface="Didact Gothic" panose="00000500000000000000" pitchFamily="2" charset="0"/>
                        </a:rPr>
                        <a:t>Growth</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5105" algn="ctr">
                        <a:spcBef>
                          <a:spcPts val="675"/>
                        </a:spcBef>
                        <a:spcAft>
                          <a:spcPts val="0"/>
                        </a:spcAft>
                      </a:pPr>
                      <a:r>
                        <a:rPr lang="en-US" sz="700" b="1" dirty="0">
                          <a:solidFill>
                            <a:srgbClr val="002060"/>
                          </a:solidFill>
                          <a:effectLst/>
                          <a:latin typeface="Didact Gothic" panose="00000500000000000000" pitchFamily="2" charset="0"/>
                        </a:rPr>
                        <a:t>Labor</a:t>
                      </a:r>
                      <a:r>
                        <a:rPr lang="en-US" sz="700" b="1" spc="-40" dirty="0">
                          <a:solidFill>
                            <a:srgbClr val="002060"/>
                          </a:solidFill>
                          <a:effectLst/>
                          <a:latin typeface="Didact Gothic" panose="00000500000000000000" pitchFamily="2" charset="0"/>
                        </a:rPr>
                        <a:t> </a:t>
                      </a:r>
                      <a:r>
                        <a:rPr lang="en-US" sz="700" b="1" spc="-10" dirty="0">
                          <a:solidFill>
                            <a:srgbClr val="002060"/>
                          </a:solidFill>
                          <a:effectLst/>
                          <a:latin typeface="Didact Gothic" panose="00000500000000000000" pitchFamily="2" charset="0"/>
                        </a:rPr>
                        <a:t>Growth</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43014465"/>
                  </a:ext>
                </a:extLst>
              </a:tr>
              <a:tr h="236631">
                <a:tc>
                  <a:txBody>
                    <a:bodyPr/>
                    <a:lstStyle/>
                    <a:p>
                      <a:pPr marL="73025" marR="0">
                        <a:spcBef>
                          <a:spcPts val="690"/>
                        </a:spcBef>
                        <a:spcAft>
                          <a:spcPts val="0"/>
                        </a:spcAft>
                      </a:pPr>
                      <a:r>
                        <a:rPr lang="en-US" sz="700" b="1" dirty="0">
                          <a:solidFill>
                            <a:srgbClr val="002060"/>
                          </a:solidFill>
                          <a:effectLst/>
                          <a:latin typeface="Didact Gothic" panose="00000500000000000000" pitchFamily="2" charset="0"/>
                        </a:rPr>
                        <a:t>Total</a:t>
                      </a:r>
                      <a:r>
                        <a:rPr lang="en-US" sz="700" b="1" spc="-25" dirty="0">
                          <a:solidFill>
                            <a:srgbClr val="002060"/>
                          </a:solidFill>
                          <a:effectLst/>
                          <a:latin typeface="Didact Gothic" panose="00000500000000000000" pitchFamily="2" charset="0"/>
                        </a:rPr>
                        <a:t> </a:t>
                      </a:r>
                      <a:r>
                        <a:rPr lang="en-US" sz="700" b="1" spc="-10" dirty="0">
                          <a:solidFill>
                            <a:srgbClr val="002060"/>
                          </a:solidFill>
                          <a:effectLst/>
                          <a:latin typeface="Didact Gothic" panose="00000500000000000000" pitchFamily="2" charset="0"/>
                        </a:rPr>
                        <a:t>Deaths</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13435" marR="334010" indent="-3175" algn="ctr">
                        <a:spcBef>
                          <a:spcPts val="5"/>
                        </a:spcBef>
                        <a:spcAft>
                          <a:spcPts val="0"/>
                        </a:spcAft>
                      </a:pPr>
                      <a:r>
                        <a:rPr lang="en-US" sz="700" b="1" spc="-10" dirty="0">
                          <a:solidFill>
                            <a:srgbClr val="002060"/>
                          </a:solidFill>
                          <a:effectLst/>
                          <a:latin typeface="Didact Gothic" panose="00000500000000000000" pitchFamily="2" charset="0"/>
                        </a:rPr>
                        <a:t>-6.540</a:t>
                      </a:r>
                      <a:r>
                        <a:rPr lang="en-US" sz="400" b="1" spc="-10" dirty="0">
                          <a:solidFill>
                            <a:srgbClr val="002060"/>
                          </a:solidFill>
                          <a:effectLst/>
                          <a:latin typeface="Didact Gothic" panose="00000500000000000000" pitchFamily="2" charset="0"/>
                        </a:rPr>
                        <a:t>***</a:t>
                      </a:r>
                      <a:r>
                        <a:rPr lang="en-US" sz="400" b="1" spc="200" dirty="0">
                          <a:solidFill>
                            <a:srgbClr val="002060"/>
                          </a:solidFill>
                          <a:effectLst/>
                          <a:latin typeface="Didact Gothic" panose="00000500000000000000" pitchFamily="2" charset="0"/>
                        </a:rPr>
                        <a:t> </a:t>
                      </a:r>
                      <a:r>
                        <a:rPr lang="en-US" sz="700" b="1" spc="-10" dirty="0">
                          <a:solidFill>
                            <a:srgbClr val="002060"/>
                          </a:solidFill>
                          <a:effectLst/>
                          <a:latin typeface="Didact Gothic" panose="00000500000000000000" pitchFamily="2" charset="0"/>
                        </a:rPr>
                        <a:t>(-0.001)</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01930" marR="250825" indent="-1905" algn="ctr">
                        <a:spcBef>
                          <a:spcPts val="5"/>
                        </a:spcBef>
                        <a:spcAft>
                          <a:spcPts val="0"/>
                        </a:spcAft>
                      </a:pPr>
                      <a:r>
                        <a:rPr lang="en-US" sz="700" b="1" spc="-10">
                          <a:solidFill>
                            <a:srgbClr val="002060"/>
                          </a:solidFill>
                          <a:effectLst/>
                          <a:latin typeface="Didact Gothic" panose="00000500000000000000" pitchFamily="2" charset="0"/>
                        </a:rPr>
                        <a:t>2.520</a:t>
                      </a:r>
                      <a:r>
                        <a:rPr lang="en-US" sz="400" b="1" spc="-10">
                          <a:solidFill>
                            <a:srgbClr val="002060"/>
                          </a:solidFill>
                          <a:effectLst/>
                          <a:latin typeface="Didact Gothic" panose="00000500000000000000" pitchFamily="2" charset="0"/>
                        </a:rPr>
                        <a:t>***</a:t>
                      </a:r>
                      <a:r>
                        <a:rPr lang="en-US" sz="400" b="1" spc="200">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(0.001)</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424815" marR="433705" indent="-1905" algn="ctr">
                        <a:spcBef>
                          <a:spcPts val="5"/>
                        </a:spcBef>
                        <a:spcAft>
                          <a:spcPts val="0"/>
                        </a:spcAft>
                      </a:pPr>
                      <a:r>
                        <a:rPr lang="en-US" sz="700" b="1" spc="-10">
                          <a:solidFill>
                            <a:srgbClr val="002060"/>
                          </a:solidFill>
                          <a:effectLst/>
                          <a:latin typeface="Didact Gothic" panose="00000500000000000000" pitchFamily="2" charset="0"/>
                        </a:rPr>
                        <a:t>4.73</a:t>
                      </a:r>
                      <a:r>
                        <a:rPr lang="en-US" sz="400" b="1" spc="-10">
                          <a:solidFill>
                            <a:srgbClr val="002060"/>
                          </a:solidFill>
                          <a:effectLst/>
                          <a:latin typeface="Didact Gothic" panose="00000500000000000000" pitchFamily="2" charset="0"/>
                        </a:rPr>
                        <a:t>***</a:t>
                      </a:r>
                      <a:r>
                        <a:rPr lang="en-US" sz="400" b="1" spc="200">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(0.001)</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319354776"/>
                  </a:ext>
                </a:extLst>
              </a:tr>
              <a:tr h="287337">
                <a:tc>
                  <a:txBody>
                    <a:bodyPr/>
                    <a:lstStyle/>
                    <a:p>
                      <a:pPr marL="73025" marR="0">
                        <a:spcBef>
                          <a:spcPts val="515"/>
                        </a:spcBef>
                        <a:spcAft>
                          <a:spcPts val="0"/>
                        </a:spcAft>
                      </a:pPr>
                      <a:r>
                        <a:rPr lang="en-US" sz="700" b="1">
                          <a:solidFill>
                            <a:srgbClr val="002060"/>
                          </a:solidFill>
                          <a:effectLst/>
                          <a:latin typeface="Didact Gothic" panose="00000500000000000000" pitchFamily="2" charset="0"/>
                        </a:rPr>
                        <a:t>Firm</a:t>
                      </a:r>
                      <a:r>
                        <a:rPr lang="en-US" sz="700" b="1" spc="-2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Size</a:t>
                      </a:r>
                      <a:r>
                        <a:rPr lang="en-US" sz="700" b="1" spc="-10">
                          <a:solidFill>
                            <a:srgbClr val="002060"/>
                          </a:solidFill>
                          <a:effectLst/>
                          <a:latin typeface="Didact Gothic" panose="00000500000000000000" pitchFamily="2" charset="0"/>
                        </a:rPr>
                        <a:t> (Medium)</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62330" marR="0" algn="ctr">
                        <a:lnSpc>
                          <a:spcPts val="1195"/>
                        </a:lnSpc>
                        <a:spcBef>
                          <a:spcPts val="0"/>
                        </a:spcBef>
                        <a:spcAft>
                          <a:spcPts val="0"/>
                        </a:spcAft>
                      </a:pPr>
                      <a:r>
                        <a:rPr lang="en-US" sz="700" b="1" spc="-10" dirty="0">
                          <a:solidFill>
                            <a:srgbClr val="002060"/>
                          </a:solidFill>
                          <a:effectLst/>
                          <a:latin typeface="Didact Gothic" panose="00000500000000000000" pitchFamily="2" charset="0"/>
                        </a:rPr>
                        <a:t>1.660</a:t>
                      </a:r>
                      <a:r>
                        <a:rPr lang="en-US" sz="400" b="1" spc="-10" dirty="0">
                          <a:solidFill>
                            <a:srgbClr val="002060"/>
                          </a:solidFill>
                          <a:effectLst/>
                          <a:latin typeface="Didact Gothic" panose="00000500000000000000" pitchFamily="2" charset="0"/>
                        </a:rPr>
                        <a:t>*</a:t>
                      </a:r>
                      <a:endParaRPr lang="en-US" sz="800" b="1" dirty="0">
                        <a:solidFill>
                          <a:srgbClr val="002060"/>
                        </a:solidFill>
                        <a:effectLst/>
                        <a:latin typeface="Didact Gothic" panose="00000500000000000000" pitchFamily="2" charset="0"/>
                      </a:endParaRPr>
                    </a:p>
                    <a:p>
                      <a:pPr marL="835025" marR="0" algn="ctr">
                        <a:spcBef>
                          <a:spcPts val="5"/>
                        </a:spcBef>
                        <a:spcAft>
                          <a:spcPts val="0"/>
                        </a:spcAft>
                      </a:pPr>
                      <a:r>
                        <a:rPr lang="en-US" sz="700" b="1" spc="-10" dirty="0">
                          <a:solidFill>
                            <a:srgbClr val="002060"/>
                          </a:solidFill>
                          <a:effectLst/>
                          <a:latin typeface="Didact Gothic" panose="00000500000000000000" pitchFamily="2" charset="0"/>
                        </a:rPr>
                        <a:t>(2.147)</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15900" marR="0" algn="ctr">
                        <a:lnSpc>
                          <a:spcPts val="1195"/>
                        </a:lnSpc>
                        <a:spcBef>
                          <a:spcPts val="0"/>
                        </a:spcBef>
                        <a:spcAft>
                          <a:spcPts val="0"/>
                        </a:spcAft>
                      </a:pPr>
                      <a:r>
                        <a:rPr lang="en-US" sz="700" b="1" spc="-10" dirty="0">
                          <a:solidFill>
                            <a:srgbClr val="002060"/>
                          </a:solidFill>
                          <a:effectLst/>
                          <a:latin typeface="Didact Gothic" panose="00000500000000000000" pitchFamily="2" charset="0"/>
                        </a:rPr>
                        <a:t>2.260</a:t>
                      </a:r>
                      <a:r>
                        <a:rPr lang="en-US" sz="400" b="1" spc="-10" dirty="0">
                          <a:solidFill>
                            <a:srgbClr val="002060"/>
                          </a:solidFill>
                          <a:effectLst/>
                          <a:latin typeface="Didact Gothic" panose="00000500000000000000" pitchFamily="2" charset="0"/>
                        </a:rPr>
                        <a:t>**</a:t>
                      </a:r>
                      <a:endParaRPr lang="en-US" sz="800" b="1" dirty="0">
                        <a:solidFill>
                          <a:srgbClr val="002060"/>
                        </a:solidFill>
                        <a:effectLst/>
                        <a:latin typeface="Didact Gothic" panose="00000500000000000000" pitchFamily="2" charset="0"/>
                      </a:endParaRPr>
                    </a:p>
                    <a:p>
                      <a:pPr marL="201930" marR="0" algn="ctr">
                        <a:spcBef>
                          <a:spcPts val="5"/>
                        </a:spcBef>
                        <a:spcAft>
                          <a:spcPts val="0"/>
                        </a:spcAft>
                      </a:pPr>
                      <a:r>
                        <a:rPr lang="en-US" sz="700" b="1" spc="-10" dirty="0">
                          <a:solidFill>
                            <a:srgbClr val="002060"/>
                          </a:solidFill>
                          <a:effectLst/>
                          <a:latin typeface="Didact Gothic" panose="00000500000000000000" pitchFamily="2" charset="0"/>
                        </a:rPr>
                        <a:t>(7.008)</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3200" algn="ctr">
                        <a:lnSpc>
                          <a:spcPts val="1195"/>
                        </a:lnSpc>
                        <a:spcBef>
                          <a:spcPts val="0"/>
                        </a:spcBef>
                        <a:spcAft>
                          <a:spcPts val="0"/>
                        </a:spcAft>
                      </a:pPr>
                      <a:r>
                        <a:rPr lang="en-US" sz="700" b="1" spc="-10">
                          <a:solidFill>
                            <a:srgbClr val="002060"/>
                          </a:solidFill>
                          <a:effectLst/>
                          <a:latin typeface="Didact Gothic" panose="00000500000000000000" pitchFamily="2" charset="0"/>
                        </a:rPr>
                        <a:t>4.62</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193040" marR="202565" algn="ctr">
                        <a:spcBef>
                          <a:spcPts val="5"/>
                        </a:spcBef>
                        <a:spcAft>
                          <a:spcPts val="0"/>
                        </a:spcAft>
                      </a:pPr>
                      <a:r>
                        <a:rPr lang="en-US" sz="700" b="1" spc="-10">
                          <a:solidFill>
                            <a:srgbClr val="002060"/>
                          </a:solidFill>
                          <a:effectLst/>
                          <a:latin typeface="Didact Gothic" panose="00000500000000000000" pitchFamily="2" charset="0"/>
                        </a:rPr>
                        <a:t>(6.302)</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734330884"/>
                  </a:ext>
                </a:extLst>
              </a:tr>
              <a:tr h="287337">
                <a:tc>
                  <a:txBody>
                    <a:bodyPr/>
                    <a:lstStyle/>
                    <a:p>
                      <a:pPr marL="73025" marR="0">
                        <a:spcBef>
                          <a:spcPts val="515"/>
                        </a:spcBef>
                        <a:spcAft>
                          <a:spcPts val="0"/>
                        </a:spcAft>
                      </a:pPr>
                      <a:r>
                        <a:rPr lang="en-US" sz="700" b="1">
                          <a:solidFill>
                            <a:srgbClr val="002060"/>
                          </a:solidFill>
                          <a:effectLst/>
                          <a:latin typeface="Didact Gothic" panose="00000500000000000000" pitchFamily="2" charset="0"/>
                        </a:rPr>
                        <a:t>Firm</a:t>
                      </a:r>
                      <a:r>
                        <a:rPr lang="en-US" sz="700" b="1" spc="-2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Size</a:t>
                      </a:r>
                      <a:r>
                        <a:rPr lang="en-US" sz="700" b="1" spc="-10">
                          <a:solidFill>
                            <a:srgbClr val="002060"/>
                          </a:solidFill>
                          <a:effectLst/>
                          <a:latin typeface="Didact Gothic" panose="00000500000000000000" pitchFamily="2" charset="0"/>
                        </a:rPr>
                        <a:t> (Large)</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47090" marR="0" algn="ctr">
                        <a:lnSpc>
                          <a:spcPts val="1195"/>
                        </a:lnSpc>
                        <a:spcBef>
                          <a:spcPts val="0"/>
                        </a:spcBef>
                        <a:spcAft>
                          <a:spcPts val="0"/>
                        </a:spcAft>
                      </a:pPr>
                      <a:r>
                        <a:rPr lang="en-US" sz="700" b="1" spc="-10">
                          <a:solidFill>
                            <a:srgbClr val="002060"/>
                          </a:solidFill>
                          <a:effectLst/>
                          <a:latin typeface="Didact Gothic" panose="00000500000000000000" pitchFamily="2" charset="0"/>
                        </a:rPr>
                        <a:t>1.950</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835025" marR="0" algn="ctr">
                        <a:spcBef>
                          <a:spcPts val="5"/>
                        </a:spcBef>
                        <a:spcAft>
                          <a:spcPts val="0"/>
                        </a:spcAft>
                      </a:pPr>
                      <a:r>
                        <a:rPr lang="en-US" sz="700" b="1" spc="-10">
                          <a:solidFill>
                            <a:srgbClr val="002060"/>
                          </a:solidFill>
                          <a:effectLst/>
                          <a:latin typeface="Didact Gothic" panose="00000500000000000000" pitchFamily="2" charset="0"/>
                        </a:rPr>
                        <a:t>(2.710)</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44475" marR="0" algn="ctr">
                        <a:lnSpc>
                          <a:spcPts val="1195"/>
                        </a:lnSpc>
                        <a:spcBef>
                          <a:spcPts val="0"/>
                        </a:spcBef>
                        <a:spcAft>
                          <a:spcPts val="0"/>
                        </a:spcAft>
                      </a:pPr>
                      <a:r>
                        <a:rPr lang="en-US" sz="700" b="1" spc="-10" dirty="0">
                          <a:solidFill>
                            <a:srgbClr val="002060"/>
                          </a:solidFill>
                          <a:effectLst/>
                          <a:latin typeface="Didact Gothic" panose="00000500000000000000" pitchFamily="2" charset="0"/>
                        </a:rPr>
                        <a:t>0.490</a:t>
                      </a:r>
                      <a:endParaRPr lang="en-US" sz="800" b="1" dirty="0">
                        <a:solidFill>
                          <a:srgbClr val="002060"/>
                        </a:solidFill>
                        <a:effectLst/>
                        <a:latin typeface="Didact Gothic" panose="00000500000000000000" pitchFamily="2" charset="0"/>
                      </a:endParaRPr>
                    </a:p>
                    <a:p>
                      <a:pPr marL="201930" marR="0" algn="ctr">
                        <a:spcBef>
                          <a:spcPts val="5"/>
                        </a:spcBef>
                        <a:spcAft>
                          <a:spcPts val="0"/>
                        </a:spcAft>
                      </a:pPr>
                      <a:r>
                        <a:rPr lang="en-US" sz="700" b="1" spc="-10" dirty="0">
                          <a:solidFill>
                            <a:srgbClr val="002060"/>
                          </a:solidFill>
                          <a:effectLst/>
                          <a:latin typeface="Didact Gothic" panose="00000500000000000000" pitchFamily="2" charset="0"/>
                        </a:rPr>
                        <a:t>(1.644)</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3200" algn="ctr">
                        <a:lnSpc>
                          <a:spcPts val="1195"/>
                        </a:lnSpc>
                        <a:spcBef>
                          <a:spcPts val="0"/>
                        </a:spcBef>
                        <a:spcAft>
                          <a:spcPts val="0"/>
                        </a:spcAft>
                      </a:pPr>
                      <a:r>
                        <a:rPr lang="en-US" sz="700" b="1" spc="-10">
                          <a:solidFill>
                            <a:srgbClr val="002060"/>
                          </a:solidFill>
                          <a:effectLst/>
                          <a:latin typeface="Didact Gothic" panose="00000500000000000000" pitchFamily="2" charset="0"/>
                        </a:rPr>
                        <a:t>5.79</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193040" marR="202565" algn="ctr">
                        <a:spcBef>
                          <a:spcPts val="5"/>
                        </a:spcBef>
                        <a:spcAft>
                          <a:spcPts val="0"/>
                        </a:spcAft>
                      </a:pPr>
                      <a:r>
                        <a:rPr lang="en-US" sz="700" b="1" spc="-10">
                          <a:solidFill>
                            <a:srgbClr val="002060"/>
                          </a:solidFill>
                          <a:effectLst/>
                          <a:latin typeface="Didact Gothic" panose="00000500000000000000" pitchFamily="2" charset="0"/>
                        </a:rPr>
                        <a:t>(8.465)</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540138135"/>
                  </a:ext>
                </a:extLst>
              </a:tr>
              <a:tr h="331777">
                <a:tc>
                  <a:txBody>
                    <a:bodyPr/>
                    <a:lstStyle/>
                    <a:p>
                      <a:pPr marL="73025" marR="0">
                        <a:spcBef>
                          <a:spcPts val="515"/>
                        </a:spcBef>
                        <a:spcAft>
                          <a:spcPts val="0"/>
                        </a:spcAft>
                      </a:pPr>
                      <a:r>
                        <a:rPr lang="en-US" sz="700" b="1">
                          <a:solidFill>
                            <a:srgbClr val="002060"/>
                          </a:solidFill>
                          <a:effectLst/>
                          <a:latin typeface="Didact Gothic" panose="00000500000000000000" pitchFamily="2" charset="0"/>
                        </a:rPr>
                        <a:t>Firm</a:t>
                      </a:r>
                      <a:r>
                        <a:rPr lang="en-US" sz="700" b="1" spc="-4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Legal</a:t>
                      </a:r>
                      <a:r>
                        <a:rPr lang="en-US" sz="700" b="1" spc="-25">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Status</a:t>
                      </a:r>
                      <a:r>
                        <a:rPr lang="en-US" sz="700" b="1" spc="-40">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(Partnership)</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76300" marR="0" algn="ctr">
                        <a:lnSpc>
                          <a:spcPts val="1190"/>
                        </a:lnSpc>
                        <a:spcBef>
                          <a:spcPts val="0"/>
                        </a:spcBef>
                        <a:spcAft>
                          <a:spcPts val="0"/>
                        </a:spcAft>
                      </a:pPr>
                      <a:r>
                        <a:rPr lang="en-US" sz="700" b="1" spc="-10">
                          <a:solidFill>
                            <a:srgbClr val="002060"/>
                          </a:solidFill>
                          <a:effectLst/>
                          <a:latin typeface="Didact Gothic" panose="00000500000000000000" pitchFamily="2" charset="0"/>
                        </a:rPr>
                        <a:t>0.800</a:t>
                      </a:r>
                      <a:endParaRPr lang="en-US" sz="800" b="1">
                        <a:solidFill>
                          <a:srgbClr val="002060"/>
                        </a:solidFill>
                        <a:effectLst/>
                        <a:latin typeface="Didact Gothic" panose="00000500000000000000" pitchFamily="2" charset="0"/>
                      </a:endParaRPr>
                    </a:p>
                    <a:p>
                      <a:pPr marL="835025" marR="0" algn="ctr">
                        <a:lnSpc>
                          <a:spcPts val="1345"/>
                        </a:lnSpc>
                        <a:spcBef>
                          <a:spcPts val="0"/>
                        </a:spcBef>
                        <a:spcAft>
                          <a:spcPts val="0"/>
                        </a:spcAft>
                      </a:pPr>
                      <a:r>
                        <a:rPr lang="en-US" sz="700" b="1" spc="-10">
                          <a:solidFill>
                            <a:srgbClr val="002060"/>
                          </a:solidFill>
                          <a:effectLst/>
                          <a:latin typeface="Didact Gothic" panose="00000500000000000000" pitchFamily="2" charset="0"/>
                        </a:rPr>
                        <a:t>(1.080)</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08280" marR="0" algn="ctr">
                        <a:lnSpc>
                          <a:spcPts val="1190"/>
                        </a:lnSpc>
                        <a:spcBef>
                          <a:spcPts val="0"/>
                        </a:spcBef>
                        <a:spcAft>
                          <a:spcPts val="0"/>
                        </a:spcAft>
                      </a:pPr>
                      <a:r>
                        <a:rPr lang="en-US" sz="700" b="1" spc="-10" dirty="0">
                          <a:solidFill>
                            <a:srgbClr val="002060"/>
                          </a:solidFill>
                          <a:effectLst/>
                          <a:latin typeface="Didact Gothic" panose="00000500000000000000" pitchFamily="2" charset="0"/>
                        </a:rPr>
                        <a:t>-1.770</a:t>
                      </a:r>
                      <a:r>
                        <a:rPr lang="en-US" sz="400" b="1" spc="-10" dirty="0">
                          <a:solidFill>
                            <a:srgbClr val="002060"/>
                          </a:solidFill>
                          <a:effectLst/>
                          <a:latin typeface="Didact Gothic" panose="00000500000000000000" pitchFamily="2" charset="0"/>
                        </a:rPr>
                        <a:t>*</a:t>
                      </a:r>
                      <a:endParaRPr lang="en-US" sz="800" b="1" dirty="0">
                        <a:solidFill>
                          <a:srgbClr val="002060"/>
                        </a:solidFill>
                        <a:effectLst/>
                        <a:latin typeface="Didact Gothic" panose="00000500000000000000" pitchFamily="2" charset="0"/>
                      </a:endParaRPr>
                    </a:p>
                    <a:p>
                      <a:pPr marL="180340" marR="0" algn="ctr">
                        <a:lnSpc>
                          <a:spcPts val="1345"/>
                        </a:lnSpc>
                        <a:spcBef>
                          <a:spcPts val="0"/>
                        </a:spcBef>
                        <a:spcAft>
                          <a:spcPts val="0"/>
                        </a:spcAft>
                      </a:pPr>
                      <a:r>
                        <a:rPr lang="en-US" sz="700" b="1" spc="-10" dirty="0">
                          <a:solidFill>
                            <a:srgbClr val="002060"/>
                          </a:solidFill>
                          <a:effectLst/>
                          <a:latin typeface="Didact Gothic" panose="00000500000000000000" pitchFamily="2" charset="0"/>
                        </a:rPr>
                        <a:t>(-5.716)</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0025" algn="ctr">
                        <a:lnSpc>
                          <a:spcPts val="1190"/>
                        </a:lnSpc>
                        <a:spcBef>
                          <a:spcPts val="0"/>
                        </a:spcBef>
                        <a:spcAft>
                          <a:spcPts val="0"/>
                        </a:spcAft>
                      </a:pPr>
                      <a:r>
                        <a:rPr lang="en-US" sz="700" b="1" spc="-20">
                          <a:solidFill>
                            <a:srgbClr val="002060"/>
                          </a:solidFill>
                          <a:effectLst/>
                          <a:latin typeface="Didact Gothic" panose="00000500000000000000" pitchFamily="2" charset="0"/>
                        </a:rPr>
                        <a:t>1.07</a:t>
                      </a:r>
                      <a:endParaRPr lang="en-US" sz="800" b="1">
                        <a:solidFill>
                          <a:srgbClr val="002060"/>
                        </a:solidFill>
                        <a:effectLst/>
                        <a:latin typeface="Didact Gothic" panose="00000500000000000000" pitchFamily="2" charset="0"/>
                      </a:endParaRPr>
                    </a:p>
                    <a:p>
                      <a:pPr marL="193040" marR="202565" algn="ctr">
                        <a:lnSpc>
                          <a:spcPts val="1345"/>
                        </a:lnSpc>
                        <a:spcBef>
                          <a:spcPts val="0"/>
                        </a:spcBef>
                        <a:spcAft>
                          <a:spcPts val="0"/>
                        </a:spcAft>
                      </a:pPr>
                      <a:r>
                        <a:rPr lang="en-US" sz="700" b="1" spc="-10">
                          <a:solidFill>
                            <a:srgbClr val="002060"/>
                          </a:solidFill>
                          <a:effectLst/>
                          <a:latin typeface="Didact Gothic" panose="00000500000000000000" pitchFamily="2" charset="0"/>
                        </a:rPr>
                        <a:t>(1.511)</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504942394"/>
                  </a:ext>
                </a:extLst>
              </a:tr>
              <a:tr h="331777">
                <a:tc>
                  <a:txBody>
                    <a:bodyPr/>
                    <a:lstStyle/>
                    <a:p>
                      <a:pPr marL="73025" marR="0">
                        <a:spcBef>
                          <a:spcPts val="520"/>
                        </a:spcBef>
                        <a:spcAft>
                          <a:spcPts val="0"/>
                        </a:spcAft>
                      </a:pPr>
                      <a:r>
                        <a:rPr lang="en-US" sz="700" b="1">
                          <a:solidFill>
                            <a:srgbClr val="002060"/>
                          </a:solidFill>
                          <a:effectLst/>
                          <a:latin typeface="Didact Gothic" panose="00000500000000000000" pitchFamily="2" charset="0"/>
                        </a:rPr>
                        <a:t>Firm</a:t>
                      </a:r>
                      <a:r>
                        <a:rPr lang="en-US" sz="700" b="1" spc="-4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Legal</a:t>
                      </a:r>
                      <a:r>
                        <a:rPr lang="en-US" sz="700" b="1" spc="-25">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Status</a:t>
                      </a:r>
                      <a:r>
                        <a:rPr lang="en-US" sz="700" b="1" spc="-35">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(Company)</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47090" marR="0" algn="ctr">
                        <a:lnSpc>
                          <a:spcPts val="1200"/>
                        </a:lnSpc>
                        <a:spcBef>
                          <a:spcPts val="0"/>
                        </a:spcBef>
                        <a:spcAft>
                          <a:spcPts val="0"/>
                        </a:spcAft>
                      </a:pPr>
                      <a:r>
                        <a:rPr lang="en-US" sz="700" b="1" spc="-10">
                          <a:solidFill>
                            <a:srgbClr val="002060"/>
                          </a:solidFill>
                          <a:effectLst/>
                          <a:latin typeface="Didact Gothic" panose="00000500000000000000" pitchFamily="2" charset="0"/>
                        </a:rPr>
                        <a:t>2.000</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835025" marR="0" algn="ctr">
                        <a:lnSpc>
                          <a:spcPts val="1345"/>
                        </a:lnSpc>
                        <a:spcBef>
                          <a:spcPts val="0"/>
                        </a:spcBef>
                        <a:spcAft>
                          <a:spcPts val="0"/>
                        </a:spcAft>
                      </a:pPr>
                      <a:r>
                        <a:rPr lang="en-US" sz="700" b="1" spc="-10">
                          <a:solidFill>
                            <a:srgbClr val="002060"/>
                          </a:solidFill>
                          <a:effectLst/>
                          <a:latin typeface="Didact Gothic" panose="00000500000000000000" pitchFamily="2" charset="0"/>
                        </a:rPr>
                        <a:t>(2.591)</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44475" marR="0" algn="ctr">
                        <a:lnSpc>
                          <a:spcPts val="1200"/>
                        </a:lnSpc>
                        <a:spcBef>
                          <a:spcPts val="0"/>
                        </a:spcBef>
                        <a:spcAft>
                          <a:spcPts val="0"/>
                        </a:spcAft>
                      </a:pPr>
                      <a:r>
                        <a:rPr lang="en-US" sz="700" b="1" spc="-10" dirty="0">
                          <a:solidFill>
                            <a:srgbClr val="002060"/>
                          </a:solidFill>
                          <a:effectLst/>
                          <a:latin typeface="Didact Gothic" panose="00000500000000000000" pitchFamily="2" charset="0"/>
                        </a:rPr>
                        <a:t>0.400</a:t>
                      </a:r>
                      <a:endParaRPr lang="en-US" sz="800" b="1" dirty="0">
                        <a:solidFill>
                          <a:srgbClr val="002060"/>
                        </a:solidFill>
                        <a:effectLst/>
                        <a:latin typeface="Didact Gothic" panose="00000500000000000000" pitchFamily="2" charset="0"/>
                      </a:endParaRPr>
                    </a:p>
                    <a:p>
                      <a:pPr marL="201930" marR="0" algn="ctr">
                        <a:lnSpc>
                          <a:spcPts val="1345"/>
                        </a:lnSpc>
                        <a:spcBef>
                          <a:spcPts val="0"/>
                        </a:spcBef>
                        <a:spcAft>
                          <a:spcPts val="0"/>
                        </a:spcAft>
                      </a:pPr>
                      <a:r>
                        <a:rPr lang="en-US" sz="700" b="1" spc="-10" dirty="0">
                          <a:solidFill>
                            <a:srgbClr val="002060"/>
                          </a:solidFill>
                          <a:effectLst/>
                          <a:latin typeface="Didact Gothic" panose="00000500000000000000" pitchFamily="2" charset="0"/>
                        </a:rPr>
                        <a:t>(1.250)</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3200" algn="ctr">
                        <a:lnSpc>
                          <a:spcPts val="1200"/>
                        </a:lnSpc>
                        <a:spcBef>
                          <a:spcPts val="0"/>
                        </a:spcBef>
                        <a:spcAft>
                          <a:spcPts val="0"/>
                        </a:spcAft>
                      </a:pPr>
                      <a:r>
                        <a:rPr lang="en-US" sz="700" b="1" spc="-10">
                          <a:solidFill>
                            <a:srgbClr val="002060"/>
                          </a:solidFill>
                          <a:effectLst/>
                          <a:latin typeface="Didact Gothic" panose="00000500000000000000" pitchFamily="2" charset="0"/>
                        </a:rPr>
                        <a:t>-4.38</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193040" marR="202565" algn="ctr">
                        <a:lnSpc>
                          <a:spcPts val="1345"/>
                        </a:lnSpc>
                        <a:spcBef>
                          <a:spcPts val="0"/>
                        </a:spcBef>
                        <a:spcAft>
                          <a:spcPts val="0"/>
                        </a:spcAft>
                      </a:pPr>
                      <a:r>
                        <a:rPr lang="en-US" sz="700" b="1" spc="-10">
                          <a:solidFill>
                            <a:srgbClr val="002060"/>
                          </a:solidFill>
                          <a:effectLst/>
                          <a:latin typeface="Didact Gothic" panose="00000500000000000000" pitchFamily="2" charset="0"/>
                        </a:rPr>
                        <a:t>(-5.968)</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79579521"/>
                  </a:ext>
                </a:extLst>
              </a:tr>
              <a:tr h="331777">
                <a:tc>
                  <a:txBody>
                    <a:bodyPr/>
                    <a:lstStyle/>
                    <a:p>
                      <a:pPr marL="73025" marR="0">
                        <a:spcBef>
                          <a:spcPts val="520"/>
                        </a:spcBef>
                        <a:spcAft>
                          <a:spcPts val="0"/>
                        </a:spcAft>
                      </a:pPr>
                      <a:r>
                        <a:rPr lang="en-US" sz="700" b="1">
                          <a:solidFill>
                            <a:srgbClr val="002060"/>
                          </a:solidFill>
                          <a:effectLst/>
                          <a:latin typeface="Didact Gothic" panose="00000500000000000000" pitchFamily="2" charset="0"/>
                        </a:rPr>
                        <a:t>Firm</a:t>
                      </a:r>
                      <a:r>
                        <a:rPr lang="en-US" sz="700" b="1" spc="-45">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Ownership</a:t>
                      </a:r>
                      <a:r>
                        <a:rPr lang="en-US" sz="700" b="1" spc="-35">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(Domestic)</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76300" marR="0" algn="ctr">
                        <a:lnSpc>
                          <a:spcPts val="1200"/>
                        </a:lnSpc>
                        <a:spcBef>
                          <a:spcPts val="0"/>
                        </a:spcBef>
                        <a:spcAft>
                          <a:spcPts val="0"/>
                        </a:spcAft>
                      </a:pPr>
                      <a:r>
                        <a:rPr lang="en-US" sz="700" b="1" spc="-10">
                          <a:solidFill>
                            <a:srgbClr val="002060"/>
                          </a:solidFill>
                          <a:effectLst/>
                          <a:latin typeface="Didact Gothic" panose="00000500000000000000" pitchFamily="2" charset="0"/>
                        </a:rPr>
                        <a:t>0.550</a:t>
                      </a:r>
                      <a:endParaRPr lang="en-US" sz="800" b="1">
                        <a:solidFill>
                          <a:srgbClr val="002060"/>
                        </a:solidFill>
                        <a:effectLst/>
                        <a:latin typeface="Didact Gothic" panose="00000500000000000000" pitchFamily="2" charset="0"/>
                      </a:endParaRPr>
                    </a:p>
                    <a:p>
                      <a:pPr marL="835025" marR="0" algn="ctr">
                        <a:lnSpc>
                          <a:spcPts val="1345"/>
                        </a:lnSpc>
                        <a:spcBef>
                          <a:spcPts val="0"/>
                        </a:spcBef>
                        <a:spcAft>
                          <a:spcPts val="0"/>
                        </a:spcAft>
                      </a:pPr>
                      <a:r>
                        <a:rPr lang="en-US" sz="700" b="1" spc="-10">
                          <a:solidFill>
                            <a:srgbClr val="002060"/>
                          </a:solidFill>
                          <a:effectLst/>
                          <a:latin typeface="Didact Gothic" panose="00000500000000000000" pitchFamily="2" charset="0"/>
                        </a:rPr>
                        <a:t>(4.652)</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44475" marR="0" algn="ctr">
                        <a:lnSpc>
                          <a:spcPts val="1200"/>
                        </a:lnSpc>
                        <a:spcBef>
                          <a:spcPts val="0"/>
                        </a:spcBef>
                        <a:spcAft>
                          <a:spcPts val="0"/>
                        </a:spcAft>
                      </a:pPr>
                      <a:r>
                        <a:rPr lang="en-US" sz="700" b="1" spc="-10" dirty="0">
                          <a:solidFill>
                            <a:srgbClr val="002060"/>
                          </a:solidFill>
                          <a:effectLst/>
                          <a:latin typeface="Didact Gothic" panose="00000500000000000000" pitchFamily="2" charset="0"/>
                        </a:rPr>
                        <a:t>0.240</a:t>
                      </a:r>
                      <a:endParaRPr lang="en-US" sz="800" b="1" dirty="0">
                        <a:solidFill>
                          <a:srgbClr val="002060"/>
                        </a:solidFill>
                        <a:effectLst/>
                        <a:latin typeface="Didact Gothic" panose="00000500000000000000" pitchFamily="2" charset="0"/>
                      </a:endParaRPr>
                    </a:p>
                    <a:p>
                      <a:pPr marL="201930" marR="0" algn="ctr">
                        <a:lnSpc>
                          <a:spcPts val="1345"/>
                        </a:lnSpc>
                        <a:spcBef>
                          <a:spcPts val="0"/>
                        </a:spcBef>
                        <a:spcAft>
                          <a:spcPts val="0"/>
                        </a:spcAft>
                      </a:pPr>
                      <a:r>
                        <a:rPr lang="en-US" sz="700" b="1" spc="-10" dirty="0">
                          <a:solidFill>
                            <a:srgbClr val="002060"/>
                          </a:solidFill>
                          <a:effectLst/>
                          <a:latin typeface="Didact Gothic" panose="00000500000000000000" pitchFamily="2" charset="0"/>
                        </a:rPr>
                        <a:t>(4.927)</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0025" algn="ctr">
                        <a:lnSpc>
                          <a:spcPts val="1200"/>
                        </a:lnSpc>
                        <a:spcBef>
                          <a:spcPts val="0"/>
                        </a:spcBef>
                        <a:spcAft>
                          <a:spcPts val="0"/>
                        </a:spcAft>
                      </a:pPr>
                      <a:r>
                        <a:rPr lang="en-US" sz="700" b="1" spc="-20">
                          <a:solidFill>
                            <a:srgbClr val="002060"/>
                          </a:solidFill>
                          <a:effectLst/>
                          <a:latin typeface="Didact Gothic" panose="00000500000000000000" pitchFamily="2" charset="0"/>
                        </a:rPr>
                        <a:t>0.47</a:t>
                      </a:r>
                      <a:endParaRPr lang="en-US" sz="800" b="1">
                        <a:solidFill>
                          <a:srgbClr val="002060"/>
                        </a:solidFill>
                        <a:effectLst/>
                        <a:latin typeface="Didact Gothic" panose="00000500000000000000" pitchFamily="2" charset="0"/>
                      </a:endParaRPr>
                    </a:p>
                    <a:p>
                      <a:pPr marL="193040" marR="202565" algn="ctr">
                        <a:lnSpc>
                          <a:spcPts val="1345"/>
                        </a:lnSpc>
                        <a:spcBef>
                          <a:spcPts val="0"/>
                        </a:spcBef>
                        <a:spcAft>
                          <a:spcPts val="0"/>
                        </a:spcAft>
                      </a:pPr>
                      <a:r>
                        <a:rPr lang="en-US" sz="700" b="1" spc="-10">
                          <a:solidFill>
                            <a:srgbClr val="002060"/>
                          </a:solidFill>
                          <a:effectLst/>
                          <a:latin typeface="Didact Gothic" panose="00000500000000000000" pitchFamily="2" charset="0"/>
                        </a:rPr>
                        <a:t>(4.143)</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878899118"/>
                  </a:ext>
                </a:extLst>
              </a:tr>
              <a:tr h="331777">
                <a:tc>
                  <a:txBody>
                    <a:bodyPr/>
                    <a:lstStyle/>
                    <a:p>
                      <a:pPr marL="73025" marR="0">
                        <a:spcBef>
                          <a:spcPts val="520"/>
                        </a:spcBef>
                        <a:spcAft>
                          <a:spcPts val="0"/>
                        </a:spcAft>
                      </a:pPr>
                      <a:r>
                        <a:rPr lang="en-US" sz="700" b="1">
                          <a:solidFill>
                            <a:srgbClr val="002060"/>
                          </a:solidFill>
                          <a:effectLst/>
                          <a:latin typeface="Didact Gothic" panose="00000500000000000000" pitchFamily="2" charset="0"/>
                        </a:rPr>
                        <a:t>Firm</a:t>
                      </a:r>
                      <a:r>
                        <a:rPr lang="en-US" sz="700" b="1" spc="-45">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Ownership</a:t>
                      </a:r>
                      <a:r>
                        <a:rPr lang="en-US" sz="700" b="1" spc="-35">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(Foreign)</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76300" marR="0" algn="ctr">
                        <a:lnSpc>
                          <a:spcPts val="1200"/>
                        </a:lnSpc>
                        <a:spcBef>
                          <a:spcPts val="0"/>
                        </a:spcBef>
                        <a:spcAft>
                          <a:spcPts val="0"/>
                        </a:spcAft>
                      </a:pPr>
                      <a:r>
                        <a:rPr lang="en-US" sz="700" b="1" spc="-10">
                          <a:solidFill>
                            <a:srgbClr val="002060"/>
                          </a:solidFill>
                          <a:effectLst/>
                          <a:latin typeface="Didact Gothic" panose="00000500000000000000" pitchFamily="2" charset="0"/>
                        </a:rPr>
                        <a:t>1.050</a:t>
                      </a:r>
                      <a:endParaRPr lang="en-US" sz="800" b="1">
                        <a:solidFill>
                          <a:srgbClr val="002060"/>
                        </a:solidFill>
                        <a:effectLst/>
                        <a:latin typeface="Didact Gothic" panose="00000500000000000000" pitchFamily="2" charset="0"/>
                      </a:endParaRPr>
                    </a:p>
                    <a:p>
                      <a:pPr marL="835025" marR="0" algn="ctr">
                        <a:lnSpc>
                          <a:spcPts val="1345"/>
                        </a:lnSpc>
                        <a:spcBef>
                          <a:spcPts val="0"/>
                        </a:spcBef>
                        <a:spcAft>
                          <a:spcPts val="0"/>
                        </a:spcAft>
                      </a:pPr>
                      <a:r>
                        <a:rPr lang="en-US" sz="700" b="1" spc="-10">
                          <a:solidFill>
                            <a:srgbClr val="002060"/>
                          </a:solidFill>
                          <a:effectLst/>
                          <a:latin typeface="Didact Gothic" panose="00000500000000000000" pitchFamily="2" charset="0"/>
                        </a:rPr>
                        <a:t>(9.459)</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63830" marR="212725" algn="ctr">
                        <a:lnSpc>
                          <a:spcPts val="1200"/>
                        </a:lnSpc>
                        <a:spcBef>
                          <a:spcPts val="0"/>
                        </a:spcBef>
                        <a:spcAft>
                          <a:spcPts val="0"/>
                        </a:spcAft>
                      </a:pPr>
                      <a:r>
                        <a:rPr lang="en-US" sz="700" b="1" spc="-10" dirty="0">
                          <a:solidFill>
                            <a:srgbClr val="002060"/>
                          </a:solidFill>
                          <a:effectLst/>
                          <a:latin typeface="Didact Gothic" panose="00000500000000000000" pitchFamily="2" charset="0"/>
                        </a:rPr>
                        <a:t>0.910</a:t>
                      </a:r>
                      <a:endParaRPr lang="en-US" sz="800" b="1" dirty="0">
                        <a:solidFill>
                          <a:srgbClr val="002060"/>
                        </a:solidFill>
                        <a:effectLst/>
                        <a:latin typeface="Didact Gothic" panose="00000500000000000000" pitchFamily="2" charset="0"/>
                      </a:endParaRPr>
                    </a:p>
                    <a:p>
                      <a:pPr marL="163830" marR="215265" algn="ctr">
                        <a:lnSpc>
                          <a:spcPts val="1345"/>
                        </a:lnSpc>
                        <a:spcBef>
                          <a:spcPts val="0"/>
                        </a:spcBef>
                        <a:spcAft>
                          <a:spcPts val="0"/>
                        </a:spcAft>
                      </a:pPr>
                      <a:r>
                        <a:rPr lang="en-US" sz="700" b="1" spc="-10" dirty="0">
                          <a:solidFill>
                            <a:srgbClr val="002060"/>
                          </a:solidFill>
                          <a:effectLst/>
                          <a:latin typeface="Didact Gothic" panose="00000500000000000000" pitchFamily="2" charset="0"/>
                        </a:rPr>
                        <a:t>(19.670)</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0025" algn="ctr">
                        <a:lnSpc>
                          <a:spcPts val="1200"/>
                        </a:lnSpc>
                        <a:spcBef>
                          <a:spcPts val="0"/>
                        </a:spcBef>
                        <a:spcAft>
                          <a:spcPts val="0"/>
                        </a:spcAft>
                      </a:pPr>
                      <a:r>
                        <a:rPr lang="en-US" sz="700" b="1" spc="-10">
                          <a:solidFill>
                            <a:srgbClr val="002060"/>
                          </a:solidFill>
                          <a:effectLst/>
                          <a:latin typeface="Didact Gothic" panose="00000500000000000000" pitchFamily="2" charset="0"/>
                        </a:rPr>
                        <a:t>-</a:t>
                      </a:r>
                      <a:r>
                        <a:rPr lang="en-US" sz="700" b="1" spc="-20">
                          <a:solidFill>
                            <a:srgbClr val="002060"/>
                          </a:solidFill>
                          <a:effectLst/>
                          <a:latin typeface="Didact Gothic" panose="00000500000000000000" pitchFamily="2" charset="0"/>
                        </a:rPr>
                        <a:t>0.46</a:t>
                      </a:r>
                      <a:endParaRPr lang="en-US" sz="800" b="1">
                        <a:solidFill>
                          <a:srgbClr val="002060"/>
                        </a:solidFill>
                        <a:effectLst/>
                        <a:latin typeface="Didact Gothic" panose="00000500000000000000" pitchFamily="2" charset="0"/>
                      </a:endParaRPr>
                    </a:p>
                    <a:p>
                      <a:pPr marL="193040" marR="202565" algn="ctr">
                        <a:lnSpc>
                          <a:spcPts val="1345"/>
                        </a:lnSpc>
                        <a:spcBef>
                          <a:spcPts val="0"/>
                        </a:spcBef>
                        <a:spcAft>
                          <a:spcPts val="0"/>
                        </a:spcAft>
                      </a:pPr>
                      <a:r>
                        <a:rPr lang="en-US" sz="700" b="1" spc="-10">
                          <a:solidFill>
                            <a:srgbClr val="002060"/>
                          </a:solidFill>
                          <a:effectLst/>
                          <a:latin typeface="Didact Gothic" panose="00000500000000000000" pitchFamily="2" charset="0"/>
                        </a:rPr>
                        <a:t>(-4.369)</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2795243903"/>
                  </a:ext>
                </a:extLst>
              </a:tr>
              <a:tr h="287337">
                <a:tc>
                  <a:txBody>
                    <a:bodyPr/>
                    <a:lstStyle/>
                    <a:p>
                      <a:pPr marL="73025" marR="0">
                        <a:spcBef>
                          <a:spcPts val="530"/>
                        </a:spcBef>
                        <a:spcAft>
                          <a:spcPts val="0"/>
                        </a:spcAft>
                      </a:pPr>
                      <a:r>
                        <a:rPr lang="en-US" sz="700" b="1">
                          <a:solidFill>
                            <a:srgbClr val="002060"/>
                          </a:solidFill>
                          <a:effectLst/>
                          <a:latin typeface="Didact Gothic" panose="00000500000000000000" pitchFamily="2" charset="0"/>
                        </a:rPr>
                        <a:t>Firm</a:t>
                      </a:r>
                      <a:r>
                        <a:rPr lang="en-US" sz="700" b="1" spc="-25">
                          <a:solidFill>
                            <a:srgbClr val="002060"/>
                          </a:solidFill>
                          <a:effectLst/>
                          <a:latin typeface="Didact Gothic" panose="00000500000000000000" pitchFamily="2" charset="0"/>
                        </a:rPr>
                        <a:t> Age</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25500" marR="0" algn="ctr">
                        <a:lnSpc>
                          <a:spcPts val="1195"/>
                        </a:lnSpc>
                        <a:spcBef>
                          <a:spcPts val="0"/>
                        </a:spcBef>
                        <a:spcAft>
                          <a:spcPts val="0"/>
                        </a:spcAft>
                      </a:pPr>
                      <a:r>
                        <a:rPr lang="en-US" sz="700" b="1" spc="-10">
                          <a:solidFill>
                            <a:srgbClr val="002060"/>
                          </a:solidFill>
                          <a:effectLst/>
                          <a:latin typeface="Didact Gothic" panose="00000500000000000000" pitchFamily="2" charset="0"/>
                        </a:rPr>
                        <a:t>-2.060</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813435" marR="0" algn="ctr">
                        <a:spcBef>
                          <a:spcPts val="5"/>
                        </a:spcBef>
                        <a:spcAft>
                          <a:spcPts val="0"/>
                        </a:spcAft>
                      </a:pPr>
                      <a:r>
                        <a:rPr lang="en-US" sz="700" b="1" spc="-10">
                          <a:solidFill>
                            <a:srgbClr val="002060"/>
                          </a:solidFill>
                          <a:effectLst/>
                          <a:latin typeface="Didact Gothic" panose="00000500000000000000" pitchFamily="2" charset="0"/>
                        </a:rPr>
                        <a:t>(-0.077)</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44475" marR="0" algn="ctr">
                        <a:lnSpc>
                          <a:spcPts val="1195"/>
                        </a:lnSpc>
                        <a:spcBef>
                          <a:spcPts val="0"/>
                        </a:spcBef>
                        <a:spcAft>
                          <a:spcPts val="0"/>
                        </a:spcAft>
                      </a:pPr>
                      <a:r>
                        <a:rPr lang="en-US" sz="700" b="1" spc="-10">
                          <a:solidFill>
                            <a:srgbClr val="002060"/>
                          </a:solidFill>
                          <a:effectLst/>
                          <a:latin typeface="Didact Gothic" panose="00000500000000000000" pitchFamily="2" charset="0"/>
                        </a:rPr>
                        <a:t>1.350</a:t>
                      </a:r>
                      <a:endParaRPr lang="en-US" sz="800" b="1">
                        <a:solidFill>
                          <a:srgbClr val="002060"/>
                        </a:solidFill>
                        <a:effectLst/>
                        <a:latin typeface="Didact Gothic" panose="00000500000000000000" pitchFamily="2" charset="0"/>
                      </a:endParaRPr>
                    </a:p>
                    <a:p>
                      <a:pPr marL="201930" marR="0" algn="ctr">
                        <a:spcBef>
                          <a:spcPts val="5"/>
                        </a:spcBef>
                        <a:spcAft>
                          <a:spcPts val="0"/>
                        </a:spcAft>
                      </a:pPr>
                      <a:r>
                        <a:rPr lang="en-US" sz="700" b="1" spc="-10">
                          <a:solidFill>
                            <a:srgbClr val="002060"/>
                          </a:solidFill>
                          <a:effectLst/>
                          <a:latin typeface="Didact Gothic" panose="00000500000000000000" pitchFamily="2" charset="0"/>
                        </a:rPr>
                        <a:t>(0.121)</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3200" algn="ctr">
                        <a:lnSpc>
                          <a:spcPts val="1195"/>
                        </a:lnSpc>
                        <a:spcBef>
                          <a:spcPts val="0"/>
                        </a:spcBef>
                        <a:spcAft>
                          <a:spcPts val="0"/>
                        </a:spcAft>
                      </a:pPr>
                      <a:r>
                        <a:rPr lang="en-US" sz="700" b="1" spc="-10" dirty="0">
                          <a:solidFill>
                            <a:srgbClr val="002060"/>
                          </a:solidFill>
                          <a:effectLst/>
                          <a:latin typeface="Didact Gothic" panose="00000500000000000000" pitchFamily="2" charset="0"/>
                        </a:rPr>
                        <a:t>-2.39</a:t>
                      </a:r>
                      <a:r>
                        <a:rPr lang="en-US" sz="400" b="1" spc="-10" dirty="0">
                          <a:solidFill>
                            <a:srgbClr val="002060"/>
                          </a:solidFill>
                          <a:effectLst/>
                          <a:latin typeface="Didact Gothic" panose="00000500000000000000" pitchFamily="2" charset="0"/>
                        </a:rPr>
                        <a:t>***</a:t>
                      </a:r>
                      <a:endParaRPr lang="en-US" sz="800" b="1" dirty="0">
                        <a:solidFill>
                          <a:srgbClr val="002060"/>
                        </a:solidFill>
                        <a:effectLst/>
                        <a:latin typeface="Didact Gothic" panose="00000500000000000000" pitchFamily="2" charset="0"/>
                      </a:endParaRPr>
                    </a:p>
                    <a:p>
                      <a:pPr marL="193040" marR="200660" algn="ctr">
                        <a:spcBef>
                          <a:spcPts val="5"/>
                        </a:spcBef>
                        <a:spcAft>
                          <a:spcPts val="0"/>
                        </a:spcAft>
                      </a:pPr>
                      <a:r>
                        <a:rPr lang="en-US" sz="700" b="1" spc="-10" dirty="0">
                          <a:solidFill>
                            <a:srgbClr val="002060"/>
                          </a:solidFill>
                          <a:effectLst/>
                          <a:latin typeface="Didact Gothic" panose="00000500000000000000" pitchFamily="2" charset="0"/>
                        </a:rPr>
                        <a:t>(-0.0935)</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4878619"/>
                  </a:ext>
                </a:extLst>
              </a:tr>
              <a:tr h="287337">
                <a:tc>
                  <a:txBody>
                    <a:bodyPr/>
                    <a:lstStyle/>
                    <a:p>
                      <a:pPr marL="73025" marR="0">
                        <a:spcBef>
                          <a:spcPts val="515"/>
                        </a:spcBef>
                        <a:spcAft>
                          <a:spcPts val="0"/>
                        </a:spcAft>
                      </a:pPr>
                      <a:r>
                        <a:rPr lang="en-US" sz="700" b="1">
                          <a:solidFill>
                            <a:srgbClr val="002060"/>
                          </a:solidFill>
                          <a:effectLst/>
                          <a:latin typeface="Didact Gothic" panose="00000500000000000000" pitchFamily="2" charset="0"/>
                        </a:rPr>
                        <a:t>Managerial</a:t>
                      </a:r>
                      <a:r>
                        <a:rPr lang="en-US" sz="700" b="1" spc="-60">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Experience</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76300" marR="0" algn="ctr">
                        <a:lnSpc>
                          <a:spcPts val="1195"/>
                        </a:lnSpc>
                        <a:spcBef>
                          <a:spcPts val="0"/>
                        </a:spcBef>
                        <a:spcAft>
                          <a:spcPts val="0"/>
                        </a:spcAft>
                      </a:pPr>
                      <a:r>
                        <a:rPr lang="en-US" sz="700" b="1" spc="-10">
                          <a:solidFill>
                            <a:srgbClr val="002060"/>
                          </a:solidFill>
                          <a:effectLst/>
                          <a:latin typeface="Didact Gothic" panose="00000500000000000000" pitchFamily="2" charset="0"/>
                        </a:rPr>
                        <a:t>0.460</a:t>
                      </a:r>
                      <a:endParaRPr lang="en-US" sz="800" b="1">
                        <a:solidFill>
                          <a:srgbClr val="002060"/>
                        </a:solidFill>
                        <a:effectLst/>
                        <a:latin typeface="Didact Gothic" panose="00000500000000000000" pitchFamily="2" charset="0"/>
                      </a:endParaRPr>
                    </a:p>
                    <a:p>
                      <a:pPr marL="835025" marR="0" algn="ctr">
                        <a:spcBef>
                          <a:spcPts val="5"/>
                        </a:spcBef>
                        <a:spcAft>
                          <a:spcPts val="0"/>
                        </a:spcAft>
                      </a:pPr>
                      <a:r>
                        <a:rPr lang="en-US" sz="700" b="1" spc="-10">
                          <a:solidFill>
                            <a:srgbClr val="002060"/>
                          </a:solidFill>
                          <a:effectLst/>
                          <a:latin typeface="Didact Gothic" panose="00000500000000000000" pitchFamily="2" charset="0"/>
                        </a:rPr>
                        <a:t>(0.023)</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23520" marR="0" algn="ctr">
                        <a:lnSpc>
                          <a:spcPts val="1195"/>
                        </a:lnSpc>
                        <a:spcBef>
                          <a:spcPts val="0"/>
                        </a:spcBef>
                        <a:spcAft>
                          <a:spcPts val="0"/>
                        </a:spcAft>
                      </a:pPr>
                      <a:r>
                        <a:rPr lang="en-US" sz="700" b="1" spc="-10">
                          <a:solidFill>
                            <a:srgbClr val="002060"/>
                          </a:solidFill>
                          <a:effectLst/>
                          <a:latin typeface="Didact Gothic" panose="00000500000000000000" pitchFamily="2" charset="0"/>
                        </a:rPr>
                        <a:t>-0.540</a:t>
                      </a:r>
                      <a:endParaRPr lang="en-US" sz="800" b="1">
                        <a:solidFill>
                          <a:srgbClr val="002060"/>
                        </a:solidFill>
                        <a:effectLst/>
                        <a:latin typeface="Didact Gothic" panose="00000500000000000000" pitchFamily="2" charset="0"/>
                      </a:endParaRPr>
                    </a:p>
                    <a:p>
                      <a:pPr marL="180340" marR="0" algn="ctr">
                        <a:spcBef>
                          <a:spcPts val="5"/>
                        </a:spcBef>
                        <a:spcAft>
                          <a:spcPts val="0"/>
                        </a:spcAft>
                      </a:pPr>
                      <a:r>
                        <a:rPr lang="en-US" sz="700" b="1" spc="-10">
                          <a:solidFill>
                            <a:srgbClr val="002060"/>
                          </a:solidFill>
                          <a:effectLst/>
                          <a:latin typeface="Didact Gothic" panose="00000500000000000000" pitchFamily="2" charset="0"/>
                        </a:rPr>
                        <a:t>(-0.066)</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3200" algn="ctr">
                        <a:lnSpc>
                          <a:spcPts val="1195"/>
                        </a:lnSpc>
                        <a:spcBef>
                          <a:spcPts val="0"/>
                        </a:spcBef>
                        <a:spcAft>
                          <a:spcPts val="0"/>
                        </a:spcAft>
                      </a:pPr>
                      <a:r>
                        <a:rPr lang="en-US" sz="700" b="1" spc="-10" dirty="0">
                          <a:solidFill>
                            <a:srgbClr val="002060"/>
                          </a:solidFill>
                          <a:effectLst/>
                          <a:latin typeface="Didact Gothic" panose="00000500000000000000" pitchFamily="2" charset="0"/>
                        </a:rPr>
                        <a:t>-2.65</a:t>
                      </a:r>
                      <a:r>
                        <a:rPr lang="en-US" sz="400" b="1" spc="-10" dirty="0">
                          <a:solidFill>
                            <a:srgbClr val="002060"/>
                          </a:solidFill>
                          <a:effectLst/>
                          <a:latin typeface="Didact Gothic" panose="00000500000000000000" pitchFamily="2" charset="0"/>
                        </a:rPr>
                        <a:t>***</a:t>
                      </a:r>
                      <a:endParaRPr lang="en-US" sz="800" b="1" dirty="0">
                        <a:solidFill>
                          <a:srgbClr val="002060"/>
                        </a:solidFill>
                        <a:effectLst/>
                        <a:latin typeface="Didact Gothic" panose="00000500000000000000" pitchFamily="2" charset="0"/>
                      </a:endParaRPr>
                    </a:p>
                    <a:p>
                      <a:pPr marL="193040" marR="200660" algn="ctr">
                        <a:spcBef>
                          <a:spcPts val="5"/>
                        </a:spcBef>
                        <a:spcAft>
                          <a:spcPts val="0"/>
                        </a:spcAft>
                      </a:pPr>
                      <a:r>
                        <a:rPr lang="en-US" sz="700" b="1" spc="-10" dirty="0">
                          <a:solidFill>
                            <a:srgbClr val="002060"/>
                          </a:solidFill>
                          <a:effectLst/>
                          <a:latin typeface="Didact Gothic" panose="00000500000000000000" pitchFamily="2" charset="0"/>
                        </a:rPr>
                        <a:t>(-0.1431)</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946978435"/>
                  </a:ext>
                </a:extLst>
              </a:tr>
              <a:tr h="287337">
                <a:tc>
                  <a:txBody>
                    <a:bodyPr/>
                    <a:lstStyle/>
                    <a:p>
                      <a:pPr marL="73025" marR="0">
                        <a:spcBef>
                          <a:spcPts val="515"/>
                        </a:spcBef>
                        <a:spcAft>
                          <a:spcPts val="0"/>
                        </a:spcAft>
                      </a:pPr>
                      <a:r>
                        <a:rPr lang="en-US" sz="700" b="1" spc="-10">
                          <a:solidFill>
                            <a:srgbClr val="002060"/>
                          </a:solidFill>
                          <a:effectLst/>
                          <a:latin typeface="Didact Gothic" panose="00000500000000000000" pitchFamily="2" charset="0"/>
                        </a:rPr>
                        <a:t>Constant</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876300" marR="0" algn="ctr">
                        <a:lnSpc>
                          <a:spcPts val="1195"/>
                        </a:lnSpc>
                        <a:spcBef>
                          <a:spcPts val="0"/>
                        </a:spcBef>
                        <a:spcAft>
                          <a:spcPts val="0"/>
                        </a:spcAft>
                      </a:pPr>
                      <a:r>
                        <a:rPr lang="en-US" sz="700" b="1" spc="-10">
                          <a:solidFill>
                            <a:srgbClr val="002060"/>
                          </a:solidFill>
                          <a:effectLst/>
                          <a:latin typeface="Didact Gothic" panose="00000500000000000000" pitchFamily="2" charset="0"/>
                        </a:rPr>
                        <a:t>1.000</a:t>
                      </a:r>
                      <a:endParaRPr lang="en-US" sz="800" b="1">
                        <a:solidFill>
                          <a:srgbClr val="002060"/>
                        </a:solidFill>
                        <a:effectLst/>
                        <a:latin typeface="Didact Gothic" panose="00000500000000000000" pitchFamily="2" charset="0"/>
                      </a:endParaRPr>
                    </a:p>
                    <a:p>
                      <a:pPr marL="835025" marR="0" algn="ctr">
                        <a:spcBef>
                          <a:spcPts val="5"/>
                        </a:spcBef>
                        <a:spcAft>
                          <a:spcPts val="0"/>
                        </a:spcAft>
                      </a:pPr>
                      <a:r>
                        <a:rPr lang="en-US" sz="700" b="1" spc="-10">
                          <a:solidFill>
                            <a:srgbClr val="002060"/>
                          </a:solidFill>
                          <a:effectLst/>
                          <a:latin typeface="Didact Gothic" panose="00000500000000000000" pitchFamily="2" charset="0"/>
                        </a:rPr>
                        <a:t>(8.640)</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4310" marR="0" algn="ctr">
                        <a:lnSpc>
                          <a:spcPts val="1195"/>
                        </a:lnSpc>
                        <a:spcBef>
                          <a:spcPts val="0"/>
                        </a:spcBef>
                        <a:spcAft>
                          <a:spcPts val="0"/>
                        </a:spcAft>
                      </a:pPr>
                      <a:r>
                        <a:rPr lang="en-US" sz="700" b="1" spc="-10">
                          <a:solidFill>
                            <a:srgbClr val="002060"/>
                          </a:solidFill>
                          <a:effectLst/>
                          <a:latin typeface="Didact Gothic" panose="00000500000000000000" pitchFamily="2" charset="0"/>
                        </a:rPr>
                        <a:t>-2.130</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149860" marR="0" algn="ctr">
                        <a:spcBef>
                          <a:spcPts val="5"/>
                        </a:spcBef>
                        <a:spcAft>
                          <a:spcPts val="0"/>
                        </a:spcAft>
                      </a:pPr>
                      <a:r>
                        <a:rPr lang="en-US" sz="700" b="1" spc="-10">
                          <a:solidFill>
                            <a:srgbClr val="002060"/>
                          </a:solidFill>
                          <a:effectLst/>
                          <a:latin typeface="Didact Gothic" panose="00000500000000000000" pitchFamily="2" charset="0"/>
                        </a:rPr>
                        <a:t>(-43.984)</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3200" algn="ctr">
                        <a:lnSpc>
                          <a:spcPts val="1195"/>
                        </a:lnSpc>
                        <a:spcBef>
                          <a:spcPts val="0"/>
                        </a:spcBef>
                        <a:spcAft>
                          <a:spcPts val="0"/>
                        </a:spcAft>
                      </a:pPr>
                      <a:r>
                        <a:rPr lang="en-US" sz="700" b="1" spc="-10" dirty="0">
                          <a:solidFill>
                            <a:srgbClr val="002060"/>
                          </a:solidFill>
                          <a:effectLst/>
                          <a:latin typeface="Didact Gothic" panose="00000500000000000000" pitchFamily="2" charset="0"/>
                        </a:rPr>
                        <a:t>2.54</a:t>
                      </a:r>
                      <a:r>
                        <a:rPr lang="en-US" sz="400" b="1" spc="-10" dirty="0">
                          <a:solidFill>
                            <a:srgbClr val="002060"/>
                          </a:solidFill>
                          <a:effectLst/>
                          <a:latin typeface="Didact Gothic" panose="00000500000000000000" pitchFamily="2" charset="0"/>
                        </a:rPr>
                        <a:t>***</a:t>
                      </a:r>
                      <a:endParaRPr lang="en-US" sz="800" b="1" dirty="0">
                        <a:solidFill>
                          <a:srgbClr val="002060"/>
                        </a:solidFill>
                        <a:effectLst/>
                        <a:latin typeface="Didact Gothic" panose="00000500000000000000" pitchFamily="2" charset="0"/>
                      </a:endParaRPr>
                    </a:p>
                    <a:p>
                      <a:pPr marL="193040" marR="202565" algn="ctr">
                        <a:spcBef>
                          <a:spcPts val="5"/>
                        </a:spcBef>
                        <a:spcAft>
                          <a:spcPts val="0"/>
                        </a:spcAft>
                      </a:pPr>
                      <a:r>
                        <a:rPr lang="en-US" sz="700" b="1" spc="-10" dirty="0">
                          <a:solidFill>
                            <a:srgbClr val="002060"/>
                          </a:solidFill>
                          <a:effectLst/>
                          <a:latin typeface="Didact Gothic" panose="00000500000000000000" pitchFamily="2" charset="0"/>
                        </a:rPr>
                        <a:t>(23.028)</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469950550"/>
                  </a:ext>
                </a:extLst>
              </a:tr>
              <a:tr h="162755">
                <a:tc>
                  <a:txBody>
                    <a:bodyPr/>
                    <a:lstStyle/>
                    <a:p>
                      <a:pPr marL="73025" marR="0">
                        <a:lnSpc>
                          <a:spcPts val="1230"/>
                        </a:lnSpc>
                        <a:spcBef>
                          <a:spcPts val="0"/>
                        </a:spcBef>
                        <a:spcAft>
                          <a:spcPts val="0"/>
                        </a:spcAft>
                      </a:pPr>
                      <a:r>
                        <a:rPr lang="en-US" sz="700" b="1">
                          <a:solidFill>
                            <a:srgbClr val="002060"/>
                          </a:solidFill>
                          <a:effectLst/>
                          <a:latin typeface="Didact Gothic" panose="00000500000000000000" pitchFamily="2" charset="0"/>
                        </a:rPr>
                        <a:t>Number</a:t>
                      </a:r>
                      <a:r>
                        <a:rPr lang="en-US" sz="700" b="1" spc="-3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of</a:t>
                      </a:r>
                      <a:r>
                        <a:rPr lang="en-US" sz="700" b="1" spc="-25">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observation</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617855" marR="141605" algn="ctr">
                        <a:lnSpc>
                          <a:spcPts val="1230"/>
                        </a:lnSpc>
                        <a:spcBef>
                          <a:spcPts val="0"/>
                        </a:spcBef>
                        <a:spcAft>
                          <a:spcPts val="0"/>
                        </a:spcAft>
                      </a:pPr>
                      <a:r>
                        <a:rPr lang="en-US" sz="700" b="1" spc="-10">
                          <a:solidFill>
                            <a:srgbClr val="002060"/>
                          </a:solidFill>
                          <a:effectLst/>
                          <a:latin typeface="Didact Gothic" panose="00000500000000000000" pitchFamily="2" charset="0"/>
                        </a:rPr>
                        <a:t>2,472</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94005" algn="ctr">
                        <a:lnSpc>
                          <a:spcPts val="1315"/>
                        </a:lnSpc>
                        <a:spcBef>
                          <a:spcPts val="0"/>
                        </a:spcBef>
                        <a:spcAft>
                          <a:spcPts val="0"/>
                        </a:spcAft>
                      </a:pPr>
                      <a:r>
                        <a:rPr lang="en-US" sz="700" b="1" spc="-10">
                          <a:solidFill>
                            <a:srgbClr val="002060"/>
                          </a:solidFill>
                          <a:effectLst/>
                          <a:latin typeface="Didact Gothic" panose="00000500000000000000" pitchFamily="2" charset="0"/>
                        </a:rPr>
                        <a:t>2,472</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0025" algn="ctr">
                        <a:lnSpc>
                          <a:spcPts val="1315"/>
                        </a:lnSpc>
                        <a:spcBef>
                          <a:spcPts val="0"/>
                        </a:spcBef>
                        <a:spcAft>
                          <a:spcPts val="0"/>
                        </a:spcAft>
                      </a:pPr>
                      <a:r>
                        <a:rPr lang="en-US" sz="700" b="1" spc="-10" dirty="0">
                          <a:solidFill>
                            <a:srgbClr val="002060"/>
                          </a:solidFill>
                          <a:effectLst/>
                          <a:latin typeface="Didact Gothic" panose="00000500000000000000" pitchFamily="2" charset="0"/>
                        </a:rPr>
                        <a:t>2,472</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680360186"/>
                  </a:ext>
                </a:extLst>
              </a:tr>
              <a:tr h="162755">
                <a:tc>
                  <a:txBody>
                    <a:bodyPr/>
                    <a:lstStyle/>
                    <a:p>
                      <a:pPr marL="73025" marR="0">
                        <a:lnSpc>
                          <a:spcPts val="1230"/>
                        </a:lnSpc>
                        <a:spcBef>
                          <a:spcPts val="0"/>
                        </a:spcBef>
                        <a:spcAft>
                          <a:spcPts val="0"/>
                        </a:spcAft>
                      </a:pPr>
                      <a:r>
                        <a:rPr lang="en-US" sz="700" b="1" spc="-10">
                          <a:solidFill>
                            <a:srgbClr val="002060"/>
                          </a:solidFill>
                          <a:effectLst/>
                          <a:latin typeface="Didact Gothic" panose="00000500000000000000" pitchFamily="2" charset="0"/>
                        </a:rPr>
                        <a:t>F-Value</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617855" marR="141605" algn="ctr">
                        <a:lnSpc>
                          <a:spcPts val="1230"/>
                        </a:lnSpc>
                        <a:spcBef>
                          <a:spcPts val="0"/>
                        </a:spcBef>
                        <a:spcAft>
                          <a:spcPts val="0"/>
                        </a:spcAft>
                      </a:pPr>
                      <a:r>
                        <a:rPr lang="en-US" sz="700" b="1" spc="-20">
                          <a:solidFill>
                            <a:srgbClr val="002060"/>
                          </a:solidFill>
                          <a:effectLst/>
                          <a:latin typeface="Didact Gothic" panose="00000500000000000000" pitchFamily="2" charset="0"/>
                        </a:rPr>
                        <a:t>5.21</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327025" algn="ctr">
                        <a:lnSpc>
                          <a:spcPts val="1315"/>
                        </a:lnSpc>
                        <a:spcBef>
                          <a:spcPts val="0"/>
                        </a:spcBef>
                        <a:spcAft>
                          <a:spcPts val="0"/>
                        </a:spcAft>
                      </a:pPr>
                      <a:r>
                        <a:rPr lang="en-US" sz="700" b="1" spc="-20">
                          <a:solidFill>
                            <a:srgbClr val="002060"/>
                          </a:solidFill>
                          <a:effectLst/>
                          <a:latin typeface="Didact Gothic" panose="00000500000000000000" pitchFamily="2" charset="0"/>
                        </a:rPr>
                        <a:t>5.57</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0025" algn="ctr">
                        <a:lnSpc>
                          <a:spcPts val="1315"/>
                        </a:lnSpc>
                        <a:spcBef>
                          <a:spcPts val="0"/>
                        </a:spcBef>
                        <a:spcAft>
                          <a:spcPts val="0"/>
                        </a:spcAft>
                      </a:pPr>
                      <a:r>
                        <a:rPr lang="en-US" sz="700" b="1" spc="-10" dirty="0">
                          <a:solidFill>
                            <a:srgbClr val="002060"/>
                          </a:solidFill>
                          <a:effectLst/>
                          <a:latin typeface="Didact Gothic" panose="00000500000000000000" pitchFamily="2" charset="0"/>
                        </a:rPr>
                        <a:t>14.55</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737260809"/>
                  </a:ext>
                </a:extLst>
              </a:tr>
              <a:tr h="162755">
                <a:tc>
                  <a:txBody>
                    <a:bodyPr/>
                    <a:lstStyle/>
                    <a:p>
                      <a:pPr marL="73025" marR="0">
                        <a:lnSpc>
                          <a:spcPts val="1230"/>
                        </a:lnSpc>
                        <a:spcBef>
                          <a:spcPts val="0"/>
                        </a:spcBef>
                        <a:spcAft>
                          <a:spcPts val="0"/>
                        </a:spcAft>
                      </a:pPr>
                      <a:r>
                        <a:rPr lang="en-US" sz="700" b="1">
                          <a:solidFill>
                            <a:srgbClr val="002060"/>
                          </a:solidFill>
                          <a:effectLst/>
                          <a:latin typeface="Didact Gothic" panose="00000500000000000000" pitchFamily="2" charset="0"/>
                        </a:rPr>
                        <a:t>Prob.&gt;</a:t>
                      </a:r>
                      <a:r>
                        <a:rPr lang="en-US" sz="700" b="1" spc="-40">
                          <a:solidFill>
                            <a:srgbClr val="002060"/>
                          </a:solidFill>
                          <a:effectLst/>
                          <a:latin typeface="Didact Gothic" panose="00000500000000000000" pitchFamily="2" charset="0"/>
                        </a:rPr>
                        <a:t> </a:t>
                      </a:r>
                      <a:r>
                        <a:rPr lang="en-US" sz="700" b="1" spc="-50">
                          <a:solidFill>
                            <a:srgbClr val="002060"/>
                          </a:solidFill>
                          <a:effectLst/>
                          <a:latin typeface="Didact Gothic" panose="00000500000000000000" pitchFamily="2" charset="0"/>
                        </a:rPr>
                        <a:t>F</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617855" marR="140335" algn="ctr">
                        <a:lnSpc>
                          <a:spcPts val="1230"/>
                        </a:lnSpc>
                        <a:spcBef>
                          <a:spcPts val="0"/>
                        </a:spcBef>
                        <a:spcAft>
                          <a:spcPts val="0"/>
                        </a:spcAft>
                      </a:pPr>
                      <a:r>
                        <a:rPr lang="en-US" sz="700" b="1" spc="-10">
                          <a:solidFill>
                            <a:srgbClr val="002060"/>
                          </a:solidFill>
                          <a:effectLst/>
                          <a:latin typeface="Didact Gothic" panose="00000500000000000000" pitchFamily="2" charset="0"/>
                        </a:rPr>
                        <a:t>0.0000</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64160" algn="ctr">
                        <a:lnSpc>
                          <a:spcPts val="1315"/>
                        </a:lnSpc>
                        <a:spcBef>
                          <a:spcPts val="0"/>
                        </a:spcBef>
                        <a:spcAft>
                          <a:spcPts val="0"/>
                        </a:spcAft>
                      </a:pPr>
                      <a:r>
                        <a:rPr lang="en-US" sz="700" b="1" spc="-10">
                          <a:solidFill>
                            <a:srgbClr val="002060"/>
                          </a:solidFill>
                          <a:effectLst/>
                          <a:latin typeface="Didact Gothic" panose="00000500000000000000" pitchFamily="2" charset="0"/>
                        </a:rPr>
                        <a:t>0.0000</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2565" algn="ctr">
                        <a:lnSpc>
                          <a:spcPts val="1315"/>
                        </a:lnSpc>
                        <a:spcBef>
                          <a:spcPts val="0"/>
                        </a:spcBef>
                        <a:spcAft>
                          <a:spcPts val="0"/>
                        </a:spcAft>
                      </a:pPr>
                      <a:r>
                        <a:rPr lang="en-US" sz="700" b="1" spc="-10" dirty="0">
                          <a:solidFill>
                            <a:srgbClr val="002060"/>
                          </a:solidFill>
                          <a:effectLst/>
                          <a:latin typeface="Didact Gothic" panose="00000500000000000000" pitchFamily="2" charset="0"/>
                        </a:rPr>
                        <a:t>0.0000</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2898753153"/>
                  </a:ext>
                </a:extLst>
              </a:tr>
              <a:tr h="162755">
                <a:tc>
                  <a:txBody>
                    <a:bodyPr/>
                    <a:lstStyle/>
                    <a:p>
                      <a:pPr marL="73025" marR="0">
                        <a:lnSpc>
                          <a:spcPts val="1230"/>
                        </a:lnSpc>
                        <a:spcBef>
                          <a:spcPts val="0"/>
                        </a:spcBef>
                        <a:spcAft>
                          <a:spcPts val="0"/>
                        </a:spcAft>
                      </a:pPr>
                      <a:r>
                        <a:rPr lang="en-US" sz="700" b="1" spc="-10">
                          <a:solidFill>
                            <a:srgbClr val="002060"/>
                          </a:solidFill>
                          <a:effectLst/>
                          <a:latin typeface="Didact Gothic" panose="00000500000000000000" pitchFamily="2" charset="0"/>
                        </a:rPr>
                        <a:t>R-squared</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617855" marR="140970" algn="ctr">
                        <a:lnSpc>
                          <a:spcPts val="1230"/>
                        </a:lnSpc>
                        <a:spcBef>
                          <a:spcPts val="0"/>
                        </a:spcBef>
                        <a:spcAft>
                          <a:spcPts val="0"/>
                        </a:spcAft>
                      </a:pPr>
                      <a:r>
                        <a:rPr lang="en-US" sz="700" b="1" spc="-10">
                          <a:solidFill>
                            <a:srgbClr val="002060"/>
                          </a:solidFill>
                          <a:effectLst/>
                          <a:latin typeface="Didact Gothic" panose="00000500000000000000" pitchFamily="2" charset="0"/>
                        </a:rPr>
                        <a:t>0.0428</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64160" algn="ctr">
                        <a:lnSpc>
                          <a:spcPts val="1315"/>
                        </a:lnSpc>
                        <a:spcBef>
                          <a:spcPts val="0"/>
                        </a:spcBef>
                        <a:spcAft>
                          <a:spcPts val="0"/>
                        </a:spcAft>
                      </a:pPr>
                      <a:r>
                        <a:rPr lang="en-US" sz="700" b="1" spc="-10">
                          <a:solidFill>
                            <a:srgbClr val="002060"/>
                          </a:solidFill>
                          <a:effectLst/>
                          <a:latin typeface="Didact Gothic" panose="00000500000000000000" pitchFamily="2" charset="0"/>
                        </a:rPr>
                        <a:t>0.0456</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2565" algn="ctr">
                        <a:lnSpc>
                          <a:spcPts val="1315"/>
                        </a:lnSpc>
                        <a:spcBef>
                          <a:spcPts val="0"/>
                        </a:spcBef>
                        <a:spcAft>
                          <a:spcPts val="0"/>
                        </a:spcAft>
                      </a:pPr>
                      <a:r>
                        <a:rPr lang="en-US" sz="700" b="1" spc="-10" dirty="0">
                          <a:solidFill>
                            <a:srgbClr val="002060"/>
                          </a:solidFill>
                          <a:effectLst/>
                          <a:latin typeface="Didact Gothic" panose="00000500000000000000" pitchFamily="2" charset="0"/>
                        </a:rPr>
                        <a:t>0.1109</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996556281"/>
                  </a:ext>
                </a:extLst>
              </a:tr>
              <a:tr h="152191">
                <a:tc>
                  <a:txBody>
                    <a:bodyPr/>
                    <a:lstStyle/>
                    <a:p>
                      <a:pPr marL="73025" marR="0">
                        <a:lnSpc>
                          <a:spcPts val="1200"/>
                        </a:lnSpc>
                        <a:spcBef>
                          <a:spcPts val="0"/>
                        </a:spcBef>
                        <a:spcAft>
                          <a:spcPts val="0"/>
                        </a:spcAft>
                      </a:pPr>
                      <a:r>
                        <a:rPr lang="en-US" sz="700" b="1">
                          <a:solidFill>
                            <a:srgbClr val="002060"/>
                          </a:solidFill>
                          <a:effectLst/>
                          <a:latin typeface="Didact Gothic" panose="00000500000000000000" pitchFamily="2" charset="0"/>
                        </a:rPr>
                        <a:t>Adj.</a:t>
                      </a:r>
                      <a:r>
                        <a:rPr lang="en-US" sz="700" b="1" spc="-2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R-</a:t>
                      </a:r>
                      <a:r>
                        <a:rPr lang="en-US" sz="700" b="1" spc="-10">
                          <a:solidFill>
                            <a:srgbClr val="002060"/>
                          </a:solidFill>
                          <a:effectLst/>
                          <a:latin typeface="Didact Gothic" panose="00000500000000000000" pitchFamily="2" charset="0"/>
                        </a:rPr>
                        <a:t>squared</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617855" marR="140970" algn="ctr">
                        <a:lnSpc>
                          <a:spcPts val="1200"/>
                        </a:lnSpc>
                        <a:spcBef>
                          <a:spcPts val="0"/>
                        </a:spcBef>
                        <a:spcAft>
                          <a:spcPts val="0"/>
                        </a:spcAft>
                      </a:pPr>
                      <a:r>
                        <a:rPr lang="en-US" sz="700" b="1" spc="-10">
                          <a:solidFill>
                            <a:srgbClr val="002060"/>
                          </a:solidFill>
                          <a:effectLst/>
                          <a:latin typeface="Didact Gothic" panose="00000500000000000000" pitchFamily="2" charset="0"/>
                        </a:rPr>
                        <a:t>0.0346</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264160" algn="ctr">
                        <a:lnSpc>
                          <a:spcPts val="1200"/>
                        </a:lnSpc>
                        <a:spcBef>
                          <a:spcPts val="0"/>
                        </a:spcBef>
                        <a:spcAft>
                          <a:spcPts val="0"/>
                        </a:spcAft>
                      </a:pPr>
                      <a:r>
                        <a:rPr lang="en-US" sz="700" b="1" spc="-10">
                          <a:solidFill>
                            <a:srgbClr val="002060"/>
                          </a:solidFill>
                          <a:effectLst/>
                          <a:latin typeface="Didact Gothic" panose="00000500000000000000" pitchFamily="2" charset="0"/>
                        </a:rPr>
                        <a:t>0.0374</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93040" marR="202565" algn="ctr">
                        <a:lnSpc>
                          <a:spcPts val="1200"/>
                        </a:lnSpc>
                        <a:spcBef>
                          <a:spcPts val="0"/>
                        </a:spcBef>
                        <a:spcAft>
                          <a:spcPts val="0"/>
                        </a:spcAft>
                      </a:pPr>
                      <a:r>
                        <a:rPr lang="en-US" sz="700" b="1" spc="-10" dirty="0">
                          <a:solidFill>
                            <a:srgbClr val="002060"/>
                          </a:solidFill>
                          <a:effectLst/>
                          <a:latin typeface="Didact Gothic" panose="00000500000000000000" pitchFamily="2" charset="0"/>
                        </a:rPr>
                        <a:t>0.1033</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2029572173"/>
                  </a:ext>
                </a:extLst>
              </a:tr>
            </a:tbl>
          </a:graphicData>
        </a:graphic>
      </p:graphicFrame>
      <p:pic>
        <p:nvPicPr>
          <p:cNvPr id="2" name="Picture 1">
            <a:extLst>
              <a:ext uri="{FF2B5EF4-FFF2-40B4-BE49-F238E27FC236}">
                <a16:creationId xmlns="" xmlns:a16="http://schemas.microsoft.com/office/drawing/2014/main" id="{D0BAB76C-D210-D996-38BC-B81E44EE5DAD}"/>
              </a:ext>
            </a:extLst>
          </p:cNvPr>
          <p:cNvPicPr>
            <a:picLocks noChangeAspect="1"/>
          </p:cNvPicPr>
          <p:nvPr/>
        </p:nvPicPr>
        <p:blipFill>
          <a:blip r:embed="rId3"/>
          <a:stretch>
            <a:fillRect/>
          </a:stretch>
        </p:blipFill>
        <p:spPr>
          <a:xfrm>
            <a:off x="7962315" y="0"/>
            <a:ext cx="529415" cy="523217"/>
          </a:xfrm>
          <a:prstGeom prst="rect">
            <a:avLst/>
          </a:prstGeom>
        </p:spPr>
      </p:pic>
      <p:pic>
        <p:nvPicPr>
          <p:cNvPr id="5" name="Picture 4">
            <a:extLst>
              <a:ext uri="{FF2B5EF4-FFF2-40B4-BE49-F238E27FC236}">
                <a16:creationId xmlns="" xmlns:a16="http://schemas.microsoft.com/office/drawing/2014/main" id="{11A0137E-5EE2-0DC9-118C-63FB7D5C4209}"/>
              </a:ext>
            </a:extLst>
          </p:cNvPr>
          <p:cNvPicPr>
            <a:picLocks noChangeAspect="1"/>
          </p:cNvPicPr>
          <p:nvPr/>
        </p:nvPicPr>
        <p:blipFill>
          <a:blip r:embed="rId4"/>
          <a:stretch>
            <a:fillRect/>
          </a:stretch>
        </p:blipFill>
        <p:spPr>
          <a:xfrm>
            <a:off x="652270" y="-73547"/>
            <a:ext cx="2280341" cy="653813"/>
          </a:xfrm>
          <a:prstGeom prst="rect">
            <a:avLst/>
          </a:prstGeom>
        </p:spPr>
      </p:pic>
    </p:spTree>
    <p:extLst>
      <p:ext uri="{BB962C8B-B14F-4D97-AF65-F5344CB8AC3E}">
        <p14:creationId xmlns="" xmlns:p14="http://schemas.microsoft.com/office/powerpoint/2010/main" val="34792111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4" name="TextBox 3">
            <a:extLst>
              <a:ext uri="{FF2B5EF4-FFF2-40B4-BE49-F238E27FC236}">
                <a16:creationId xmlns="" xmlns:a16="http://schemas.microsoft.com/office/drawing/2014/main" id="{E66221F1-AF54-3C94-A73A-35321F3AB4CA}"/>
              </a:ext>
            </a:extLst>
          </p:cNvPr>
          <p:cNvSpPr txBox="1"/>
          <p:nvPr/>
        </p:nvSpPr>
        <p:spPr>
          <a:xfrm>
            <a:off x="535580" y="4899115"/>
            <a:ext cx="1874520" cy="261610"/>
          </a:xfrm>
          <a:prstGeom prst="rect">
            <a:avLst/>
          </a:prstGeom>
          <a:noFill/>
        </p:spPr>
        <p:txBody>
          <a:bodyPr wrap="square">
            <a:spAutoFit/>
          </a:bodyPr>
          <a:lstStyle/>
          <a:p>
            <a:pPr marL="145415" marR="0" algn="just">
              <a:spcBef>
                <a:spcPts val="90"/>
              </a:spcBef>
              <a:spcAft>
                <a:spcPts val="0"/>
              </a:spcAft>
            </a:pPr>
            <a:r>
              <a:rPr lang="en-US" sz="1100" dirty="0">
                <a:effectLst/>
                <a:latin typeface="Times New Roman" panose="02020603050405020304" pitchFamily="18" charset="0"/>
                <a:ea typeface="Times New Roman" panose="02020603050405020304" pitchFamily="18" charset="0"/>
              </a:rPr>
              <a:t>Source:</a:t>
            </a:r>
            <a:r>
              <a:rPr lang="en-US" sz="1100" spc="-40" dirty="0">
                <a:effectLst/>
                <a:latin typeface="Times New Roman" panose="02020603050405020304" pitchFamily="18" charset="0"/>
                <a:ea typeface="Times New Roman" panose="02020603050405020304" pitchFamily="18" charset="0"/>
              </a:rPr>
              <a:t> </a:t>
            </a:r>
            <a:r>
              <a:rPr lang="en-US" sz="1100" dirty="0">
                <a:effectLst/>
                <a:latin typeface="Times New Roman" panose="02020603050405020304" pitchFamily="18" charset="0"/>
                <a:ea typeface="Times New Roman" panose="02020603050405020304" pitchFamily="18" charset="0"/>
              </a:rPr>
              <a:t>au</a:t>
            </a:r>
            <a:r>
              <a:rPr lang="en-US" sz="1100" dirty="0">
                <a:effectLst/>
                <a:latin typeface="Palatino Linotype" panose="02040502050505030304" pitchFamily="18" charset="0"/>
                <a:ea typeface="Times New Roman" panose="02020603050405020304" pitchFamily="18" charset="0"/>
              </a:rPr>
              <a:t>thors’</a:t>
            </a:r>
            <a:r>
              <a:rPr lang="en-US" sz="1100" spc="-30" dirty="0">
                <a:effectLst/>
                <a:latin typeface="Palatino Linotype" panose="02040502050505030304" pitchFamily="18" charset="0"/>
                <a:ea typeface="Times New Roman" panose="02020603050405020304" pitchFamily="18" charset="0"/>
              </a:rPr>
              <a:t> </a:t>
            </a:r>
            <a:r>
              <a:rPr lang="en-US" sz="1100" spc="-10" dirty="0">
                <a:effectLst/>
                <a:latin typeface="Palatino Linotype" panose="02040502050505030304" pitchFamily="18" charset="0"/>
                <a:ea typeface="Times New Roman" panose="02020603050405020304" pitchFamily="18" charset="0"/>
              </a:rPr>
              <a:t>creation</a:t>
            </a:r>
            <a:endParaRPr lang="en-US" sz="1100" dirty="0">
              <a:effectLst/>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 xmlns:a16="http://schemas.microsoft.com/office/drawing/2014/main" id="{E3D76BFF-AB73-4506-1080-C1E55B9CA9F2}"/>
              </a:ext>
            </a:extLst>
          </p:cNvPr>
          <p:cNvGraphicFramePr>
            <a:graphicFrameLocks noGrp="1"/>
          </p:cNvGraphicFramePr>
          <p:nvPr>
            <p:extLst>
              <p:ext uri="{D42A27DB-BD31-4B8C-83A1-F6EECF244321}">
                <p14:modId xmlns="" xmlns:p14="http://schemas.microsoft.com/office/powerpoint/2010/main" val="4251075959"/>
              </p:ext>
            </p:extLst>
          </p:nvPr>
        </p:nvGraphicFramePr>
        <p:xfrm>
          <a:off x="754744" y="657861"/>
          <a:ext cx="8244474" cy="4322023"/>
        </p:xfrm>
        <a:graphic>
          <a:graphicData uri="http://schemas.openxmlformats.org/drawingml/2006/table">
            <a:tbl>
              <a:tblPr firstRow="1" firstCol="1" lastRow="1" lastCol="1" bandRow="1" bandCol="1">
                <a:tableStyleId>{2E25BCE4-9993-4C30-9AA4-EFFA74E49B83}</a:tableStyleId>
              </a:tblPr>
              <a:tblGrid>
                <a:gridCol w="3425082">
                  <a:extLst>
                    <a:ext uri="{9D8B030D-6E8A-4147-A177-3AD203B41FA5}">
                      <a16:colId xmlns="" xmlns:a16="http://schemas.microsoft.com/office/drawing/2014/main" val="1647025097"/>
                    </a:ext>
                  </a:extLst>
                </a:gridCol>
                <a:gridCol w="1742889">
                  <a:extLst>
                    <a:ext uri="{9D8B030D-6E8A-4147-A177-3AD203B41FA5}">
                      <a16:colId xmlns="" xmlns:a16="http://schemas.microsoft.com/office/drawing/2014/main" val="83146920"/>
                    </a:ext>
                  </a:extLst>
                </a:gridCol>
                <a:gridCol w="1671787">
                  <a:extLst>
                    <a:ext uri="{9D8B030D-6E8A-4147-A177-3AD203B41FA5}">
                      <a16:colId xmlns="" xmlns:a16="http://schemas.microsoft.com/office/drawing/2014/main" val="1650286238"/>
                    </a:ext>
                  </a:extLst>
                </a:gridCol>
                <a:gridCol w="1404716">
                  <a:extLst>
                    <a:ext uri="{9D8B030D-6E8A-4147-A177-3AD203B41FA5}">
                      <a16:colId xmlns="" xmlns:a16="http://schemas.microsoft.com/office/drawing/2014/main" val="4287465065"/>
                    </a:ext>
                  </a:extLst>
                </a:gridCol>
              </a:tblGrid>
              <a:tr h="356740">
                <a:tc>
                  <a:txBody>
                    <a:bodyPr/>
                    <a:lstStyle/>
                    <a:p>
                      <a:pPr marL="1198880" marR="0">
                        <a:spcBef>
                          <a:spcPts val="675"/>
                        </a:spcBef>
                        <a:spcAft>
                          <a:spcPts val="0"/>
                        </a:spcAft>
                      </a:pPr>
                      <a:r>
                        <a:rPr lang="en-US" sz="700" b="1" spc="-10">
                          <a:solidFill>
                            <a:srgbClr val="002060"/>
                          </a:solidFill>
                          <a:effectLst/>
                          <a:latin typeface="Didact Gothic" panose="00000500000000000000" pitchFamily="2" charset="0"/>
                        </a:rPr>
                        <a:t>Variables</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663575" marR="141605" algn="l">
                        <a:lnSpc>
                          <a:spcPts val="1340"/>
                        </a:lnSpc>
                        <a:spcBef>
                          <a:spcPts val="0"/>
                        </a:spcBef>
                        <a:spcAft>
                          <a:spcPts val="0"/>
                        </a:spcAft>
                      </a:pPr>
                      <a:r>
                        <a:rPr lang="en-US" sz="700" b="1" spc="-10" dirty="0">
                          <a:solidFill>
                            <a:srgbClr val="002060"/>
                          </a:solidFill>
                          <a:effectLst/>
                          <a:latin typeface="Didact Gothic" panose="00000500000000000000" pitchFamily="2" charset="0"/>
                        </a:rPr>
                        <a:t>Sales</a:t>
                      </a:r>
                      <a:endParaRPr lang="en-US" sz="800" b="1" dirty="0">
                        <a:solidFill>
                          <a:srgbClr val="002060"/>
                        </a:solidFill>
                        <a:effectLst/>
                        <a:latin typeface="Didact Gothic" panose="00000500000000000000" pitchFamily="2" charset="0"/>
                      </a:endParaRPr>
                    </a:p>
                    <a:p>
                      <a:pPr marL="663575" marR="142240" algn="l">
                        <a:lnSpc>
                          <a:spcPts val="1250"/>
                        </a:lnSpc>
                        <a:spcBef>
                          <a:spcPts val="5"/>
                        </a:spcBef>
                        <a:spcAft>
                          <a:spcPts val="0"/>
                        </a:spcAft>
                      </a:pPr>
                      <a:r>
                        <a:rPr lang="en-US" sz="700" b="1" spc="-10" dirty="0">
                          <a:solidFill>
                            <a:srgbClr val="002060"/>
                          </a:solidFill>
                          <a:effectLst/>
                          <a:latin typeface="Didact Gothic" panose="00000500000000000000" pitchFamily="2" charset="0"/>
                        </a:rPr>
                        <a:t>Growth</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4145" marR="207010" algn="l">
                        <a:spcBef>
                          <a:spcPts val="675"/>
                        </a:spcBef>
                        <a:spcAft>
                          <a:spcPts val="0"/>
                        </a:spcAft>
                      </a:pPr>
                      <a:r>
                        <a:rPr lang="en-US" sz="700" b="1">
                          <a:solidFill>
                            <a:srgbClr val="002060"/>
                          </a:solidFill>
                          <a:effectLst/>
                          <a:latin typeface="Didact Gothic" panose="00000500000000000000" pitchFamily="2" charset="0"/>
                        </a:rPr>
                        <a:t>Assets</a:t>
                      </a:r>
                      <a:r>
                        <a:rPr lang="en-US" sz="700" b="1" spc="-20">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Growth</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73050" marR="0" algn="l">
                        <a:lnSpc>
                          <a:spcPts val="1340"/>
                        </a:lnSpc>
                        <a:spcBef>
                          <a:spcPts val="0"/>
                        </a:spcBef>
                        <a:spcAft>
                          <a:spcPts val="0"/>
                        </a:spcAft>
                      </a:pPr>
                      <a:r>
                        <a:rPr lang="en-US" sz="700" b="1" spc="-10">
                          <a:solidFill>
                            <a:srgbClr val="002060"/>
                          </a:solidFill>
                          <a:effectLst/>
                          <a:latin typeface="Didact Gothic" panose="00000500000000000000" pitchFamily="2" charset="0"/>
                        </a:rPr>
                        <a:t>Labor</a:t>
                      </a:r>
                      <a:endParaRPr lang="en-US" sz="800" b="1">
                        <a:solidFill>
                          <a:srgbClr val="002060"/>
                        </a:solidFill>
                        <a:effectLst/>
                        <a:latin typeface="Didact Gothic" panose="00000500000000000000" pitchFamily="2" charset="0"/>
                      </a:endParaRPr>
                    </a:p>
                    <a:p>
                      <a:pPr marL="216535" marR="0" algn="l">
                        <a:lnSpc>
                          <a:spcPts val="1250"/>
                        </a:lnSpc>
                        <a:spcBef>
                          <a:spcPts val="5"/>
                        </a:spcBef>
                        <a:spcAft>
                          <a:spcPts val="0"/>
                        </a:spcAft>
                      </a:pPr>
                      <a:r>
                        <a:rPr lang="en-US" sz="700" b="1" spc="-10">
                          <a:solidFill>
                            <a:srgbClr val="002060"/>
                          </a:solidFill>
                          <a:effectLst/>
                          <a:latin typeface="Didact Gothic" panose="00000500000000000000" pitchFamily="2" charset="0"/>
                        </a:rPr>
                        <a:t>Growth</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839624928"/>
                  </a:ext>
                </a:extLst>
              </a:tr>
              <a:tr h="227459">
                <a:tc>
                  <a:txBody>
                    <a:bodyPr/>
                    <a:lstStyle/>
                    <a:p>
                      <a:pPr marL="73025" marR="0">
                        <a:spcBef>
                          <a:spcPts val="690"/>
                        </a:spcBef>
                        <a:spcAft>
                          <a:spcPts val="0"/>
                        </a:spcAft>
                      </a:pPr>
                      <a:r>
                        <a:rPr lang="en-US" sz="700" b="1">
                          <a:solidFill>
                            <a:srgbClr val="002060"/>
                          </a:solidFill>
                          <a:effectLst/>
                          <a:latin typeface="Didact Gothic" panose="00000500000000000000" pitchFamily="2" charset="0"/>
                        </a:rPr>
                        <a:t>Affected</a:t>
                      </a:r>
                      <a:r>
                        <a:rPr lang="en-US" sz="700" b="1" spc="-35">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Individuals</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693420" marR="166370" indent="-3175" algn="l">
                        <a:spcBef>
                          <a:spcPts val="5"/>
                        </a:spcBef>
                        <a:spcAft>
                          <a:spcPts val="0"/>
                        </a:spcAft>
                      </a:pPr>
                      <a:r>
                        <a:rPr lang="en-US" sz="700" b="1" spc="-10" dirty="0">
                          <a:solidFill>
                            <a:srgbClr val="002060"/>
                          </a:solidFill>
                          <a:effectLst/>
                          <a:latin typeface="Didact Gothic" panose="00000500000000000000" pitchFamily="2" charset="0"/>
                        </a:rPr>
                        <a:t>-6.540</a:t>
                      </a:r>
                      <a:r>
                        <a:rPr lang="en-US" sz="400" b="1" spc="-10" dirty="0">
                          <a:solidFill>
                            <a:srgbClr val="002060"/>
                          </a:solidFill>
                          <a:effectLst/>
                          <a:latin typeface="Didact Gothic" panose="00000500000000000000" pitchFamily="2" charset="0"/>
                        </a:rPr>
                        <a:t>***</a:t>
                      </a:r>
                      <a:r>
                        <a:rPr lang="en-US" sz="400" b="1" spc="200" dirty="0">
                          <a:solidFill>
                            <a:srgbClr val="002060"/>
                          </a:solidFill>
                          <a:effectLst/>
                          <a:latin typeface="Didact Gothic" panose="00000500000000000000" pitchFamily="2" charset="0"/>
                        </a:rPr>
                        <a:t> </a:t>
                      </a:r>
                      <a:r>
                        <a:rPr lang="en-US" sz="700" b="1" spc="-10" dirty="0">
                          <a:solidFill>
                            <a:srgbClr val="002060"/>
                          </a:solidFill>
                          <a:effectLst/>
                          <a:latin typeface="Didact Gothic" panose="00000500000000000000" pitchFamily="2" charset="0"/>
                        </a:rPr>
                        <a:t>(-2.810)</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79070" marR="603885" indent="63500" algn="l">
                        <a:spcBef>
                          <a:spcPts val="5"/>
                        </a:spcBef>
                        <a:spcAft>
                          <a:spcPts val="0"/>
                        </a:spcAft>
                      </a:pPr>
                      <a:r>
                        <a:rPr lang="en-US" sz="700" b="1" spc="-10">
                          <a:solidFill>
                            <a:srgbClr val="002060"/>
                          </a:solidFill>
                          <a:effectLst/>
                          <a:latin typeface="Didact Gothic" panose="00000500000000000000" pitchFamily="2" charset="0"/>
                        </a:rPr>
                        <a:t>2.520</a:t>
                      </a:r>
                      <a:r>
                        <a:rPr lang="en-US" sz="400" b="1" spc="-10">
                          <a:solidFill>
                            <a:srgbClr val="002060"/>
                          </a:solidFill>
                          <a:effectLst/>
                          <a:latin typeface="Didact Gothic" panose="00000500000000000000" pitchFamily="2" charset="0"/>
                        </a:rPr>
                        <a:t>***</a:t>
                      </a:r>
                      <a:r>
                        <a:rPr lang="en-US" sz="400" b="1" spc="200">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(2.587)</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57810" marR="396240" indent="28575" algn="l">
                        <a:spcBef>
                          <a:spcPts val="5"/>
                        </a:spcBef>
                        <a:spcAft>
                          <a:spcPts val="0"/>
                        </a:spcAft>
                      </a:pPr>
                      <a:r>
                        <a:rPr lang="en-US" sz="700" b="1" spc="-10">
                          <a:solidFill>
                            <a:srgbClr val="002060"/>
                          </a:solidFill>
                          <a:effectLst/>
                          <a:latin typeface="Didact Gothic" panose="00000500000000000000" pitchFamily="2" charset="0"/>
                        </a:rPr>
                        <a:t>4.73</a:t>
                      </a:r>
                      <a:r>
                        <a:rPr lang="en-US" sz="400" b="1" spc="-10">
                          <a:solidFill>
                            <a:srgbClr val="002060"/>
                          </a:solidFill>
                          <a:effectLst/>
                          <a:latin typeface="Didact Gothic" panose="00000500000000000000" pitchFamily="2" charset="0"/>
                        </a:rPr>
                        <a:t>***</a:t>
                      </a:r>
                      <a:r>
                        <a:rPr lang="en-US" sz="400" b="1" spc="200">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(2.135)</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718960105"/>
                  </a:ext>
                </a:extLst>
              </a:tr>
              <a:tr h="229014">
                <a:tc>
                  <a:txBody>
                    <a:bodyPr/>
                    <a:lstStyle/>
                    <a:p>
                      <a:pPr marL="73025" marR="0">
                        <a:spcBef>
                          <a:spcPts val="515"/>
                        </a:spcBef>
                        <a:spcAft>
                          <a:spcPts val="0"/>
                        </a:spcAft>
                      </a:pPr>
                      <a:r>
                        <a:rPr lang="en-US" sz="700" b="1">
                          <a:solidFill>
                            <a:srgbClr val="002060"/>
                          </a:solidFill>
                          <a:effectLst/>
                          <a:latin typeface="Didact Gothic" panose="00000500000000000000" pitchFamily="2" charset="0"/>
                        </a:rPr>
                        <a:t>Firm</a:t>
                      </a:r>
                      <a:r>
                        <a:rPr lang="en-US" sz="700" b="1" spc="-2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Size</a:t>
                      </a:r>
                      <a:r>
                        <a:rPr lang="en-US" sz="700" b="1" spc="-10">
                          <a:solidFill>
                            <a:srgbClr val="002060"/>
                          </a:solidFill>
                          <a:effectLst/>
                          <a:latin typeface="Didact Gothic" panose="00000500000000000000" pitchFamily="2" charset="0"/>
                        </a:rPr>
                        <a:t> (Medium)</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42315" marR="0" algn="l">
                        <a:lnSpc>
                          <a:spcPts val="1195"/>
                        </a:lnSpc>
                        <a:spcBef>
                          <a:spcPts val="0"/>
                        </a:spcBef>
                        <a:spcAft>
                          <a:spcPts val="0"/>
                        </a:spcAft>
                      </a:pPr>
                      <a:r>
                        <a:rPr lang="en-US" sz="700" b="1" spc="-10" dirty="0">
                          <a:solidFill>
                            <a:srgbClr val="002060"/>
                          </a:solidFill>
                          <a:effectLst/>
                          <a:latin typeface="Didact Gothic" panose="00000500000000000000" pitchFamily="2" charset="0"/>
                        </a:rPr>
                        <a:t>1.660</a:t>
                      </a:r>
                      <a:r>
                        <a:rPr lang="en-US" sz="400" b="1" spc="-10" dirty="0">
                          <a:solidFill>
                            <a:srgbClr val="002060"/>
                          </a:solidFill>
                          <a:effectLst/>
                          <a:latin typeface="Didact Gothic" panose="00000500000000000000" pitchFamily="2" charset="0"/>
                        </a:rPr>
                        <a:t>*</a:t>
                      </a:r>
                      <a:endParaRPr lang="en-US" sz="800" b="1" dirty="0">
                        <a:solidFill>
                          <a:srgbClr val="002060"/>
                        </a:solidFill>
                        <a:effectLst/>
                        <a:latin typeface="Didact Gothic" panose="00000500000000000000" pitchFamily="2" charset="0"/>
                      </a:endParaRPr>
                    </a:p>
                    <a:p>
                      <a:pPr marL="714375" marR="0" algn="l">
                        <a:spcBef>
                          <a:spcPts val="5"/>
                        </a:spcBef>
                        <a:spcAft>
                          <a:spcPts val="0"/>
                        </a:spcAft>
                      </a:pPr>
                      <a:r>
                        <a:rPr lang="en-US" sz="700" b="1" spc="-10" dirty="0">
                          <a:solidFill>
                            <a:srgbClr val="002060"/>
                          </a:solidFill>
                          <a:effectLst/>
                          <a:latin typeface="Didact Gothic" panose="00000500000000000000" pitchFamily="2" charset="0"/>
                        </a:rPr>
                        <a:t>(2.147)</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407670" marR="0" algn="l">
                        <a:lnSpc>
                          <a:spcPts val="1195"/>
                        </a:lnSpc>
                        <a:spcBef>
                          <a:spcPts val="0"/>
                        </a:spcBef>
                        <a:spcAft>
                          <a:spcPts val="0"/>
                        </a:spcAft>
                      </a:pPr>
                      <a:r>
                        <a:rPr lang="en-US" sz="700" b="1" spc="-10">
                          <a:solidFill>
                            <a:srgbClr val="002060"/>
                          </a:solidFill>
                          <a:effectLst/>
                          <a:latin typeface="Didact Gothic" panose="00000500000000000000" pitchFamily="2" charset="0"/>
                        </a:rPr>
                        <a:t>2.260</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393700" marR="0" algn="l">
                        <a:spcBef>
                          <a:spcPts val="5"/>
                        </a:spcBef>
                        <a:spcAft>
                          <a:spcPts val="0"/>
                        </a:spcAft>
                      </a:pPr>
                      <a:r>
                        <a:rPr lang="en-US" sz="700" b="1" spc="-10">
                          <a:solidFill>
                            <a:srgbClr val="002060"/>
                          </a:solidFill>
                          <a:effectLst/>
                          <a:latin typeface="Didact Gothic" panose="00000500000000000000" pitchFamily="2" charset="0"/>
                        </a:rPr>
                        <a:t>(7.008)</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86385" marR="0" algn="l">
                        <a:lnSpc>
                          <a:spcPts val="1195"/>
                        </a:lnSpc>
                        <a:spcBef>
                          <a:spcPts val="0"/>
                        </a:spcBef>
                        <a:spcAft>
                          <a:spcPts val="0"/>
                        </a:spcAft>
                      </a:pPr>
                      <a:r>
                        <a:rPr lang="en-US" sz="700" b="1" spc="-10">
                          <a:solidFill>
                            <a:srgbClr val="002060"/>
                          </a:solidFill>
                          <a:effectLst/>
                          <a:latin typeface="Didact Gothic" panose="00000500000000000000" pitchFamily="2" charset="0"/>
                        </a:rPr>
                        <a:t>4.62</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257810" marR="0" algn="l">
                        <a:spcBef>
                          <a:spcPts val="5"/>
                        </a:spcBef>
                        <a:spcAft>
                          <a:spcPts val="0"/>
                        </a:spcAft>
                      </a:pPr>
                      <a:r>
                        <a:rPr lang="en-US" sz="700" b="1" spc="-10">
                          <a:solidFill>
                            <a:srgbClr val="002060"/>
                          </a:solidFill>
                          <a:effectLst/>
                          <a:latin typeface="Didact Gothic" panose="00000500000000000000" pitchFamily="2" charset="0"/>
                        </a:rPr>
                        <a:t>(6.302)</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2303646146"/>
                  </a:ext>
                </a:extLst>
              </a:tr>
              <a:tr h="229014">
                <a:tc>
                  <a:txBody>
                    <a:bodyPr/>
                    <a:lstStyle/>
                    <a:p>
                      <a:pPr marL="73025" marR="0">
                        <a:spcBef>
                          <a:spcPts val="515"/>
                        </a:spcBef>
                        <a:spcAft>
                          <a:spcPts val="0"/>
                        </a:spcAft>
                      </a:pPr>
                      <a:r>
                        <a:rPr lang="en-US" sz="700" b="1">
                          <a:solidFill>
                            <a:srgbClr val="002060"/>
                          </a:solidFill>
                          <a:effectLst/>
                          <a:latin typeface="Didact Gothic" panose="00000500000000000000" pitchFamily="2" charset="0"/>
                        </a:rPr>
                        <a:t>Firm</a:t>
                      </a:r>
                      <a:r>
                        <a:rPr lang="en-US" sz="700" b="1" spc="-2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Size</a:t>
                      </a:r>
                      <a:r>
                        <a:rPr lang="en-US" sz="700" b="1" spc="-10">
                          <a:solidFill>
                            <a:srgbClr val="002060"/>
                          </a:solidFill>
                          <a:effectLst/>
                          <a:latin typeface="Didact Gothic" panose="00000500000000000000" pitchFamily="2" charset="0"/>
                        </a:rPr>
                        <a:t> (Large)</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27075" marR="0" algn="l">
                        <a:lnSpc>
                          <a:spcPts val="1195"/>
                        </a:lnSpc>
                        <a:spcBef>
                          <a:spcPts val="0"/>
                        </a:spcBef>
                        <a:spcAft>
                          <a:spcPts val="0"/>
                        </a:spcAft>
                      </a:pPr>
                      <a:r>
                        <a:rPr lang="en-US" sz="700" b="1" spc="-10" dirty="0">
                          <a:solidFill>
                            <a:srgbClr val="002060"/>
                          </a:solidFill>
                          <a:effectLst/>
                          <a:latin typeface="Didact Gothic" panose="00000500000000000000" pitchFamily="2" charset="0"/>
                        </a:rPr>
                        <a:t>1.950</a:t>
                      </a:r>
                      <a:r>
                        <a:rPr lang="en-US" sz="400" b="1" spc="-10" dirty="0">
                          <a:solidFill>
                            <a:srgbClr val="002060"/>
                          </a:solidFill>
                          <a:effectLst/>
                          <a:latin typeface="Didact Gothic" panose="00000500000000000000" pitchFamily="2" charset="0"/>
                        </a:rPr>
                        <a:t>**</a:t>
                      </a:r>
                      <a:endParaRPr lang="en-US" sz="800" b="1" dirty="0">
                        <a:solidFill>
                          <a:srgbClr val="002060"/>
                        </a:solidFill>
                        <a:effectLst/>
                        <a:latin typeface="Didact Gothic" panose="00000500000000000000" pitchFamily="2" charset="0"/>
                      </a:endParaRPr>
                    </a:p>
                    <a:p>
                      <a:pPr marL="714375" marR="0" algn="l">
                        <a:spcBef>
                          <a:spcPts val="5"/>
                        </a:spcBef>
                        <a:spcAft>
                          <a:spcPts val="0"/>
                        </a:spcAft>
                      </a:pPr>
                      <a:r>
                        <a:rPr lang="en-US" sz="700" b="1" spc="-10" dirty="0">
                          <a:solidFill>
                            <a:srgbClr val="002060"/>
                          </a:solidFill>
                          <a:effectLst/>
                          <a:latin typeface="Didact Gothic" panose="00000500000000000000" pitchFamily="2" charset="0"/>
                        </a:rPr>
                        <a:t>(2.710)</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4145" marR="205105" algn="l">
                        <a:lnSpc>
                          <a:spcPts val="1195"/>
                        </a:lnSpc>
                        <a:spcBef>
                          <a:spcPts val="0"/>
                        </a:spcBef>
                        <a:spcAft>
                          <a:spcPts val="0"/>
                        </a:spcAft>
                      </a:pPr>
                      <a:r>
                        <a:rPr lang="en-US" sz="700" b="1" spc="-10">
                          <a:solidFill>
                            <a:srgbClr val="002060"/>
                          </a:solidFill>
                          <a:effectLst/>
                          <a:latin typeface="Didact Gothic" panose="00000500000000000000" pitchFamily="2" charset="0"/>
                        </a:rPr>
                        <a:t>0.490</a:t>
                      </a:r>
                      <a:endParaRPr lang="en-US" sz="800" b="1">
                        <a:solidFill>
                          <a:srgbClr val="002060"/>
                        </a:solidFill>
                        <a:effectLst/>
                        <a:latin typeface="Didact Gothic" panose="00000500000000000000" pitchFamily="2" charset="0"/>
                      </a:endParaRPr>
                    </a:p>
                    <a:p>
                      <a:pPr marL="144145" marR="206375" algn="l">
                        <a:spcBef>
                          <a:spcPts val="5"/>
                        </a:spcBef>
                        <a:spcAft>
                          <a:spcPts val="0"/>
                        </a:spcAft>
                      </a:pPr>
                      <a:r>
                        <a:rPr lang="en-US" sz="700" b="1" spc="-10">
                          <a:solidFill>
                            <a:srgbClr val="002060"/>
                          </a:solidFill>
                          <a:effectLst/>
                          <a:latin typeface="Didact Gothic" panose="00000500000000000000" pitchFamily="2" charset="0"/>
                        </a:rPr>
                        <a:t>(1.644)</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86385" marR="0" algn="l">
                        <a:lnSpc>
                          <a:spcPts val="1195"/>
                        </a:lnSpc>
                        <a:spcBef>
                          <a:spcPts val="0"/>
                        </a:spcBef>
                        <a:spcAft>
                          <a:spcPts val="0"/>
                        </a:spcAft>
                      </a:pPr>
                      <a:r>
                        <a:rPr lang="en-US" sz="700" b="1" spc="-10">
                          <a:solidFill>
                            <a:srgbClr val="002060"/>
                          </a:solidFill>
                          <a:effectLst/>
                          <a:latin typeface="Didact Gothic" panose="00000500000000000000" pitchFamily="2" charset="0"/>
                        </a:rPr>
                        <a:t>5.79</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257810" marR="0" algn="l">
                        <a:spcBef>
                          <a:spcPts val="5"/>
                        </a:spcBef>
                        <a:spcAft>
                          <a:spcPts val="0"/>
                        </a:spcAft>
                      </a:pPr>
                      <a:r>
                        <a:rPr lang="en-US" sz="700" b="1" spc="-10">
                          <a:solidFill>
                            <a:srgbClr val="002060"/>
                          </a:solidFill>
                          <a:effectLst/>
                          <a:latin typeface="Didact Gothic" panose="00000500000000000000" pitchFamily="2" charset="0"/>
                        </a:rPr>
                        <a:t>(8.465)</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944368662"/>
                  </a:ext>
                </a:extLst>
              </a:tr>
              <a:tr h="272544">
                <a:tc>
                  <a:txBody>
                    <a:bodyPr/>
                    <a:lstStyle/>
                    <a:p>
                      <a:pPr marL="73025" marR="0">
                        <a:spcBef>
                          <a:spcPts val="515"/>
                        </a:spcBef>
                        <a:spcAft>
                          <a:spcPts val="0"/>
                        </a:spcAft>
                      </a:pPr>
                      <a:r>
                        <a:rPr lang="en-US" sz="700" b="1">
                          <a:solidFill>
                            <a:srgbClr val="002060"/>
                          </a:solidFill>
                          <a:effectLst/>
                          <a:latin typeface="Didact Gothic" panose="00000500000000000000" pitchFamily="2" charset="0"/>
                        </a:rPr>
                        <a:t>Firm</a:t>
                      </a:r>
                      <a:r>
                        <a:rPr lang="en-US" sz="700" b="1" spc="-4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Legal</a:t>
                      </a:r>
                      <a:r>
                        <a:rPr lang="en-US" sz="700" b="1" spc="-25">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Status</a:t>
                      </a:r>
                      <a:r>
                        <a:rPr lang="en-US" sz="700" b="1" spc="-40">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(Partnership)</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55650" marR="0" algn="l">
                        <a:lnSpc>
                          <a:spcPts val="1190"/>
                        </a:lnSpc>
                        <a:spcBef>
                          <a:spcPts val="0"/>
                        </a:spcBef>
                        <a:spcAft>
                          <a:spcPts val="0"/>
                        </a:spcAft>
                      </a:pPr>
                      <a:r>
                        <a:rPr lang="en-US" sz="700" b="1" spc="-10">
                          <a:solidFill>
                            <a:srgbClr val="002060"/>
                          </a:solidFill>
                          <a:effectLst/>
                          <a:latin typeface="Didact Gothic" panose="00000500000000000000" pitchFamily="2" charset="0"/>
                        </a:rPr>
                        <a:t>0.800</a:t>
                      </a:r>
                      <a:endParaRPr lang="en-US" sz="800" b="1">
                        <a:solidFill>
                          <a:srgbClr val="002060"/>
                        </a:solidFill>
                        <a:effectLst/>
                        <a:latin typeface="Didact Gothic" panose="00000500000000000000" pitchFamily="2" charset="0"/>
                      </a:endParaRPr>
                    </a:p>
                    <a:p>
                      <a:pPr marL="714375" marR="0" algn="l">
                        <a:lnSpc>
                          <a:spcPts val="1345"/>
                        </a:lnSpc>
                        <a:spcBef>
                          <a:spcPts val="0"/>
                        </a:spcBef>
                        <a:spcAft>
                          <a:spcPts val="0"/>
                        </a:spcAft>
                      </a:pPr>
                      <a:r>
                        <a:rPr lang="en-US" sz="700" b="1" spc="-10">
                          <a:solidFill>
                            <a:srgbClr val="002060"/>
                          </a:solidFill>
                          <a:effectLst/>
                          <a:latin typeface="Didact Gothic" panose="00000500000000000000" pitchFamily="2" charset="0"/>
                        </a:rPr>
                        <a:t>(1.080)</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400050" marR="0" algn="l">
                        <a:lnSpc>
                          <a:spcPts val="1190"/>
                        </a:lnSpc>
                        <a:spcBef>
                          <a:spcPts val="0"/>
                        </a:spcBef>
                        <a:spcAft>
                          <a:spcPts val="0"/>
                        </a:spcAft>
                      </a:pPr>
                      <a:r>
                        <a:rPr lang="en-US" sz="700" b="1" spc="-10">
                          <a:solidFill>
                            <a:srgbClr val="002060"/>
                          </a:solidFill>
                          <a:effectLst/>
                          <a:latin typeface="Didact Gothic" panose="00000500000000000000" pitchFamily="2" charset="0"/>
                        </a:rPr>
                        <a:t>-1.770</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372745" marR="0" algn="l">
                        <a:lnSpc>
                          <a:spcPts val="1345"/>
                        </a:lnSpc>
                        <a:spcBef>
                          <a:spcPts val="0"/>
                        </a:spcBef>
                        <a:spcAft>
                          <a:spcPts val="0"/>
                        </a:spcAft>
                      </a:pPr>
                      <a:r>
                        <a:rPr lang="en-US" sz="700" b="1" spc="-10">
                          <a:solidFill>
                            <a:srgbClr val="002060"/>
                          </a:solidFill>
                          <a:effectLst/>
                          <a:latin typeface="Didact Gothic" panose="00000500000000000000" pitchFamily="2" charset="0"/>
                        </a:rPr>
                        <a:t>(-5.716)</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27965" marR="369570" algn="l">
                        <a:lnSpc>
                          <a:spcPts val="1190"/>
                        </a:lnSpc>
                        <a:spcBef>
                          <a:spcPts val="0"/>
                        </a:spcBef>
                        <a:spcAft>
                          <a:spcPts val="0"/>
                        </a:spcAft>
                      </a:pPr>
                      <a:r>
                        <a:rPr lang="en-US" sz="700" b="1" spc="-20">
                          <a:solidFill>
                            <a:srgbClr val="002060"/>
                          </a:solidFill>
                          <a:effectLst/>
                          <a:latin typeface="Didact Gothic" panose="00000500000000000000" pitchFamily="2" charset="0"/>
                        </a:rPr>
                        <a:t>1.07</a:t>
                      </a:r>
                      <a:endParaRPr lang="en-US" sz="800" b="1">
                        <a:solidFill>
                          <a:srgbClr val="002060"/>
                        </a:solidFill>
                        <a:effectLst/>
                        <a:latin typeface="Didact Gothic" panose="00000500000000000000" pitchFamily="2" charset="0"/>
                      </a:endParaRPr>
                    </a:p>
                    <a:p>
                      <a:pPr marL="230505" marR="369570" algn="l">
                        <a:lnSpc>
                          <a:spcPts val="1345"/>
                        </a:lnSpc>
                        <a:spcBef>
                          <a:spcPts val="0"/>
                        </a:spcBef>
                        <a:spcAft>
                          <a:spcPts val="0"/>
                        </a:spcAft>
                      </a:pPr>
                      <a:r>
                        <a:rPr lang="en-US" sz="700" b="1" spc="-10">
                          <a:solidFill>
                            <a:srgbClr val="002060"/>
                          </a:solidFill>
                          <a:effectLst/>
                          <a:latin typeface="Didact Gothic" panose="00000500000000000000" pitchFamily="2" charset="0"/>
                        </a:rPr>
                        <a:t>(1.511)</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4196447685"/>
                  </a:ext>
                </a:extLst>
              </a:tr>
              <a:tr h="272544">
                <a:tc>
                  <a:txBody>
                    <a:bodyPr/>
                    <a:lstStyle/>
                    <a:p>
                      <a:pPr marL="73025" marR="0">
                        <a:spcBef>
                          <a:spcPts val="520"/>
                        </a:spcBef>
                        <a:spcAft>
                          <a:spcPts val="0"/>
                        </a:spcAft>
                      </a:pPr>
                      <a:r>
                        <a:rPr lang="en-US" sz="700" b="1">
                          <a:solidFill>
                            <a:srgbClr val="002060"/>
                          </a:solidFill>
                          <a:effectLst/>
                          <a:latin typeface="Didact Gothic" panose="00000500000000000000" pitchFamily="2" charset="0"/>
                        </a:rPr>
                        <a:t>Firm</a:t>
                      </a:r>
                      <a:r>
                        <a:rPr lang="en-US" sz="700" b="1" spc="-4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Legal</a:t>
                      </a:r>
                      <a:r>
                        <a:rPr lang="en-US" sz="700" b="1" spc="-25">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Status</a:t>
                      </a:r>
                      <a:r>
                        <a:rPr lang="en-US" sz="700" b="1" spc="-35">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(Company)</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27075" marR="0" algn="l">
                        <a:lnSpc>
                          <a:spcPts val="1200"/>
                        </a:lnSpc>
                        <a:spcBef>
                          <a:spcPts val="0"/>
                        </a:spcBef>
                        <a:spcAft>
                          <a:spcPts val="0"/>
                        </a:spcAft>
                      </a:pPr>
                      <a:r>
                        <a:rPr lang="en-US" sz="700" b="1" spc="-10" dirty="0">
                          <a:solidFill>
                            <a:srgbClr val="002060"/>
                          </a:solidFill>
                          <a:effectLst/>
                          <a:latin typeface="Didact Gothic" panose="00000500000000000000" pitchFamily="2" charset="0"/>
                        </a:rPr>
                        <a:t>2.000</a:t>
                      </a:r>
                      <a:r>
                        <a:rPr lang="en-US" sz="400" b="1" spc="-10" dirty="0">
                          <a:solidFill>
                            <a:srgbClr val="002060"/>
                          </a:solidFill>
                          <a:effectLst/>
                          <a:latin typeface="Didact Gothic" panose="00000500000000000000" pitchFamily="2" charset="0"/>
                        </a:rPr>
                        <a:t>**</a:t>
                      </a:r>
                      <a:endParaRPr lang="en-US" sz="800" b="1" dirty="0">
                        <a:solidFill>
                          <a:srgbClr val="002060"/>
                        </a:solidFill>
                        <a:effectLst/>
                        <a:latin typeface="Didact Gothic" panose="00000500000000000000" pitchFamily="2" charset="0"/>
                      </a:endParaRPr>
                    </a:p>
                    <a:p>
                      <a:pPr marL="714375" marR="0" algn="l">
                        <a:lnSpc>
                          <a:spcPts val="1345"/>
                        </a:lnSpc>
                        <a:spcBef>
                          <a:spcPts val="0"/>
                        </a:spcBef>
                        <a:spcAft>
                          <a:spcPts val="0"/>
                        </a:spcAft>
                      </a:pPr>
                      <a:r>
                        <a:rPr lang="en-US" sz="700" b="1" spc="-10" dirty="0">
                          <a:solidFill>
                            <a:srgbClr val="002060"/>
                          </a:solidFill>
                          <a:effectLst/>
                          <a:latin typeface="Didact Gothic" panose="00000500000000000000" pitchFamily="2" charset="0"/>
                        </a:rPr>
                        <a:t>(2.591)</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4145" marR="205105" algn="l">
                        <a:lnSpc>
                          <a:spcPts val="1200"/>
                        </a:lnSpc>
                        <a:spcBef>
                          <a:spcPts val="0"/>
                        </a:spcBef>
                        <a:spcAft>
                          <a:spcPts val="0"/>
                        </a:spcAft>
                      </a:pPr>
                      <a:r>
                        <a:rPr lang="en-US" sz="700" b="1" spc="-10">
                          <a:solidFill>
                            <a:srgbClr val="002060"/>
                          </a:solidFill>
                          <a:effectLst/>
                          <a:latin typeface="Didact Gothic" panose="00000500000000000000" pitchFamily="2" charset="0"/>
                        </a:rPr>
                        <a:t>0.400</a:t>
                      </a:r>
                      <a:endParaRPr lang="en-US" sz="800" b="1">
                        <a:solidFill>
                          <a:srgbClr val="002060"/>
                        </a:solidFill>
                        <a:effectLst/>
                        <a:latin typeface="Didact Gothic" panose="00000500000000000000" pitchFamily="2" charset="0"/>
                      </a:endParaRPr>
                    </a:p>
                    <a:p>
                      <a:pPr marL="144145" marR="206375" algn="l">
                        <a:lnSpc>
                          <a:spcPts val="1345"/>
                        </a:lnSpc>
                        <a:spcBef>
                          <a:spcPts val="0"/>
                        </a:spcBef>
                        <a:spcAft>
                          <a:spcPts val="0"/>
                        </a:spcAft>
                      </a:pPr>
                      <a:r>
                        <a:rPr lang="en-US" sz="700" b="1" spc="-10">
                          <a:solidFill>
                            <a:srgbClr val="002060"/>
                          </a:solidFill>
                          <a:effectLst/>
                          <a:latin typeface="Didact Gothic" panose="00000500000000000000" pitchFamily="2" charset="0"/>
                        </a:rPr>
                        <a:t>(1.250)</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65430" marR="0" algn="l">
                        <a:lnSpc>
                          <a:spcPts val="1200"/>
                        </a:lnSpc>
                        <a:spcBef>
                          <a:spcPts val="0"/>
                        </a:spcBef>
                        <a:spcAft>
                          <a:spcPts val="0"/>
                        </a:spcAft>
                      </a:pPr>
                      <a:r>
                        <a:rPr lang="en-US" sz="700" b="1" spc="-10">
                          <a:solidFill>
                            <a:srgbClr val="002060"/>
                          </a:solidFill>
                          <a:effectLst/>
                          <a:latin typeface="Didact Gothic" panose="00000500000000000000" pitchFamily="2" charset="0"/>
                        </a:rPr>
                        <a:t>-4.38</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236220" marR="0" algn="l">
                        <a:lnSpc>
                          <a:spcPts val="1345"/>
                        </a:lnSpc>
                        <a:spcBef>
                          <a:spcPts val="0"/>
                        </a:spcBef>
                        <a:spcAft>
                          <a:spcPts val="0"/>
                        </a:spcAft>
                      </a:pPr>
                      <a:r>
                        <a:rPr lang="en-US" sz="700" b="1" spc="-10">
                          <a:solidFill>
                            <a:srgbClr val="002060"/>
                          </a:solidFill>
                          <a:effectLst/>
                          <a:latin typeface="Didact Gothic" panose="00000500000000000000" pitchFamily="2" charset="0"/>
                        </a:rPr>
                        <a:t>(-5.968)</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316149156"/>
                  </a:ext>
                </a:extLst>
              </a:tr>
              <a:tr h="412871">
                <a:tc>
                  <a:txBody>
                    <a:bodyPr/>
                    <a:lstStyle/>
                    <a:p>
                      <a:pPr marL="73025" marR="0">
                        <a:spcBef>
                          <a:spcPts val="520"/>
                        </a:spcBef>
                        <a:spcAft>
                          <a:spcPts val="0"/>
                        </a:spcAft>
                      </a:pPr>
                      <a:r>
                        <a:rPr lang="en-US" sz="700" b="1">
                          <a:solidFill>
                            <a:srgbClr val="002060"/>
                          </a:solidFill>
                          <a:effectLst/>
                          <a:latin typeface="Didact Gothic" panose="00000500000000000000" pitchFamily="2" charset="0"/>
                        </a:rPr>
                        <a:t>Firm</a:t>
                      </a:r>
                      <a:r>
                        <a:rPr lang="en-US" sz="700" b="1" spc="-45">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Ownership</a:t>
                      </a:r>
                      <a:r>
                        <a:rPr lang="en-US" sz="700" b="1" spc="-35">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(Domestic)</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35965" marR="0" algn="l">
                        <a:lnSpc>
                          <a:spcPts val="1200"/>
                        </a:lnSpc>
                        <a:spcBef>
                          <a:spcPts val="0"/>
                        </a:spcBef>
                        <a:spcAft>
                          <a:spcPts val="0"/>
                        </a:spcAft>
                      </a:pPr>
                      <a:r>
                        <a:rPr lang="en-US" sz="700" b="1" spc="-10" dirty="0">
                          <a:solidFill>
                            <a:srgbClr val="002060"/>
                          </a:solidFill>
                          <a:effectLst/>
                          <a:latin typeface="Didact Gothic" panose="00000500000000000000" pitchFamily="2" charset="0"/>
                        </a:rPr>
                        <a:t>-1.480</a:t>
                      </a:r>
                      <a:endParaRPr lang="en-US" sz="800" b="1" dirty="0">
                        <a:solidFill>
                          <a:srgbClr val="002060"/>
                        </a:solidFill>
                        <a:effectLst/>
                        <a:latin typeface="Didact Gothic" panose="00000500000000000000" pitchFamily="2" charset="0"/>
                      </a:endParaRPr>
                    </a:p>
                    <a:p>
                      <a:pPr marL="693420" marR="0" algn="l">
                        <a:lnSpc>
                          <a:spcPts val="1345"/>
                        </a:lnSpc>
                        <a:spcBef>
                          <a:spcPts val="0"/>
                        </a:spcBef>
                        <a:spcAft>
                          <a:spcPts val="0"/>
                        </a:spcAft>
                      </a:pPr>
                      <a:r>
                        <a:rPr lang="en-US" sz="700" b="1" spc="-10" dirty="0">
                          <a:solidFill>
                            <a:srgbClr val="002060"/>
                          </a:solidFill>
                          <a:effectLst/>
                          <a:latin typeface="Didact Gothic" panose="00000500000000000000" pitchFamily="2" charset="0"/>
                        </a:rPr>
                        <a:t>(-4.807)</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86080" marR="0" algn="l">
                        <a:lnSpc>
                          <a:spcPts val="1200"/>
                        </a:lnSpc>
                        <a:spcBef>
                          <a:spcPts val="0"/>
                        </a:spcBef>
                        <a:spcAft>
                          <a:spcPts val="0"/>
                        </a:spcAft>
                      </a:pPr>
                      <a:r>
                        <a:rPr lang="en-US" sz="700" b="1" spc="-10">
                          <a:solidFill>
                            <a:srgbClr val="002060"/>
                          </a:solidFill>
                          <a:effectLst/>
                          <a:latin typeface="Didact Gothic" panose="00000500000000000000" pitchFamily="2" charset="0"/>
                        </a:rPr>
                        <a:t>-1.890</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342265" marR="0" algn="l">
                        <a:lnSpc>
                          <a:spcPts val="1345"/>
                        </a:lnSpc>
                        <a:spcBef>
                          <a:spcPts val="0"/>
                        </a:spcBef>
                        <a:spcAft>
                          <a:spcPts val="0"/>
                        </a:spcAft>
                      </a:pPr>
                      <a:r>
                        <a:rPr lang="en-US" sz="700" b="1" spc="-10">
                          <a:solidFill>
                            <a:srgbClr val="002060"/>
                          </a:solidFill>
                          <a:effectLst/>
                          <a:latin typeface="Didact Gothic" panose="00000500000000000000" pitchFamily="2" charset="0"/>
                        </a:rPr>
                        <a:t>(-14.743)</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27965" marR="369570" algn="l">
                        <a:lnSpc>
                          <a:spcPts val="1200"/>
                        </a:lnSpc>
                        <a:spcBef>
                          <a:spcPts val="0"/>
                        </a:spcBef>
                        <a:spcAft>
                          <a:spcPts val="0"/>
                        </a:spcAft>
                      </a:pPr>
                      <a:r>
                        <a:rPr lang="en-US" sz="700" b="1" spc="-20">
                          <a:solidFill>
                            <a:srgbClr val="002060"/>
                          </a:solidFill>
                          <a:effectLst/>
                          <a:latin typeface="Didact Gothic" panose="00000500000000000000" pitchFamily="2" charset="0"/>
                        </a:rPr>
                        <a:t>0.47</a:t>
                      </a:r>
                      <a:endParaRPr lang="en-US" sz="800" b="1">
                        <a:solidFill>
                          <a:srgbClr val="002060"/>
                        </a:solidFill>
                        <a:effectLst/>
                        <a:latin typeface="Didact Gothic" panose="00000500000000000000" pitchFamily="2" charset="0"/>
                      </a:endParaRPr>
                    </a:p>
                    <a:p>
                      <a:pPr marL="230505" marR="369570" algn="l">
                        <a:lnSpc>
                          <a:spcPts val="1345"/>
                        </a:lnSpc>
                        <a:spcBef>
                          <a:spcPts val="0"/>
                        </a:spcBef>
                        <a:spcAft>
                          <a:spcPts val="0"/>
                        </a:spcAft>
                      </a:pPr>
                      <a:r>
                        <a:rPr lang="en-US" sz="700" b="1" spc="-10">
                          <a:solidFill>
                            <a:srgbClr val="002060"/>
                          </a:solidFill>
                          <a:effectLst/>
                          <a:latin typeface="Didact Gothic" panose="00000500000000000000" pitchFamily="2" charset="0"/>
                        </a:rPr>
                        <a:t>(4.143)</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374110547"/>
                  </a:ext>
                </a:extLst>
              </a:tr>
              <a:tr h="412871">
                <a:tc>
                  <a:txBody>
                    <a:bodyPr/>
                    <a:lstStyle/>
                    <a:p>
                      <a:pPr marL="73025" marR="0">
                        <a:spcBef>
                          <a:spcPts val="520"/>
                        </a:spcBef>
                        <a:spcAft>
                          <a:spcPts val="0"/>
                        </a:spcAft>
                      </a:pPr>
                      <a:r>
                        <a:rPr lang="en-US" sz="700" b="1">
                          <a:solidFill>
                            <a:srgbClr val="002060"/>
                          </a:solidFill>
                          <a:effectLst/>
                          <a:latin typeface="Didact Gothic" panose="00000500000000000000" pitchFamily="2" charset="0"/>
                        </a:rPr>
                        <a:t>Firm</a:t>
                      </a:r>
                      <a:r>
                        <a:rPr lang="en-US" sz="700" b="1" spc="-45">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Ownership</a:t>
                      </a:r>
                      <a:r>
                        <a:rPr lang="en-US" sz="700" b="1" spc="-35">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(Foreign)</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35965" marR="0" algn="l">
                        <a:lnSpc>
                          <a:spcPts val="1200"/>
                        </a:lnSpc>
                        <a:spcBef>
                          <a:spcPts val="0"/>
                        </a:spcBef>
                        <a:spcAft>
                          <a:spcPts val="0"/>
                        </a:spcAft>
                      </a:pPr>
                      <a:r>
                        <a:rPr lang="en-US" sz="700" b="1" spc="-10" dirty="0">
                          <a:solidFill>
                            <a:srgbClr val="002060"/>
                          </a:solidFill>
                          <a:effectLst/>
                          <a:latin typeface="Didact Gothic" panose="00000500000000000000" pitchFamily="2" charset="0"/>
                        </a:rPr>
                        <a:t>-1.050</a:t>
                      </a:r>
                      <a:endParaRPr lang="en-US" sz="800" b="1" dirty="0">
                        <a:solidFill>
                          <a:srgbClr val="002060"/>
                        </a:solidFill>
                        <a:effectLst/>
                        <a:latin typeface="Didact Gothic" panose="00000500000000000000" pitchFamily="2" charset="0"/>
                      </a:endParaRPr>
                    </a:p>
                    <a:p>
                      <a:pPr marL="693420" marR="0" algn="l">
                        <a:lnSpc>
                          <a:spcPts val="1345"/>
                        </a:lnSpc>
                        <a:spcBef>
                          <a:spcPts val="0"/>
                        </a:spcBef>
                        <a:spcAft>
                          <a:spcPts val="0"/>
                        </a:spcAft>
                      </a:pPr>
                      <a:r>
                        <a:rPr lang="en-US" sz="700" b="1" spc="-10" dirty="0">
                          <a:solidFill>
                            <a:srgbClr val="002060"/>
                          </a:solidFill>
                          <a:effectLst/>
                          <a:latin typeface="Didact Gothic" panose="00000500000000000000" pitchFamily="2" charset="0"/>
                        </a:rPr>
                        <a:t>(-9.459)</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3510" marR="207010" algn="l">
                        <a:lnSpc>
                          <a:spcPts val="1200"/>
                        </a:lnSpc>
                        <a:spcBef>
                          <a:spcPts val="0"/>
                        </a:spcBef>
                        <a:spcAft>
                          <a:spcPts val="0"/>
                        </a:spcAft>
                      </a:pPr>
                      <a:r>
                        <a:rPr lang="en-US" sz="700" b="1" spc="-10">
                          <a:solidFill>
                            <a:srgbClr val="002060"/>
                          </a:solidFill>
                          <a:effectLst/>
                          <a:latin typeface="Didact Gothic" panose="00000500000000000000" pitchFamily="2" charset="0"/>
                        </a:rPr>
                        <a:t>-0.910</a:t>
                      </a:r>
                      <a:endParaRPr lang="en-US" sz="800" b="1">
                        <a:solidFill>
                          <a:srgbClr val="002060"/>
                        </a:solidFill>
                        <a:effectLst/>
                        <a:latin typeface="Didact Gothic" panose="00000500000000000000" pitchFamily="2" charset="0"/>
                      </a:endParaRPr>
                    </a:p>
                    <a:p>
                      <a:pPr marL="144145" marR="205740" algn="l">
                        <a:lnSpc>
                          <a:spcPts val="1345"/>
                        </a:lnSpc>
                        <a:spcBef>
                          <a:spcPts val="0"/>
                        </a:spcBef>
                        <a:spcAft>
                          <a:spcPts val="0"/>
                        </a:spcAft>
                      </a:pPr>
                      <a:r>
                        <a:rPr lang="en-US" sz="700" b="1" spc="-10">
                          <a:solidFill>
                            <a:srgbClr val="002060"/>
                          </a:solidFill>
                          <a:effectLst/>
                          <a:latin typeface="Didact Gothic" panose="00000500000000000000" pitchFamily="2" charset="0"/>
                        </a:rPr>
                        <a:t>(-19.670)</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27965" marR="369570" algn="l">
                        <a:lnSpc>
                          <a:spcPts val="1200"/>
                        </a:lnSpc>
                        <a:spcBef>
                          <a:spcPts val="0"/>
                        </a:spcBef>
                        <a:spcAft>
                          <a:spcPts val="0"/>
                        </a:spcAft>
                      </a:pPr>
                      <a:r>
                        <a:rPr lang="en-US" sz="700" b="1" spc="-10">
                          <a:solidFill>
                            <a:srgbClr val="002060"/>
                          </a:solidFill>
                          <a:effectLst/>
                          <a:latin typeface="Didact Gothic" panose="00000500000000000000" pitchFamily="2" charset="0"/>
                        </a:rPr>
                        <a:t>-</a:t>
                      </a:r>
                      <a:r>
                        <a:rPr lang="en-US" sz="700" b="1" spc="-20">
                          <a:solidFill>
                            <a:srgbClr val="002060"/>
                          </a:solidFill>
                          <a:effectLst/>
                          <a:latin typeface="Didact Gothic" panose="00000500000000000000" pitchFamily="2" charset="0"/>
                        </a:rPr>
                        <a:t>0.46</a:t>
                      </a:r>
                      <a:endParaRPr lang="en-US" sz="800" b="1">
                        <a:solidFill>
                          <a:srgbClr val="002060"/>
                        </a:solidFill>
                        <a:effectLst/>
                        <a:latin typeface="Didact Gothic" panose="00000500000000000000" pitchFamily="2" charset="0"/>
                      </a:endParaRPr>
                    </a:p>
                    <a:p>
                      <a:pPr marL="230505" marR="369570" algn="l">
                        <a:lnSpc>
                          <a:spcPts val="1345"/>
                        </a:lnSpc>
                        <a:spcBef>
                          <a:spcPts val="0"/>
                        </a:spcBef>
                        <a:spcAft>
                          <a:spcPts val="0"/>
                        </a:spcAft>
                      </a:pPr>
                      <a:r>
                        <a:rPr lang="en-US" sz="700" b="1" spc="-10">
                          <a:solidFill>
                            <a:srgbClr val="002060"/>
                          </a:solidFill>
                          <a:effectLst/>
                          <a:latin typeface="Didact Gothic" panose="00000500000000000000" pitchFamily="2" charset="0"/>
                        </a:rPr>
                        <a:t>(-4.369)</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616653111"/>
                  </a:ext>
                </a:extLst>
              </a:tr>
              <a:tr h="343521">
                <a:tc>
                  <a:txBody>
                    <a:bodyPr/>
                    <a:lstStyle/>
                    <a:p>
                      <a:pPr marL="73025" marR="0">
                        <a:spcBef>
                          <a:spcPts val="530"/>
                        </a:spcBef>
                        <a:spcAft>
                          <a:spcPts val="0"/>
                        </a:spcAft>
                      </a:pPr>
                      <a:r>
                        <a:rPr lang="en-US" sz="700" b="1">
                          <a:solidFill>
                            <a:srgbClr val="002060"/>
                          </a:solidFill>
                          <a:effectLst/>
                          <a:latin typeface="Didact Gothic" panose="00000500000000000000" pitchFamily="2" charset="0"/>
                        </a:rPr>
                        <a:t>Firm</a:t>
                      </a:r>
                      <a:r>
                        <a:rPr lang="en-US" sz="700" b="1" spc="-25">
                          <a:solidFill>
                            <a:srgbClr val="002060"/>
                          </a:solidFill>
                          <a:effectLst/>
                          <a:latin typeface="Didact Gothic" panose="00000500000000000000" pitchFamily="2" charset="0"/>
                        </a:rPr>
                        <a:t> Age</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05485" marR="0" algn="l">
                        <a:lnSpc>
                          <a:spcPts val="1195"/>
                        </a:lnSpc>
                        <a:spcBef>
                          <a:spcPts val="0"/>
                        </a:spcBef>
                        <a:spcAft>
                          <a:spcPts val="0"/>
                        </a:spcAft>
                      </a:pPr>
                      <a:r>
                        <a:rPr lang="en-US" sz="700" b="1" spc="-10" dirty="0">
                          <a:solidFill>
                            <a:srgbClr val="002060"/>
                          </a:solidFill>
                          <a:effectLst/>
                          <a:latin typeface="Didact Gothic" panose="00000500000000000000" pitchFamily="2" charset="0"/>
                        </a:rPr>
                        <a:t>-2.060</a:t>
                      </a:r>
                      <a:r>
                        <a:rPr lang="en-US" sz="400" b="1" spc="-10" dirty="0">
                          <a:solidFill>
                            <a:srgbClr val="002060"/>
                          </a:solidFill>
                          <a:effectLst/>
                          <a:latin typeface="Didact Gothic" panose="00000500000000000000" pitchFamily="2" charset="0"/>
                        </a:rPr>
                        <a:t>**</a:t>
                      </a:r>
                      <a:endParaRPr lang="en-US" sz="800" b="1" dirty="0">
                        <a:solidFill>
                          <a:srgbClr val="002060"/>
                        </a:solidFill>
                        <a:effectLst/>
                        <a:latin typeface="Didact Gothic" panose="00000500000000000000" pitchFamily="2" charset="0"/>
                      </a:endParaRPr>
                    </a:p>
                    <a:p>
                      <a:pPr marL="693420" marR="0" algn="l">
                        <a:spcBef>
                          <a:spcPts val="5"/>
                        </a:spcBef>
                        <a:spcAft>
                          <a:spcPts val="0"/>
                        </a:spcAft>
                      </a:pPr>
                      <a:r>
                        <a:rPr lang="en-US" sz="700" b="1" spc="-10" dirty="0">
                          <a:solidFill>
                            <a:srgbClr val="002060"/>
                          </a:solidFill>
                          <a:effectLst/>
                          <a:latin typeface="Didact Gothic" panose="00000500000000000000" pitchFamily="2" charset="0"/>
                        </a:rPr>
                        <a:t>(-0.077)</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4145" marR="205105" algn="l">
                        <a:lnSpc>
                          <a:spcPts val="1195"/>
                        </a:lnSpc>
                        <a:spcBef>
                          <a:spcPts val="0"/>
                        </a:spcBef>
                        <a:spcAft>
                          <a:spcPts val="0"/>
                        </a:spcAft>
                      </a:pPr>
                      <a:r>
                        <a:rPr lang="en-US" sz="700" b="1" spc="-10">
                          <a:solidFill>
                            <a:srgbClr val="002060"/>
                          </a:solidFill>
                          <a:effectLst/>
                          <a:latin typeface="Didact Gothic" panose="00000500000000000000" pitchFamily="2" charset="0"/>
                        </a:rPr>
                        <a:t>1.350</a:t>
                      </a:r>
                      <a:endParaRPr lang="en-US" sz="800" b="1">
                        <a:solidFill>
                          <a:srgbClr val="002060"/>
                        </a:solidFill>
                        <a:effectLst/>
                        <a:latin typeface="Didact Gothic" panose="00000500000000000000" pitchFamily="2" charset="0"/>
                      </a:endParaRPr>
                    </a:p>
                    <a:p>
                      <a:pPr marL="144145" marR="206375" algn="l">
                        <a:spcBef>
                          <a:spcPts val="5"/>
                        </a:spcBef>
                        <a:spcAft>
                          <a:spcPts val="0"/>
                        </a:spcAft>
                      </a:pPr>
                      <a:r>
                        <a:rPr lang="en-US" sz="700" b="1" spc="-10">
                          <a:solidFill>
                            <a:srgbClr val="002060"/>
                          </a:solidFill>
                          <a:effectLst/>
                          <a:latin typeface="Didact Gothic" panose="00000500000000000000" pitchFamily="2" charset="0"/>
                        </a:rPr>
                        <a:t>(0.121)</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65430" marR="0" algn="l">
                        <a:lnSpc>
                          <a:spcPts val="1195"/>
                        </a:lnSpc>
                        <a:spcBef>
                          <a:spcPts val="0"/>
                        </a:spcBef>
                        <a:spcAft>
                          <a:spcPts val="0"/>
                        </a:spcAft>
                      </a:pPr>
                      <a:r>
                        <a:rPr lang="en-US" sz="700" b="1" spc="-10">
                          <a:solidFill>
                            <a:srgbClr val="002060"/>
                          </a:solidFill>
                          <a:effectLst/>
                          <a:latin typeface="Didact Gothic" panose="00000500000000000000" pitchFamily="2" charset="0"/>
                        </a:rPr>
                        <a:t>-2.39</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236220" marR="0" algn="l">
                        <a:spcBef>
                          <a:spcPts val="5"/>
                        </a:spcBef>
                        <a:spcAft>
                          <a:spcPts val="0"/>
                        </a:spcAft>
                      </a:pPr>
                      <a:r>
                        <a:rPr lang="en-US" sz="700" b="1" spc="-10">
                          <a:solidFill>
                            <a:srgbClr val="002060"/>
                          </a:solidFill>
                          <a:effectLst/>
                          <a:latin typeface="Didact Gothic" panose="00000500000000000000" pitchFamily="2" charset="0"/>
                        </a:rPr>
                        <a:t>(-.0935)</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3817193719"/>
                  </a:ext>
                </a:extLst>
              </a:tr>
              <a:tr h="229014">
                <a:tc>
                  <a:txBody>
                    <a:bodyPr/>
                    <a:lstStyle/>
                    <a:p>
                      <a:pPr marL="73025" marR="0">
                        <a:spcBef>
                          <a:spcPts val="515"/>
                        </a:spcBef>
                        <a:spcAft>
                          <a:spcPts val="0"/>
                        </a:spcAft>
                      </a:pPr>
                      <a:r>
                        <a:rPr lang="en-US" sz="700" b="1">
                          <a:solidFill>
                            <a:srgbClr val="002060"/>
                          </a:solidFill>
                          <a:effectLst/>
                          <a:latin typeface="Didact Gothic" panose="00000500000000000000" pitchFamily="2" charset="0"/>
                        </a:rPr>
                        <a:t>Managerial</a:t>
                      </a:r>
                      <a:r>
                        <a:rPr lang="en-US" sz="700" b="1" spc="-60">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Experience</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55650" marR="0" algn="l">
                        <a:lnSpc>
                          <a:spcPts val="1195"/>
                        </a:lnSpc>
                        <a:spcBef>
                          <a:spcPts val="0"/>
                        </a:spcBef>
                        <a:spcAft>
                          <a:spcPts val="0"/>
                        </a:spcAft>
                      </a:pPr>
                      <a:r>
                        <a:rPr lang="en-US" sz="700" b="1" spc="-10" dirty="0">
                          <a:solidFill>
                            <a:srgbClr val="002060"/>
                          </a:solidFill>
                          <a:effectLst/>
                          <a:latin typeface="Didact Gothic" panose="00000500000000000000" pitchFamily="2" charset="0"/>
                        </a:rPr>
                        <a:t>0.460</a:t>
                      </a:r>
                      <a:endParaRPr lang="en-US" sz="800" b="1" dirty="0">
                        <a:solidFill>
                          <a:srgbClr val="002060"/>
                        </a:solidFill>
                        <a:effectLst/>
                        <a:latin typeface="Didact Gothic" panose="00000500000000000000" pitchFamily="2" charset="0"/>
                      </a:endParaRPr>
                    </a:p>
                    <a:p>
                      <a:pPr marL="714375" marR="0" algn="l">
                        <a:spcBef>
                          <a:spcPts val="5"/>
                        </a:spcBef>
                        <a:spcAft>
                          <a:spcPts val="0"/>
                        </a:spcAft>
                      </a:pPr>
                      <a:r>
                        <a:rPr lang="en-US" sz="700" b="1" spc="-10" dirty="0">
                          <a:solidFill>
                            <a:srgbClr val="002060"/>
                          </a:solidFill>
                          <a:effectLst/>
                          <a:latin typeface="Didact Gothic" panose="00000500000000000000" pitchFamily="2" charset="0"/>
                        </a:rPr>
                        <a:t>(0.023)</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3510" marR="207010" algn="l">
                        <a:lnSpc>
                          <a:spcPts val="1195"/>
                        </a:lnSpc>
                        <a:spcBef>
                          <a:spcPts val="0"/>
                        </a:spcBef>
                        <a:spcAft>
                          <a:spcPts val="0"/>
                        </a:spcAft>
                      </a:pPr>
                      <a:r>
                        <a:rPr lang="en-US" sz="700" b="1" spc="-10">
                          <a:solidFill>
                            <a:srgbClr val="002060"/>
                          </a:solidFill>
                          <a:effectLst/>
                          <a:latin typeface="Didact Gothic" panose="00000500000000000000" pitchFamily="2" charset="0"/>
                        </a:rPr>
                        <a:t>-0.540</a:t>
                      </a:r>
                      <a:endParaRPr lang="en-US" sz="800" b="1">
                        <a:solidFill>
                          <a:srgbClr val="002060"/>
                        </a:solidFill>
                        <a:effectLst/>
                        <a:latin typeface="Didact Gothic" panose="00000500000000000000" pitchFamily="2" charset="0"/>
                      </a:endParaRPr>
                    </a:p>
                    <a:p>
                      <a:pPr marL="144145" marR="206375" algn="l">
                        <a:spcBef>
                          <a:spcPts val="5"/>
                        </a:spcBef>
                        <a:spcAft>
                          <a:spcPts val="0"/>
                        </a:spcAft>
                      </a:pPr>
                      <a:r>
                        <a:rPr lang="en-US" sz="700" b="1" spc="-10">
                          <a:solidFill>
                            <a:srgbClr val="002060"/>
                          </a:solidFill>
                          <a:effectLst/>
                          <a:latin typeface="Didact Gothic" panose="00000500000000000000" pitchFamily="2" charset="0"/>
                        </a:rPr>
                        <a:t>(-0.066)</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65430" marR="0" algn="l">
                        <a:lnSpc>
                          <a:spcPts val="1195"/>
                        </a:lnSpc>
                        <a:spcBef>
                          <a:spcPts val="0"/>
                        </a:spcBef>
                        <a:spcAft>
                          <a:spcPts val="0"/>
                        </a:spcAft>
                      </a:pPr>
                      <a:r>
                        <a:rPr lang="en-US" sz="700" b="1" spc="-10">
                          <a:solidFill>
                            <a:srgbClr val="002060"/>
                          </a:solidFill>
                          <a:effectLst/>
                          <a:latin typeface="Didact Gothic" panose="00000500000000000000" pitchFamily="2" charset="0"/>
                        </a:rPr>
                        <a:t>-2.65</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236220" marR="0" algn="l">
                        <a:spcBef>
                          <a:spcPts val="5"/>
                        </a:spcBef>
                        <a:spcAft>
                          <a:spcPts val="0"/>
                        </a:spcAft>
                      </a:pPr>
                      <a:r>
                        <a:rPr lang="en-US" sz="700" b="1" spc="-10">
                          <a:solidFill>
                            <a:srgbClr val="002060"/>
                          </a:solidFill>
                          <a:effectLst/>
                          <a:latin typeface="Didact Gothic" panose="00000500000000000000" pitchFamily="2" charset="0"/>
                        </a:rPr>
                        <a:t>(-.1431)</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021782830"/>
                  </a:ext>
                </a:extLst>
              </a:tr>
              <a:tr h="343521">
                <a:tc>
                  <a:txBody>
                    <a:bodyPr/>
                    <a:lstStyle/>
                    <a:p>
                      <a:pPr marL="73025" marR="0">
                        <a:spcBef>
                          <a:spcPts val="515"/>
                        </a:spcBef>
                        <a:spcAft>
                          <a:spcPts val="0"/>
                        </a:spcAft>
                      </a:pPr>
                      <a:r>
                        <a:rPr lang="en-US" sz="700" b="1" spc="-10">
                          <a:solidFill>
                            <a:srgbClr val="002060"/>
                          </a:solidFill>
                          <a:effectLst/>
                          <a:latin typeface="Didact Gothic" panose="00000500000000000000" pitchFamily="2" charset="0"/>
                        </a:rPr>
                        <a:t>Constant</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11835" marR="0" algn="l">
                        <a:lnSpc>
                          <a:spcPts val="1195"/>
                        </a:lnSpc>
                        <a:spcBef>
                          <a:spcPts val="0"/>
                        </a:spcBef>
                        <a:spcAft>
                          <a:spcPts val="0"/>
                        </a:spcAft>
                      </a:pPr>
                      <a:r>
                        <a:rPr lang="en-US" sz="700" b="1" spc="-10">
                          <a:solidFill>
                            <a:srgbClr val="002060"/>
                          </a:solidFill>
                          <a:effectLst/>
                          <a:latin typeface="Didact Gothic" panose="00000500000000000000" pitchFamily="2" charset="0"/>
                        </a:rPr>
                        <a:t>7.300</a:t>
                      </a:r>
                      <a:r>
                        <a:rPr lang="en-US" sz="400" b="1" spc="-10">
                          <a:solidFill>
                            <a:srgbClr val="002060"/>
                          </a:solidFill>
                          <a:effectLst/>
                          <a:latin typeface="Didact Gothic" panose="00000500000000000000" pitchFamily="2" charset="0"/>
                        </a:rPr>
                        <a:t>***</a:t>
                      </a:r>
                      <a:endParaRPr lang="en-US" sz="800" b="1">
                        <a:solidFill>
                          <a:srgbClr val="002060"/>
                        </a:solidFill>
                        <a:effectLst/>
                        <a:latin typeface="Didact Gothic" panose="00000500000000000000" pitchFamily="2" charset="0"/>
                      </a:endParaRPr>
                    </a:p>
                    <a:p>
                      <a:pPr marL="682625" marR="0" algn="l">
                        <a:spcBef>
                          <a:spcPts val="5"/>
                        </a:spcBef>
                        <a:spcAft>
                          <a:spcPts val="0"/>
                        </a:spcAft>
                      </a:pPr>
                      <a:r>
                        <a:rPr lang="en-US" sz="700" b="1" spc="-10">
                          <a:solidFill>
                            <a:srgbClr val="002060"/>
                          </a:solidFill>
                          <a:effectLst/>
                          <a:latin typeface="Didact Gothic" panose="00000500000000000000" pitchFamily="2" charset="0"/>
                        </a:rPr>
                        <a:t>(58.046)</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370840" marR="0" algn="l">
                        <a:lnSpc>
                          <a:spcPts val="1195"/>
                        </a:lnSpc>
                        <a:spcBef>
                          <a:spcPts val="0"/>
                        </a:spcBef>
                        <a:spcAft>
                          <a:spcPts val="0"/>
                        </a:spcAft>
                      </a:pPr>
                      <a:r>
                        <a:rPr lang="en-US" sz="700" b="1" spc="-10" dirty="0">
                          <a:solidFill>
                            <a:srgbClr val="002060"/>
                          </a:solidFill>
                          <a:effectLst/>
                          <a:latin typeface="Didact Gothic" panose="00000500000000000000" pitchFamily="2" charset="0"/>
                        </a:rPr>
                        <a:t>-3.220</a:t>
                      </a:r>
                      <a:r>
                        <a:rPr lang="en-US" sz="400" b="1" spc="-10" dirty="0">
                          <a:solidFill>
                            <a:srgbClr val="002060"/>
                          </a:solidFill>
                          <a:effectLst/>
                          <a:latin typeface="Didact Gothic" panose="00000500000000000000" pitchFamily="2" charset="0"/>
                        </a:rPr>
                        <a:t>***</a:t>
                      </a:r>
                      <a:endParaRPr lang="en-US" sz="800" b="1" dirty="0">
                        <a:solidFill>
                          <a:srgbClr val="002060"/>
                        </a:solidFill>
                        <a:effectLst/>
                        <a:latin typeface="Didact Gothic" panose="00000500000000000000" pitchFamily="2" charset="0"/>
                      </a:endParaRPr>
                    </a:p>
                    <a:p>
                      <a:pPr marL="342265" marR="0" algn="l">
                        <a:spcBef>
                          <a:spcPts val="5"/>
                        </a:spcBef>
                        <a:spcAft>
                          <a:spcPts val="0"/>
                        </a:spcAft>
                      </a:pPr>
                      <a:r>
                        <a:rPr lang="en-US" sz="700" b="1" spc="-10" dirty="0">
                          <a:solidFill>
                            <a:srgbClr val="002060"/>
                          </a:solidFill>
                          <a:effectLst/>
                          <a:latin typeface="Didact Gothic" panose="00000500000000000000" pitchFamily="2" charset="0"/>
                        </a:rPr>
                        <a:t>(-61.098)</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227965" marR="369570" algn="l">
                        <a:lnSpc>
                          <a:spcPts val="1195"/>
                        </a:lnSpc>
                        <a:spcBef>
                          <a:spcPts val="0"/>
                        </a:spcBef>
                        <a:spcAft>
                          <a:spcPts val="0"/>
                        </a:spcAft>
                      </a:pPr>
                      <a:r>
                        <a:rPr lang="en-US" sz="700" b="1" spc="-10">
                          <a:solidFill>
                            <a:srgbClr val="002060"/>
                          </a:solidFill>
                          <a:effectLst/>
                          <a:latin typeface="Didact Gothic" panose="00000500000000000000" pitchFamily="2" charset="0"/>
                        </a:rPr>
                        <a:t>-</a:t>
                      </a:r>
                      <a:r>
                        <a:rPr lang="en-US" sz="700" b="1" spc="-20">
                          <a:solidFill>
                            <a:srgbClr val="002060"/>
                          </a:solidFill>
                          <a:effectLst/>
                          <a:latin typeface="Didact Gothic" panose="00000500000000000000" pitchFamily="2" charset="0"/>
                        </a:rPr>
                        <a:t>0.62</a:t>
                      </a:r>
                      <a:endParaRPr lang="en-US" sz="800" b="1">
                        <a:solidFill>
                          <a:srgbClr val="002060"/>
                        </a:solidFill>
                        <a:effectLst/>
                        <a:latin typeface="Didact Gothic" panose="00000500000000000000" pitchFamily="2" charset="0"/>
                      </a:endParaRPr>
                    </a:p>
                    <a:p>
                      <a:pPr marL="230505" marR="369570" algn="l">
                        <a:spcBef>
                          <a:spcPts val="5"/>
                        </a:spcBef>
                        <a:spcAft>
                          <a:spcPts val="0"/>
                        </a:spcAft>
                      </a:pPr>
                      <a:r>
                        <a:rPr lang="en-US" sz="700" b="1" spc="-10">
                          <a:solidFill>
                            <a:srgbClr val="002060"/>
                          </a:solidFill>
                          <a:effectLst/>
                          <a:latin typeface="Didact Gothic" panose="00000500000000000000" pitchFamily="2" charset="0"/>
                        </a:rPr>
                        <a:t>(-7.335)</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2415543273"/>
                  </a:ext>
                </a:extLst>
              </a:tr>
              <a:tr h="137830">
                <a:tc>
                  <a:txBody>
                    <a:bodyPr/>
                    <a:lstStyle/>
                    <a:p>
                      <a:pPr marL="73025" marR="0">
                        <a:lnSpc>
                          <a:spcPts val="1220"/>
                        </a:lnSpc>
                        <a:spcBef>
                          <a:spcPts val="0"/>
                        </a:spcBef>
                        <a:spcAft>
                          <a:spcPts val="0"/>
                        </a:spcAft>
                      </a:pPr>
                      <a:r>
                        <a:rPr lang="en-US" sz="700" b="1">
                          <a:solidFill>
                            <a:srgbClr val="002060"/>
                          </a:solidFill>
                          <a:effectLst/>
                          <a:latin typeface="Didact Gothic" panose="00000500000000000000" pitchFamily="2" charset="0"/>
                        </a:rPr>
                        <a:t>Number</a:t>
                      </a:r>
                      <a:r>
                        <a:rPr lang="en-US" sz="700" b="1" spc="-3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of</a:t>
                      </a:r>
                      <a:r>
                        <a:rPr lang="en-US" sz="700" b="1" spc="-25">
                          <a:solidFill>
                            <a:srgbClr val="002060"/>
                          </a:solidFill>
                          <a:effectLst/>
                          <a:latin typeface="Didact Gothic" panose="00000500000000000000" pitchFamily="2" charset="0"/>
                        </a:rPr>
                        <a:t> </a:t>
                      </a:r>
                      <a:r>
                        <a:rPr lang="en-US" sz="700" b="1" spc="-10">
                          <a:solidFill>
                            <a:srgbClr val="002060"/>
                          </a:solidFill>
                          <a:effectLst/>
                          <a:latin typeface="Didact Gothic" panose="00000500000000000000" pitchFamily="2" charset="0"/>
                        </a:rPr>
                        <a:t>observation</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55650" marR="0" algn="l">
                        <a:lnSpc>
                          <a:spcPts val="1265"/>
                        </a:lnSpc>
                        <a:spcBef>
                          <a:spcPts val="0"/>
                        </a:spcBef>
                        <a:spcAft>
                          <a:spcPts val="0"/>
                        </a:spcAft>
                      </a:pPr>
                      <a:r>
                        <a:rPr lang="en-US" sz="700" b="1" spc="-10">
                          <a:solidFill>
                            <a:srgbClr val="002060"/>
                          </a:solidFill>
                          <a:effectLst/>
                          <a:latin typeface="Didact Gothic" panose="00000500000000000000" pitchFamily="2" charset="0"/>
                        </a:rPr>
                        <a:t>2,472</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4145" marR="205105" algn="l">
                        <a:lnSpc>
                          <a:spcPts val="1265"/>
                        </a:lnSpc>
                        <a:spcBef>
                          <a:spcPts val="0"/>
                        </a:spcBef>
                        <a:spcAft>
                          <a:spcPts val="0"/>
                        </a:spcAft>
                      </a:pPr>
                      <a:r>
                        <a:rPr lang="en-US" sz="700" b="1" spc="-10" dirty="0">
                          <a:solidFill>
                            <a:srgbClr val="002060"/>
                          </a:solidFill>
                          <a:effectLst/>
                          <a:latin typeface="Didact Gothic" panose="00000500000000000000" pitchFamily="2" charset="0"/>
                        </a:rPr>
                        <a:t>2,472</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440055" algn="l">
                        <a:lnSpc>
                          <a:spcPts val="1220"/>
                        </a:lnSpc>
                        <a:spcBef>
                          <a:spcPts val="0"/>
                        </a:spcBef>
                        <a:spcAft>
                          <a:spcPts val="0"/>
                        </a:spcAft>
                      </a:pPr>
                      <a:r>
                        <a:rPr lang="en-US" sz="700" b="1" spc="-10">
                          <a:solidFill>
                            <a:srgbClr val="002060"/>
                          </a:solidFill>
                          <a:effectLst/>
                          <a:latin typeface="Didact Gothic" panose="00000500000000000000" pitchFamily="2" charset="0"/>
                        </a:rPr>
                        <a:t>2,472</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27119734"/>
                  </a:ext>
                </a:extLst>
              </a:tr>
              <a:tr h="137830">
                <a:tc>
                  <a:txBody>
                    <a:bodyPr/>
                    <a:lstStyle/>
                    <a:p>
                      <a:pPr marL="73025" marR="0">
                        <a:lnSpc>
                          <a:spcPts val="1220"/>
                        </a:lnSpc>
                        <a:spcBef>
                          <a:spcPts val="0"/>
                        </a:spcBef>
                        <a:spcAft>
                          <a:spcPts val="0"/>
                        </a:spcAft>
                      </a:pPr>
                      <a:r>
                        <a:rPr lang="en-US" sz="700" b="1" spc="-10">
                          <a:solidFill>
                            <a:srgbClr val="002060"/>
                          </a:solidFill>
                          <a:effectLst/>
                          <a:latin typeface="Didact Gothic" panose="00000500000000000000" pitchFamily="2" charset="0"/>
                        </a:rPr>
                        <a:t>F-Value</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88035" marR="0" algn="l">
                        <a:lnSpc>
                          <a:spcPts val="1265"/>
                        </a:lnSpc>
                        <a:spcBef>
                          <a:spcPts val="0"/>
                        </a:spcBef>
                        <a:spcAft>
                          <a:spcPts val="0"/>
                        </a:spcAft>
                      </a:pPr>
                      <a:r>
                        <a:rPr lang="en-US" sz="700" b="1" spc="-20">
                          <a:solidFill>
                            <a:srgbClr val="002060"/>
                          </a:solidFill>
                          <a:effectLst/>
                          <a:latin typeface="Didact Gothic" panose="00000500000000000000" pitchFamily="2" charset="0"/>
                        </a:rPr>
                        <a:t>5.21</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4145" marR="205105" algn="l">
                        <a:lnSpc>
                          <a:spcPts val="1265"/>
                        </a:lnSpc>
                        <a:spcBef>
                          <a:spcPts val="0"/>
                        </a:spcBef>
                        <a:spcAft>
                          <a:spcPts val="0"/>
                        </a:spcAft>
                      </a:pPr>
                      <a:r>
                        <a:rPr lang="en-US" sz="700" b="1" spc="-20" dirty="0">
                          <a:solidFill>
                            <a:srgbClr val="002060"/>
                          </a:solidFill>
                          <a:effectLst/>
                          <a:latin typeface="Didact Gothic" panose="00000500000000000000" pitchFamily="2" charset="0"/>
                        </a:rPr>
                        <a:t>5.57</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440055" algn="l">
                        <a:lnSpc>
                          <a:spcPts val="1220"/>
                        </a:lnSpc>
                        <a:spcBef>
                          <a:spcPts val="0"/>
                        </a:spcBef>
                        <a:spcAft>
                          <a:spcPts val="0"/>
                        </a:spcAft>
                      </a:pPr>
                      <a:r>
                        <a:rPr lang="en-US" sz="700" b="1" spc="-10">
                          <a:solidFill>
                            <a:srgbClr val="002060"/>
                          </a:solidFill>
                          <a:effectLst/>
                          <a:latin typeface="Didact Gothic" panose="00000500000000000000" pitchFamily="2" charset="0"/>
                        </a:rPr>
                        <a:t>14.55</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1380964929"/>
                  </a:ext>
                </a:extLst>
              </a:tr>
              <a:tr h="137830">
                <a:tc>
                  <a:txBody>
                    <a:bodyPr/>
                    <a:lstStyle/>
                    <a:p>
                      <a:pPr marL="73025" marR="0">
                        <a:lnSpc>
                          <a:spcPts val="1225"/>
                        </a:lnSpc>
                        <a:spcBef>
                          <a:spcPts val="0"/>
                        </a:spcBef>
                        <a:spcAft>
                          <a:spcPts val="0"/>
                        </a:spcAft>
                      </a:pPr>
                      <a:r>
                        <a:rPr lang="en-US" sz="700" b="1">
                          <a:solidFill>
                            <a:srgbClr val="002060"/>
                          </a:solidFill>
                          <a:effectLst/>
                          <a:latin typeface="Didact Gothic" panose="00000500000000000000" pitchFamily="2" charset="0"/>
                        </a:rPr>
                        <a:t>Prob.&gt;</a:t>
                      </a:r>
                      <a:r>
                        <a:rPr lang="en-US" sz="700" b="1" spc="-40">
                          <a:solidFill>
                            <a:srgbClr val="002060"/>
                          </a:solidFill>
                          <a:effectLst/>
                          <a:latin typeface="Didact Gothic" panose="00000500000000000000" pitchFamily="2" charset="0"/>
                        </a:rPr>
                        <a:t> </a:t>
                      </a:r>
                      <a:r>
                        <a:rPr lang="en-US" sz="700" b="1" spc="-50">
                          <a:solidFill>
                            <a:srgbClr val="002060"/>
                          </a:solidFill>
                          <a:effectLst/>
                          <a:latin typeface="Didact Gothic" panose="00000500000000000000" pitchFamily="2" charset="0"/>
                        </a:rPr>
                        <a:t>F</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25170" marR="0" algn="l">
                        <a:lnSpc>
                          <a:spcPts val="1270"/>
                        </a:lnSpc>
                        <a:spcBef>
                          <a:spcPts val="0"/>
                        </a:spcBef>
                        <a:spcAft>
                          <a:spcPts val="0"/>
                        </a:spcAft>
                      </a:pPr>
                      <a:r>
                        <a:rPr lang="en-US" sz="700" b="1" spc="-10">
                          <a:solidFill>
                            <a:srgbClr val="002060"/>
                          </a:solidFill>
                          <a:effectLst/>
                          <a:latin typeface="Didact Gothic" panose="00000500000000000000" pitchFamily="2" charset="0"/>
                        </a:rPr>
                        <a:t>0.0000</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2875" marR="207010" algn="l">
                        <a:lnSpc>
                          <a:spcPts val="1270"/>
                        </a:lnSpc>
                        <a:spcBef>
                          <a:spcPts val="0"/>
                        </a:spcBef>
                        <a:spcAft>
                          <a:spcPts val="0"/>
                        </a:spcAft>
                      </a:pPr>
                      <a:r>
                        <a:rPr lang="en-US" sz="700" b="1" spc="-10" dirty="0">
                          <a:solidFill>
                            <a:srgbClr val="002060"/>
                          </a:solidFill>
                          <a:effectLst/>
                          <a:latin typeface="Didact Gothic" panose="00000500000000000000" pitchFamily="2" charset="0"/>
                        </a:rPr>
                        <a:t>0.0000</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409575" algn="l">
                        <a:lnSpc>
                          <a:spcPts val="1225"/>
                        </a:lnSpc>
                        <a:spcBef>
                          <a:spcPts val="0"/>
                        </a:spcBef>
                        <a:spcAft>
                          <a:spcPts val="0"/>
                        </a:spcAft>
                      </a:pPr>
                      <a:r>
                        <a:rPr lang="en-US" sz="700" b="1" spc="-10">
                          <a:solidFill>
                            <a:srgbClr val="002060"/>
                          </a:solidFill>
                          <a:effectLst/>
                          <a:latin typeface="Didact Gothic" panose="00000500000000000000" pitchFamily="2" charset="0"/>
                        </a:rPr>
                        <a:t>0.0000</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726285291"/>
                  </a:ext>
                </a:extLst>
              </a:tr>
              <a:tr h="137830">
                <a:tc>
                  <a:txBody>
                    <a:bodyPr/>
                    <a:lstStyle/>
                    <a:p>
                      <a:pPr marL="73025" marR="0">
                        <a:lnSpc>
                          <a:spcPts val="1220"/>
                        </a:lnSpc>
                        <a:spcBef>
                          <a:spcPts val="0"/>
                        </a:spcBef>
                        <a:spcAft>
                          <a:spcPts val="0"/>
                        </a:spcAft>
                      </a:pPr>
                      <a:r>
                        <a:rPr lang="en-US" sz="700" b="1" spc="-10">
                          <a:solidFill>
                            <a:srgbClr val="002060"/>
                          </a:solidFill>
                          <a:effectLst/>
                          <a:latin typeface="Didact Gothic" panose="00000500000000000000" pitchFamily="2" charset="0"/>
                        </a:rPr>
                        <a:t>R-squared</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25170" marR="0" algn="l">
                        <a:lnSpc>
                          <a:spcPts val="1265"/>
                        </a:lnSpc>
                        <a:spcBef>
                          <a:spcPts val="0"/>
                        </a:spcBef>
                        <a:spcAft>
                          <a:spcPts val="0"/>
                        </a:spcAft>
                      </a:pPr>
                      <a:r>
                        <a:rPr lang="en-US" sz="700" b="1" spc="-10">
                          <a:solidFill>
                            <a:srgbClr val="002060"/>
                          </a:solidFill>
                          <a:effectLst/>
                          <a:latin typeface="Didact Gothic" panose="00000500000000000000" pitchFamily="2" charset="0"/>
                        </a:rPr>
                        <a:t>0.0428</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3510" marR="207010" algn="l">
                        <a:lnSpc>
                          <a:spcPts val="1265"/>
                        </a:lnSpc>
                        <a:spcBef>
                          <a:spcPts val="0"/>
                        </a:spcBef>
                        <a:spcAft>
                          <a:spcPts val="0"/>
                        </a:spcAft>
                      </a:pPr>
                      <a:r>
                        <a:rPr lang="en-US" sz="700" b="1" spc="-10" dirty="0">
                          <a:solidFill>
                            <a:srgbClr val="002060"/>
                          </a:solidFill>
                          <a:effectLst/>
                          <a:latin typeface="Didact Gothic" panose="00000500000000000000" pitchFamily="2" charset="0"/>
                        </a:rPr>
                        <a:t>0.0456</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408940" algn="l">
                        <a:lnSpc>
                          <a:spcPts val="1220"/>
                        </a:lnSpc>
                        <a:spcBef>
                          <a:spcPts val="0"/>
                        </a:spcBef>
                        <a:spcAft>
                          <a:spcPts val="0"/>
                        </a:spcAft>
                      </a:pPr>
                      <a:r>
                        <a:rPr lang="en-US" sz="700" b="1" spc="-10">
                          <a:solidFill>
                            <a:srgbClr val="002060"/>
                          </a:solidFill>
                          <a:effectLst/>
                          <a:latin typeface="Didact Gothic" panose="00000500000000000000" pitchFamily="2" charset="0"/>
                        </a:rPr>
                        <a:t>0.1109</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2750469035"/>
                  </a:ext>
                </a:extLst>
              </a:tr>
              <a:tr h="128007">
                <a:tc>
                  <a:txBody>
                    <a:bodyPr/>
                    <a:lstStyle/>
                    <a:p>
                      <a:pPr marL="73025" marR="0">
                        <a:lnSpc>
                          <a:spcPts val="1160"/>
                        </a:lnSpc>
                        <a:spcBef>
                          <a:spcPts val="0"/>
                        </a:spcBef>
                        <a:spcAft>
                          <a:spcPts val="0"/>
                        </a:spcAft>
                      </a:pPr>
                      <a:r>
                        <a:rPr lang="en-US" sz="700" b="1">
                          <a:solidFill>
                            <a:srgbClr val="002060"/>
                          </a:solidFill>
                          <a:effectLst/>
                          <a:latin typeface="Didact Gothic" panose="00000500000000000000" pitchFamily="2" charset="0"/>
                        </a:rPr>
                        <a:t>Adj.</a:t>
                      </a:r>
                      <a:r>
                        <a:rPr lang="en-US" sz="700" b="1" spc="-20">
                          <a:solidFill>
                            <a:srgbClr val="002060"/>
                          </a:solidFill>
                          <a:effectLst/>
                          <a:latin typeface="Didact Gothic" panose="00000500000000000000" pitchFamily="2" charset="0"/>
                        </a:rPr>
                        <a:t> </a:t>
                      </a:r>
                      <a:r>
                        <a:rPr lang="en-US" sz="700" b="1">
                          <a:solidFill>
                            <a:srgbClr val="002060"/>
                          </a:solidFill>
                          <a:effectLst/>
                          <a:latin typeface="Didact Gothic" panose="00000500000000000000" pitchFamily="2" charset="0"/>
                        </a:rPr>
                        <a:t>R-</a:t>
                      </a:r>
                      <a:r>
                        <a:rPr lang="en-US" sz="700" b="1" spc="-10">
                          <a:solidFill>
                            <a:srgbClr val="002060"/>
                          </a:solidFill>
                          <a:effectLst/>
                          <a:latin typeface="Didact Gothic" panose="00000500000000000000" pitchFamily="2" charset="0"/>
                        </a:rPr>
                        <a:t>squared</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tc>
                <a:tc>
                  <a:txBody>
                    <a:bodyPr/>
                    <a:lstStyle/>
                    <a:p>
                      <a:pPr marL="725170" marR="0" algn="l">
                        <a:lnSpc>
                          <a:spcPts val="1160"/>
                        </a:lnSpc>
                        <a:spcBef>
                          <a:spcPts val="0"/>
                        </a:spcBef>
                        <a:spcAft>
                          <a:spcPts val="0"/>
                        </a:spcAft>
                      </a:pPr>
                      <a:r>
                        <a:rPr lang="en-US" sz="700" b="1" spc="-10">
                          <a:solidFill>
                            <a:srgbClr val="002060"/>
                          </a:solidFill>
                          <a:effectLst/>
                          <a:latin typeface="Didact Gothic" panose="00000500000000000000" pitchFamily="2" charset="0"/>
                        </a:rPr>
                        <a:t>0.0346</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142875" marR="207010" algn="l">
                        <a:lnSpc>
                          <a:spcPts val="1160"/>
                        </a:lnSpc>
                        <a:spcBef>
                          <a:spcPts val="0"/>
                        </a:spcBef>
                        <a:spcAft>
                          <a:spcPts val="0"/>
                        </a:spcAft>
                      </a:pPr>
                      <a:r>
                        <a:rPr lang="en-US" sz="700" b="1" spc="-10">
                          <a:solidFill>
                            <a:srgbClr val="002060"/>
                          </a:solidFill>
                          <a:effectLst/>
                          <a:latin typeface="Didact Gothic" panose="00000500000000000000" pitchFamily="2" charset="0"/>
                        </a:rPr>
                        <a:t>0.0374</a:t>
                      </a:r>
                      <a:endParaRPr lang="en-US" sz="800" b="1">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tc>
                  <a:txBody>
                    <a:bodyPr/>
                    <a:lstStyle/>
                    <a:p>
                      <a:pPr marL="0" marR="409575" algn="l">
                        <a:lnSpc>
                          <a:spcPts val="1160"/>
                        </a:lnSpc>
                        <a:spcBef>
                          <a:spcPts val="0"/>
                        </a:spcBef>
                        <a:spcAft>
                          <a:spcPts val="0"/>
                        </a:spcAft>
                      </a:pPr>
                      <a:r>
                        <a:rPr lang="en-US" sz="700" b="1" spc="-10" dirty="0">
                          <a:solidFill>
                            <a:srgbClr val="002060"/>
                          </a:solidFill>
                          <a:effectLst/>
                          <a:latin typeface="Didact Gothic" panose="00000500000000000000" pitchFamily="2" charset="0"/>
                        </a:rPr>
                        <a:t>0.1033</a:t>
                      </a:r>
                      <a:endParaRPr lang="en-US" sz="800" b="1" dirty="0">
                        <a:solidFill>
                          <a:srgbClr val="002060"/>
                        </a:solidFill>
                        <a:effectLst/>
                        <a:latin typeface="Didact Gothic" panose="00000500000000000000" pitchFamily="2" charset="0"/>
                        <a:ea typeface="Palatino Linotype" panose="02040502050505030304" pitchFamily="18" charset="0"/>
                        <a:cs typeface="Palatino Linotype" panose="02040502050505030304" pitchFamily="18" charset="0"/>
                      </a:endParaRPr>
                    </a:p>
                  </a:txBody>
                  <a:tcPr marL="0" marR="0" marT="0" marB="0" anchor="ctr"/>
                </a:tc>
                <a:extLst>
                  <a:ext uri="{0D108BD9-81ED-4DB2-BD59-A6C34878D82A}">
                    <a16:rowId xmlns="" xmlns:a16="http://schemas.microsoft.com/office/drawing/2014/main" val="2237928660"/>
                  </a:ext>
                </a:extLst>
              </a:tr>
            </a:tbl>
          </a:graphicData>
        </a:graphic>
      </p:graphicFrame>
      <p:pic>
        <p:nvPicPr>
          <p:cNvPr id="3" name="Picture 2">
            <a:extLst>
              <a:ext uri="{FF2B5EF4-FFF2-40B4-BE49-F238E27FC236}">
                <a16:creationId xmlns="" xmlns:a16="http://schemas.microsoft.com/office/drawing/2014/main" id="{5242D179-D8AC-6154-2253-00E7C27F33DA}"/>
              </a:ext>
            </a:extLst>
          </p:cNvPr>
          <p:cNvPicPr>
            <a:picLocks noChangeAspect="1"/>
          </p:cNvPicPr>
          <p:nvPr/>
        </p:nvPicPr>
        <p:blipFill>
          <a:blip r:embed="rId3"/>
          <a:stretch>
            <a:fillRect/>
          </a:stretch>
        </p:blipFill>
        <p:spPr>
          <a:xfrm>
            <a:off x="7962315" y="0"/>
            <a:ext cx="529415" cy="523217"/>
          </a:xfrm>
          <a:prstGeom prst="rect">
            <a:avLst/>
          </a:prstGeom>
        </p:spPr>
      </p:pic>
      <p:pic>
        <p:nvPicPr>
          <p:cNvPr id="5" name="Picture 4">
            <a:extLst>
              <a:ext uri="{FF2B5EF4-FFF2-40B4-BE49-F238E27FC236}">
                <a16:creationId xmlns="" xmlns:a16="http://schemas.microsoft.com/office/drawing/2014/main" id="{F2D4022A-B250-C52C-F366-F78CEB79DEC9}"/>
              </a:ext>
            </a:extLst>
          </p:cNvPr>
          <p:cNvPicPr>
            <a:picLocks noChangeAspect="1"/>
          </p:cNvPicPr>
          <p:nvPr/>
        </p:nvPicPr>
        <p:blipFill>
          <a:blip r:embed="rId4"/>
          <a:stretch>
            <a:fillRect/>
          </a:stretch>
        </p:blipFill>
        <p:spPr>
          <a:xfrm>
            <a:off x="652270" y="-73547"/>
            <a:ext cx="2280341" cy="653813"/>
          </a:xfrm>
          <a:prstGeom prst="rect">
            <a:avLst/>
          </a:prstGeom>
        </p:spPr>
      </p:pic>
    </p:spTree>
    <p:extLst>
      <p:ext uri="{BB962C8B-B14F-4D97-AF65-F5344CB8AC3E}">
        <p14:creationId xmlns="" xmlns:p14="http://schemas.microsoft.com/office/powerpoint/2010/main" val="23273933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txBox="1">
            <a:spLocks noGrp="1"/>
          </p:cNvSpPr>
          <p:nvPr>
            <p:ph type="title" idx="2"/>
          </p:nvPr>
        </p:nvSpPr>
        <p:spPr>
          <a:xfrm>
            <a:off x="2996575" y="1057362"/>
            <a:ext cx="3150900" cy="13935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sz="7000" dirty="0">
                <a:solidFill>
                  <a:srgbClr val="002060"/>
                </a:solidFill>
              </a:rPr>
              <a:t>06</a:t>
            </a:r>
            <a:endParaRPr sz="7000" dirty="0">
              <a:solidFill>
                <a:srgbClr val="002060"/>
              </a:solidFill>
            </a:endParaRPr>
          </a:p>
        </p:txBody>
      </p:sp>
      <p:sp>
        <p:nvSpPr>
          <p:cNvPr id="344" name="Google Shape;344;p33"/>
          <p:cNvSpPr txBox="1">
            <a:spLocks noGrp="1"/>
          </p:cNvSpPr>
          <p:nvPr>
            <p:ph type="title"/>
          </p:nvPr>
        </p:nvSpPr>
        <p:spPr>
          <a:xfrm>
            <a:off x="1751250" y="2576650"/>
            <a:ext cx="5641500" cy="53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2060"/>
                </a:solidFill>
              </a:rPr>
              <a:t>Conclusion</a:t>
            </a:r>
          </a:p>
        </p:txBody>
      </p:sp>
      <p:sp>
        <p:nvSpPr>
          <p:cNvPr id="346" name="Google Shape;346;p33"/>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47" name="Google Shape;347;p33"/>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pic>
        <p:nvPicPr>
          <p:cNvPr id="3" name="Picture 2">
            <a:extLst>
              <a:ext uri="{FF2B5EF4-FFF2-40B4-BE49-F238E27FC236}">
                <a16:creationId xmlns="" xmlns:a16="http://schemas.microsoft.com/office/drawing/2014/main" id="{EEA7E470-5CF7-FECF-75F7-C6545A564259}"/>
              </a:ext>
            </a:extLst>
          </p:cNvPr>
          <p:cNvPicPr>
            <a:picLocks noChangeAspect="1"/>
          </p:cNvPicPr>
          <p:nvPr/>
        </p:nvPicPr>
        <p:blipFill>
          <a:blip r:embed="rId3"/>
          <a:stretch>
            <a:fillRect/>
          </a:stretch>
        </p:blipFill>
        <p:spPr>
          <a:xfrm>
            <a:off x="7962315" y="0"/>
            <a:ext cx="529415" cy="523217"/>
          </a:xfrm>
          <a:prstGeom prst="rect">
            <a:avLst/>
          </a:prstGeom>
        </p:spPr>
      </p:pic>
      <p:pic>
        <p:nvPicPr>
          <p:cNvPr id="4" name="Picture 3">
            <a:extLst>
              <a:ext uri="{FF2B5EF4-FFF2-40B4-BE49-F238E27FC236}">
                <a16:creationId xmlns="" xmlns:a16="http://schemas.microsoft.com/office/drawing/2014/main" id="{E7D7AD10-1682-D166-200E-C3C1442C9766}"/>
              </a:ext>
            </a:extLst>
          </p:cNvPr>
          <p:cNvPicPr>
            <a:picLocks noChangeAspect="1"/>
          </p:cNvPicPr>
          <p:nvPr/>
        </p:nvPicPr>
        <p:blipFill>
          <a:blip r:embed="rId4"/>
          <a:stretch>
            <a:fillRect/>
          </a:stretch>
        </p:blipFill>
        <p:spPr>
          <a:xfrm>
            <a:off x="652270" y="-73547"/>
            <a:ext cx="2280341" cy="653813"/>
          </a:xfrm>
          <a:prstGeom prst="rect">
            <a:avLst/>
          </a:prstGeom>
        </p:spPr>
      </p:pic>
      <p:sp>
        <p:nvSpPr>
          <p:cNvPr id="9"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40027957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35"/>
          <p:cNvSpPr txBox="1">
            <a:spLocks noGrp="1"/>
          </p:cNvSpPr>
          <p:nvPr>
            <p:ph type="subTitle" idx="1"/>
          </p:nvPr>
        </p:nvSpPr>
        <p:spPr>
          <a:xfrm>
            <a:off x="966517" y="862184"/>
            <a:ext cx="3505369" cy="48447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a:solidFill>
                  <a:srgbClr val="002060"/>
                </a:solidFill>
                <a:latin typeface="Old Standard TT" panose="020B0604020202020204" charset="0"/>
              </a:rPr>
              <a:t>Summarizing the Main Findings</a:t>
            </a:r>
          </a:p>
        </p:txBody>
      </p:sp>
      <p:sp>
        <p:nvSpPr>
          <p:cNvPr id="366" name="Google Shape;366;p35"/>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67" name="Google Shape;367;p35"/>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 name="Google Shape;365;p35">
            <a:extLst>
              <a:ext uri="{FF2B5EF4-FFF2-40B4-BE49-F238E27FC236}">
                <a16:creationId xmlns="" xmlns:a16="http://schemas.microsoft.com/office/drawing/2014/main" id="{92ED3C70-B24C-9F0E-54AE-5B5A136DC447}"/>
              </a:ext>
            </a:extLst>
          </p:cNvPr>
          <p:cNvSpPr txBox="1">
            <a:spLocks/>
          </p:cNvSpPr>
          <p:nvPr/>
        </p:nvSpPr>
        <p:spPr>
          <a:xfrm>
            <a:off x="950441" y="1517436"/>
            <a:ext cx="3505369" cy="5232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r>
              <a:rPr lang="en-US" sz="1200" dirty="0">
                <a:solidFill>
                  <a:srgbClr val="002060"/>
                </a:solidFill>
              </a:rPr>
              <a:t>Key findings from our research on how natural catastrophes affect business expansion in Bangladesh are as follows:</a:t>
            </a:r>
          </a:p>
        </p:txBody>
      </p:sp>
      <p:sp>
        <p:nvSpPr>
          <p:cNvPr id="4" name="Google Shape;365;p35">
            <a:extLst>
              <a:ext uri="{FF2B5EF4-FFF2-40B4-BE49-F238E27FC236}">
                <a16:creationId xmlns="" xmlns:a16="http://schemas.microsoft.com/office/drawing/2014/main" id="{4C7CC8AD-5EFC-3EDA-8DDE-BB383C0F2A08}"/>
              </a:ext>
            </a:extLst>
          </p:cNvPr>
          <p:cNvSpPr txBox="1">
            <a:spLocks/>
          </p:cNvSpPr>
          <p:nvPr/>
        </p:nvSpPr>
        <p:spPr>
          <a:xfrm>
            <a:off x="712798" y="2213781"/>
            <a:ext cx="4135400" cy="19913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171450" indent="-171450" algn="just">
              <a:buFont typeface="Arial" panose="020B0604020202020204" pitchFamily="34" charset="0"/>
              <a:buChar char="•"/>
            </a:pPr>
            <a:r>
              <a:rPr lang="en-US" sz="1200" dirty="0">
                <a:solidFill>
                  <a:srgbClr val="002060"/>
                </a:solidFill>
              </a:rPr>
              <a:t>Sales Growth: Short-term sales growth for industrial companies is negatively impacted by natural catastrophes.</a:t>
            </a:r>
          </a:p>
          <a:p>
            <a:pPr marL="171450" indent="-171450" algn="just">
              <a:buFont typeface="Arial" panose="020B0604020202020204" pitchFamily="34" charset="0"/>
              <a:buChar char="•"/>
            </a:pPr>
            <a:endParaRPr lang="en-US" sz="1200" dirty="0">
              <a:solidFill>
                <a:srgbClr val="002060"/>
              </a:solidFill>
            </a:endParaRPr>
          </a:p>
          <a:p>
            <a:pPr marL="171450" indent="-171450" algn="just">
              <a:buFont typeface="Arial" panose="020B0604020202020204" pitchFamily="34" charset="0"/>
              <a:buChar char="•"/>
            </a:pPr>
            <a:r>
              <a:rPr lang="en-US" sz="1200" dirty="0">
                <a:solidFill>
                  <a:srgbClr val="002060"/>
                </a:solidFill>
              </a:rPr>
              <a:t>Asset Growth: When organizations manage their assets wisely during the recovery phase following a natural disaster, long-term asset growth may be favorable.</a:t>
            </a:r>
          </a:p>
          <a:p>
            <a:pPr marL="171450" indent="-171450" algn="just">
              <a:buFont typeface="Arial" panose="020B0604020202020204" pitchFamily="34" charset="0"/>
              <a:buChar char="•"/>
            </a:pPr>
            <a:endParaRPr lang="en-US" sz="1200" dirty="0">
              <a:solidFill>
                <a:srgbClr val="002060"/>
              </a:solidFill>
            </a:endParaRPr>
          </a:p>
          <a:p>
            <a:pPr marL="171450" indent="-171450" algn="just">
              <a:buFont typeface="Arial" panose="020B0604020202020204" pitchFamily="34" charset="0"/>
              <a:buChar char="•"/>
            </a:pPr>
            <a:r>
              <a:rPr lang="en-US" sz="1200" dirty="0">
                <a:solidFill>
                  <a:srgbClr val="002060"/>
                </a:solidFill>
              </a:rPr>
              <a:t>Labor Growth: After a natural disaster, there is an increase in employment due to the widespread demand for repairs.</a:t>
            </a:r>
          </a:p>
        </p:txBody>
      </p:sp>
      <p:sp>
        <p:nvSpPr>
          <p:cNvPr id="9" name="Google Shape;305;p30">
            <a:extLst>
              <a:ext uri="{FF2B5EF4-FFF2-40B4-BE49-F238E27FC236}">
                <a16:creationId xmlns="" xmlns:a16="http://schemas.microsoft.com/office/drawing/2014/main" id="{23574DA3-69DF-9FF7-F91A-72C81D9CC634}"/>
              </a:ext>
            </a:extLst>
          </p:cNvPr>
          <p:cNvSpPr txBox="1">
            <a:spLocks/>
          </p:cNvSpPr>
          <p:nvPr/>
        </p:nvSpPr>
        <p:spPr>
          <a:xfrm>
            <a:off x="661987" y="4670486"/>
            <a:ext cx="7800975" cy="4063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pic>
        <p:nvPicPr>
          <p:cNvPr id="10" name="Picture 9">
            <a:extLst>
              <a:ext uri="{FF2B5EF4-FFF2-40B4-BE49-F238E27FC236}">
                <a16:creationId xmlns="" xmlns:a16="http://schemas.microsoft.com/office/drawing/2014/main" id="{2BC4C314-5E89-F80E-DA40-F07975D0059D}"/>
              </a:ext>
            </a:extLst>
          </p:cNvPr>
          <p:cNvPicPr>
            <a:picLocks noChangeAspect="1"/>
          </p:cNvPicPr>
          <p:nvPr/>
        </p:nvPicPr>
        <p:blipFill>
          <a:blip r:embed="rId3"/>
          <a:stretch>
            <a:fillRect/>
          </a:stretch>
        </p:blipFill>
        <p:spPr>
          <a:xfrm>
            <a:off x="7962315" y="0"/>
            <a:ext cx="529415" cy="523217"/>
          </a:xfrm>
          <a:prstGeom prst="rect">
            <a:avLst/>
          </a:prstGeom>
        </p:spPr>
      </p:pic>
      <p:pic>
        <p:nvPicPr>
          <p:cNvPr id="11" name="Picture 10">
            <a:extLst>
              <a:ext uri="{FF2B5EF4-FFF2-40B4-BE49-F238E27FC236}">
                <a16:creationId xmlns="" xmlns:a16="http://schemas.microsoft.com/office/drawing/2014/main" id="{79473F2D-3178-EE0C-E29B-147C381C96CA}"/>
              </a:ext>
            </a:extLst>
          </p:cNvPr>
          <p:cNvPicPr>
            <a:picLocks noChangeAspect="1"/>
          </p:cNvPicPr>
          <p:nvPr/>
        </p:nvPicPr>
        <p:blipFill>
          <a:blip r:embed="rId4"/>
          <a:stretch>
            <a:fillRect/>
          </a:stretch>
        </p:blipFill>
        <p:spPr>
          <a:xfrm>
            <a:off x="652270" y="-73547"/>
            <a:ext cx="2280341" cy="653813"/>
          </a:xfrm>
          <a:prstGeom prst="rect">
            <a:avLst/>
          </a:prstGeom>
        </p:spPr>
      </p:pic>
      <p:sp>
        <p:nvSpPr>
          <p:cNvPr id="12" name="Google Shape;365;p35">
            <a:extLst>
              <a:ext uri="{FF2B5EF4-FFF2-40B4-BE49-F238E27FC236}">
                <a16:creationId xmlns="" xmlns:a16="http://schemas.microsoft.com/office/drawing/2014/main" id="{2D6D1FDE-D357-3FBF-6EDB-7D2F7D2B7E33}"/>
              </a:ext>
            </a:extLst>
          </p:cNvPr>
          <p:cNvSpPr txBox="1">
            <a:spLocks/>
          </p:cNvSpPr>
          <p:nvPr/>
        </p:nvSpPr>
        <p:spPr>
          <a:xfrm>
            <a:off x="4848198" y="879002"/>
            <a:ext cx="3530488" cy="16154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lgn="just"/>
            <a:r>
              <a:rPr lang="en-US" sz="1200">
                <a:solidFill>
                  <a:srgbClr val="002060"/>
                </a:solidFill>
              </a:rPr>
              <a:t>Understanding the connection between natural catastrophes and economic activity is crucial, as this study demonstrates, especially in vulnerable places like Bangladesh. Our results have real-world relevance for policymakers and businesses because they highlight the nuances of the effects on company growth.</a:t>
            </a:r>
            <a:endParaRPr lang="en-US" sz="1200" dirty="0">
              <a:solidFill>
                <a:srgbClr val="002060"/>
              </a:solidFill>
            </a:endParaRPr>
          </a:p>
        </p:txBody>
      </p:sp>
      <p:sp>
        <p:nvSpPr>
          <p:cNvPr id="13" name="Google Shape;365;p35">
            <a:extLst>
              <a:ext uri="{FF2B5EF4-FFF2-40B4-BE49-F238E27FC236}">
                <a16:creationId xmlns="" xmlns:a16="http://schemas.microsoft.com/office/drawing/2014/main" id="{B875AEA4-5673-3AAA-4329-B308AE6AE55B}"/>
              </a:ext>
            </a:extLst>
          </p:cNvPr>
          <p:cNvSpPr txBox="1">
            <a:spLocks/>
          </p:cNvSpPr>
          <p:nvPr/>
        </p:nvSpPr>
        <p:spPr>
          <a:xfrm>
            <a:off x="4848198" y="2810745"/>
            <a:ext cx="3530488" cy="141570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400"/>
              <a:buFont typeface="Didact Gothic"/>
              <a:buNone/>
              <a:defRPr sz="1400" b="0" i="0" u="none" strike="noStrike" cap="none">
                <a:solidFill>
                  <a:schemeClr val="dk1"/>
                </a:solidFill>
                <a:latin typeface="Didact Gothic"/>
                <a:ea typeface="Didact Gothic"/>
                <a:cs typeface="Didact Gothic"/>
                <a:sym typeface="Didact Gothic"/>
              </a:defRPr>
            </a:lvl9pPr>
          </a:lstStyle>
          <a:p>
            <a:pPr marL="0" indent="0" algn="just"/>
            <a:r>
              <a:rPr lang="en-US" sz="1200" dirty="0">
                <a:solidFill>
                  <a:srgbClr val="002060"/>
                </a:solidFill>
              </a:rPr>
              <a:t>Natural disasters are becoming more frequent and destructive due to change, heightening the importance of preventative measures to lessen the damage they do to economic growth. Our research adds to this ongoing discussion by giving complex data that can be used to guide policy and decision-making.</a:t>
            </a:r>
          </a:p>
        </p:txBody>
      </p:sp>
    </p:spTree>
    <p:extLst>
      <p:ext uri="{BB962C8B-B14F-4D97-AF65-F5344CB8AC3E}">
        <p14:creationId xmlns="" xmlns:p14="http://schemas.microsoft.com/office/powerpoint/2010/main" val="28441490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12" name="Google Shape;612;p52"/>
          <p:cNvSpPr txBox="1"/>
          <p:nvPr/>
        </p:nvSpPr>
        <p:spPr>
          <a:xfrm>
            <a:off x="0" y="-7950"/>
            <a:ext cx="6225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614" name="Google Shape;614;p52"/>
          <p:cNvSpPr txBox="1"/>
          <p:nvPr/>
        </p:nvSpPr>
        <p:spPr>
          <a:xfrm>
            <a:off x="8521600" y="4618675"/>
            <a:ext cx="6225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6" name="Google Shape;751;p58">
            <a:extLst>
              <a:ext uri="{FF2B5EF4-FFF2-40B4-BE49-F238E27FC236}">
                <a16:creationId xmlns="" xmlns:a16="http://schemas.microsoft.com/office/drawing/2014/main" id="{03D5A02F-7E86-CE86-FC61-C3DE16A7508C}"/>
              </a:ext>
            </a:extLst>
          </p:cNvPr>
          <p:cNvSpPr txBox="1">
            <a:spLocks noGrp="1"/>
          </p:cNvSpPr>
          <p:nvPr>
            <p:ph type="title"/>
          </p:nvPr>
        </p:nvSpPr>
        <p:spPr>
          <a:xfrm>
            <a:off x="1624641" y="1734502"/>
            <a:ext cx="5875667" cy="17083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8000" dirty="0">
                <a:solidFill>
                  <a:srgbClr val="002060"/>
                </a:solidFill>
              </a:rPr>
              <a:t>Thanks!</a:t>
            </a:r>
            <a:endParaRPr sz="8000" dirty="0">
              <a:solidFill>
                <a:srgbClr val="002060"/>
              </a:solidFill>
            </a:endParaRPr>
          </a:p>
        </p:txBody>
      </p:sp>
      <p:sp>
        <p:nvSpPr>
          <p:cNvPr id="7" name="Google Shape;753;p58">
            <a:extLst>
              <a:ext uri="{FF2B5EF4-FFF2-40B4-BE49-F238E27FC236}">
                <a16:creationId xmlns="" xmlns:a16="http://schemas.microsoft.com/office/drawing/2014/main" id="{42C73BDF-976E-DD33-669E-8B12DAAB22E2}"/>
              </a:ext>
            </a:extLst>
          </p:cNvPr>
          <p:cNvSpPr txBox="1">
            <a:spLocks noGrp="1"/>
          </p:cNvSpPr>
          <p:nvPr>
            <p:ph type="subTitle" idx="1"/>
          </p:nvPr>
        </p:nvSpPr>
        <p:spPr>
          <a:xfrm>
            <a:off x="2854649" y="3490976"/>
            <a:ext cx="3434700" cy="142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dirty="0">
                <a:solidFill>
                  <a:srgbClr val="002060"/>
                </a:solidFill>
              </a:rPr>
              <a:t>Do you have any questions?</a:t>
            </a:r>
            <a:endParaRPr dirty="0">
              <a:solidFill>
                <a:srgbClr val="002060"/>
              </a:solidFill>
            </a:endParaRPr>
          </a:p>
        </p:txBody>
      </p:sp>
      <p:sp>
        <p:nvSpPr>
          <p:cNvPr id="3"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pic>
        <p:nvPicPr>
          <p:cNvPr id="4" name="Picture 3">
            <a:extLst>
              <a:ext uri="{FF2B5EF4-FFF2-40B4-BE49-F238E27FC236}">
                <a16:creationId xmlns="" xmlns:a16="http://schemas.microsoft.com/office/drawing/2014/main" id="{E75E4F4C-4BA0-A9A4-02E2-B3033B0D205D}"/>
              </a:ext>
            </a:extLst>
          </p:cNvPr>
          <p:cNvPicPr>
            <a:picLocks noChangeAspect="1"/>
          </p:cNvPicPr>
          <p:nvPr/>
        </p:nvPicPr>
        <p:blipFill>
          <a:blip r:embed="rId3"/>
          <a:stretch>
            <a:fillRect/>
          </a:stretch>
        </p:blipFill>
        <p:spPr>
          <a:xfrm>
            <a:off x="821600" y="670481"/>
            <a:ext cx="3333750" cy="857250"/>
          </a:xfrm>
          <a:prstGeom prst="rect">
            <a:avLst/>
          </a:prstGeom>
        </p:spPr>
      </p:pic>
      <p:pic>
        <p:nvPicPr>
          <p:cNvPr id="5" name="Picture 4">
            <a:extLst>
              <a:ext uri="{FF2B5EF4-FFF2-40B4-BE49-F238E27FC236}">
                <a16:creationId xmlns="" xmlns:a16="http://schemas.microsoft.com/office/drawing/2014/main" id="{A3A268D9-000D-39C9-5B17-C104879C7CD2}"/>
              </a:ext>
            </a:extLst>
          </p:cNvPr>
          <p:cNvPicPr>
            <a:picLocks noChangeAspect="1"/>
          </p:cNvPicPr>
          <p:nvPr/>
        </p:nvPicPr>
        <p:blipFill>
          <a:blip r:embed="rId4"/>
          <a:stretch>
            <a:fillRect/>
          </a:stretch>
        </p:blipFill>
        <p:spPr>
          <a:xfrm>
            <a:off x="7176727" y="617264"/>
            <a:ext cx="1090749" cy="1077981"/>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9"/>
        <p:cNvGrpSpPr/>
        <p:nvPr/>
      </p:nvGrpSpPr>
      <p:grpSpPr>
        <a:xfrm>
          <a:off x="0" y="0"/>
          <a:ext cx="0" cy="0"/>
          <a:chOff x="0" y="0"/>
          <a:chExt cx="0" cy="0"/>
        </a:xfrm>
      </p:grpSpPr>
      <p:sp>
        <p:nvSpPr>
          <p:cNvPr id="320" name="Google Shape;320;p32"/>
          <p:cNvSpPr txBox="1">
            <a:spLocks noGrp="1"/>
          </p:cNvSpPr>
          <p:nvPr>
            <p:ph type="title"/>
          </p:nvPr>
        </p:nvSpPr>
        <p:spPr>
          <a:xfrm>
            <a:off x="1259683" y="1338053"/>
            <a:ext cx="2803200"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dirty="0">
                <a:solidFill>
                  <a:srgbClr val="002060"/>
                </a:solidFill>
              </a:rPr>
              <a:t>Introduction</a:t>
            </a:r>
            <a:endParaRPr dirty="0">
              <a:solidFill>
                <a:srgbClr val="002060"/>
              </a:solidFill>
            </a:endParaRPr>
          </a:p>
        </p:txBody>
      </p:sp>
      <p:sp>
        <p:nvSpPr>
          <p:cNvPr id="321" name="Google Shape;321;p32"/>
          <p:cNvSpPr txBox="1">
            <a:spLocks noGrp="1"/>
          </p:cNvSpPr>
          <p:nvPr>
            <p:ph type="title" idx="2"/>
          </p:nvPr>
        </p:nvSpPr>
        <p:spPr>
          <a:xfrm>
            <a:off x="4841625" y="2541866"/>
            <a:ext cx="535200"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a:solidFill>
                  <a:srgbClr val="002060"/>
                </a:solidFill>
              </a:rPr>
              <a:t>05</a:t>
            </a:r>
            <a:endParaRPr>
              <a:solidFill>
                <a:srgbClr val="002060"/>
              </a:solidFill>
            </a:endParaRPr>
          </a:p>
        </p:txBody>
      </p:sp>
      <p:sp>
        <p:nvSpPr>
          <p:cNvPr id="323" name="Google Shape;323;p32"/>
          <p:cNvSpPr txBox="1">
            <a:spLocks noGrp="1"/>
          </p:cNvSpPr>
          <p:nvPr>
            <p:ph type="title" idx="3"/>
          </p:nvPr>
        </p:nvSpPr>
        <p:spPr>
          <a:xfrm>
            <a:off x="1257300" y="2541866"/>
            <a:ext cx="2803200"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US" dirty="0">
                <a:solidFill>
                  <a:srgbClr val="002060"/>
                </a:solidFill>
              </a:rPr>
              <a:t>Research Objectives</a:t>
            </a:r>
            <a:endParaRPr dirty="0">
              <a:solidFill>
                <a:srgbClr val="002060"/>
              </a:solidFill>
            </a:endParaRPr>
          </a:p>
        </p:txBody>
      </p:sp>
      <p:sp>
        <p:nvSpPr>
          <p:cNvPr id="324" name="Google Shape;324;p32"/>
          <p:cNvSpPr txBox="1">
            <a:spLocks noGrp="1"/>
          </p:cNvSpPr>
          <p:nvPr>
            <p:ph type="title" idx="4"/>
          </p:nvPr>
        </p:nvSpPr>
        <p:spPr>
          <a:xfrm>
            <a:off x="720000" y="2541866"/>
            <a:ext cx="537300"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a:solidFill>
                  <a:srgbClr val="002060"/>
                </a:solidFill>
              </a:rPr>
              <a:t>02</a:t>
            </a:r>
            <a:endParaRPr>
              <a:solidFill>
                <a:srgbClr val="002060"/>
              </a:solidFill>
            </a:endParaRPr>
          </a:p>
        </p:txBody>
      </p:sp>
      <p:sp>
        <p:nvSpPr>
          <p:cNvPr id="326" name="Google Shape;326;p32"/>
          <p:cNvSpPr txBox="1">
            <a:spLocks noGrp="1"/>
          </p:cNvSpPr>
          <p:nvPr>
            <p:ph type="title" idx="6"/>
          </p:nvPr>
        </p:nvSpPr>
        <p:spPr>
          <a:xfrm>
            <a:off x="1259683" y="3745678"/>
            <a:ext cx="2803200"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US" dirty="0">
                <a:solidFill>
                  <a:srgbClr val="002060"/>
                </a:solidFill>
              </a:rPr>
              <a:t>Literature Review</a:t>
            </a:r>
            <a:endParaRPr dirty="0">
              <a:solidFill>
                <a:srgbClr val="002060"/>
              </a:solidFill>
            </a:endParaRPr>
          </a:p>
        </p:txBody>
      </p:sp>
      <p:sp>
        <p:nvSpPr>
          <p:cNvPr id="327" name="Google Shape;327;p32"/>
          <p:cNvSpPr txBox="1">
            <a:spLocks noGrp="1"/>
          </p:cNvSpPr>
          <p:nvPr>
            <p:ph type="title" idx="7"/>
          </p:nvPr>
        </p:nvSpPr>
        <p:spPr>
          <a:xfrm>
            <a:off x="722143" y="3745678"/>
            <a:ext cx="537300"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a:solidFill>
                  <a:srgbClr val="002060"/>
                </a:solidFill>
              </a:rPr>
              <a:t>03</a:t>
            </a:r>
            <a:endParaRPr>
              <a:solidFill>
                <a:srgbClr val="002060"/>
              </a:solidFill>
            </a:endParaRPr>
          </a:p>
        </p:txBody>
      </p:sp>
      <p:sp>
        <p:nvSpPr>
          <p:cNvPr id="329" name="Google Shape;329;p32"/>
          <p:cNvSpPr txBox="1">
            <a:spLocks noGrp="1"/>
          </p:cNvSpPr>
          <p:nvPr>
            <p:ph type="title" idx="9"/>
          </p:nvPr>
        </p:nvSpPr>
        <p:spPr>
          <a:xfrm>
            <a:off x="5381305" y="1338053"/>
            <a:ext cx="2939735"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US" dirty="0">
                <a:solidFill>
                  <a:srgbClr val="002060"/>
                </a:solidFill>
              </a:rPr>
              <a:t>Research Methodology</a:t>
            </a:r>
            <a:endParaRPr lang="en" dirty="0">
              <a:solidFill>
                <a:srgbClr val="002060"/>
              </a:solidFill>
            </a:endParaRPr>
          </a:p>
        </p:txBody>
      </p:sp>
      <p:sp>
        <p:nvSpPr>
          <p:cNvPr id="330" name="Google Shape;330;p32"/>
          <p:cNvSpPr txBox="1">
            <a:spLocks noGrp="1"/>
          </p:cNvSpPr>
          <p:nvPr>
            <p:ph type="title" idx="13"/>
          </p:nvPr>
        </p:nvSpPr>
        <p:spPr>
          <a:xfrm>
            <a:off x="4843759" y="1338053"/>
            <a:ext cx="535200"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a:solidFill>
                  <a:srgbClr val="002060"/>
                </a:solidFill>
              </a:rPr>
              <a:t>04</a:t>
            </a:r>
            <a:endParaRPr>
              <a:solidFill>
                <a:srgbClr val="002060"/>
              </a:solidFill>
            </a:endParaRPr>
          </a:p>
        </p:txBody>
      </p:sp>
      <p:sp>
        <p:nvSpPr>
          <p:cNvPr id="332" name="Google Shape;332;p32"/>
          <p:cNvSpPr txBox="1">
            <a:spLocks noGrp="1"/>
          </p:cNvSpPr>
          <p:nvPr>
            <p:ph type="title" idx="15"/>
          </p:nvPr>
        </p:nvSpPr>
        <p:spPr>
          <a:xfrm>
            <a:off x="5378924" y="2541866"/>
            <a:ext cx="2800800"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US" dirty="0">
                <a:solidFill>
                  <a:srgbClr val="002060"/>
                </a:solidFill>
              </a:rPr>
              <a:t>Discussion</a:t>
            </a:r>
            <a:endParaRPr dirty="0">
              <a:solidFill>
                <a:srgbClr val="002060"/>
              </a:solidFill>
            </a:endParaRPr>
          </a:p>
        </p:txBody>
      </p:sp>
      <p:sp>
        <p:nvSpPr>
          <p:cNvPr id="333" name="Google Shape;333;p32"/>
          <p:cNvSpPr txBox="1">
            <a:spLocks noGrp="1"/>
          </p:cNvSpPr>
          <p:nvPr>
            <p:ph type="title" idx="16"/>
          </p:nvPr>
        </p:nvSpPr>
        <p:spPr>
          <a:xfrm>
            <a:off x="722143" y="1338053"/>
            <a:ext cx="537300"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a:solidFill>
                  <a:srgbClr val="002060"/>
                </a:solidFill>
              </a:rPr>
              <a:t>01</a:t>
            </a:r>
            <a:endParaRPr>
              <a:solidFill>
                <a:srgbClr val="002060"/>
              </a:solidFill>
            </a:endParaRPr>
          </a:p>
        </p:txBody>
      </p:sp>
      <p:sp>
        <p:nvSpPr>
          <p:cNvPr id="335" name="Google Shape;335;p32"/>
          <p:cNvSpPr txBox="1">
            <a:spLocks noGrp="1"/>
          </p:cNvSpPr>
          <p:nvPr>
            <p:ph type="title" idx="18"/>
          </p:nvPr>
        </p:nvSpPr>
        <p:spPr>
          <a:xfrm>
            <a:off x="5381305" y="3745678"/>
            <a:ext cx="2800800"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a:solidFill>
                  <a:srgbClr val="002060"/>
                </a:solidFill>
              </a:rPr>
              <a:t>Conclusions</a:t>
            </a:r>
            <a:endParaRPr>
              <a:solidFill>
                <a:srgbClr val="002060"/>
              </a:solidFill>
            </a:endParaRPr>
          </a:p>
        </p:txBody>
      </p:sp>
      <p:sp>
        <p:nvSpPr>
          <p:cNvPr id="336" name="Google Shape;336;p32"/>
          <p:cNvSpPr txBox="1">
            <a:spLocks noGrp="1"/>
          </p:cNvSpPr>
          <p:nvPr>
            <p:ph type="title" idx="19"/>
          </p:nvPr>
        </p:nvSpPr>
        <p:spPr>
          <a:xfrm>
            <a:off x="4843759" y="3745678"/>
            <a:ext cx="535200" cy="5277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a:solidFill>
                  <a:srgbClr val="002060"/>
                </a:solidFill>
              </a:rPr>
              <a:t>06</a:t>
            </a:r>
            <a:endParaRPr>
              <a:solidFill>
                <a:srgbClr val="002060"/>
              </a:solidFill>
            </a:endParaRPr>
          </a:p>
        </p:txBody>
      </p:sp>
      <p:sp>
        <p:nvSpPr>
          <p:cNvPr id="338" name="Google Shape;338;p32"/>
          <p:cNvSpPr txBox="1">
            <a:spLocks noGrp="1"/>
          </p:cNvSpPr>
          <p:nvPr>
            <p:ph type="title" idx="21"/>
          </p:nvPr>
        </p:nvSpPr>
        <p:spPr>
          <a:xfrm>
            <a:off x="720000" y="527825"/>
            <a:ext cx="7704000" cy="622800"/>
          </a:xfrm>
          <a:prstGeom prst="rect">
            <a:avLst/>
          </a:prstGeom>
        </p:spPr>
        <p:txBody>
          <a:bodyPr spcFirstLastPara="1" wrap="square" lIns="0" tIns="91425" rIns="91425" bIns="91425" anchor="b" anchorCtr="0">
            <a:noAutofit/>
          </a:bodyPr>
          <a:lstStyle/>
          <a:p>
            <a:pPr marL="0" lvl="0" indent="0" algn="ctr" rtl="0">
              <a:spcBef>
                <a:spcPts val="0"/>
              </a:spcBef>
              <a:spcAft>
                <a:spcPts val="0"/>
              </a:spcAft>
              <a:buNone/>
            </a:pPr>
            <a:r>
              <a:rPr lang="en" dirty="0">
                <a:solidFill>
                  <a:srgbClr val="002060"/>
                </a:solidFill>
              </a:rPr>
              <a:t>Table of contents</a:t>
            </a:r>
            <a:endParaRPr>
              <a:solidFill>
                <a:srgbClr val="002060"/>
              </a:solidFill>
            </a:endParaRPr>
          </a:p>
        </p:txBody>
      </p:sp>
      <p:pic>
        <p:nvPicPr>
          <p:cNvPr id="4" name="Picture 3">
            <a:extLst>
              <a:ext uri="{FF2B5EF4-FFF2-40B4-BE49-F238E27FC236}">
                <a16:creationId xmlns="" xmlns:a16="http://schemas.microsoft.com/office/drawing/2014/main" id="{7B27F542-D50C-1085-96D6-BBF8E018AE65}"/>
              </a:ext>
            </a:extLst>
          </p:cNvPr>
          <p:cNvPicPr>
            <a:picLocks noChangeAspect="1"/>
          </p:cNvPicPr>
          <p:nvPr/>
        </p:nvPicPr>
        <p:blipFill>
          <a:blip r:embed="rId4"/>
          <a:stretch>
            <a:fillRect/>
          </a:stretch>
        </p:blipFill>
        <p:spPr>
          <a:xfrm>
            <a:off x="7905751" y="0"/>
            <a:ext cx="585980" cy="523217"/>
          </a:xfrm>
          <a:prstGeom prst="rect">
            <a:avLst/>
          </a:prstGeom>
        </p:spPr>
      </p:pic>
      <p:pic>
        <p:nvPicPr>
          <p:cNvPr id="5" name="Picture 4">
            <a:extLst>
              <a:ext uri="{FF2B5EF4-FFF2-40B4-BE49-F238E27FC236}">
                <a16:creationId xmlns="" xmlns:a16="http://schemas.microsoft.com/office/drawing/2014/main" id="{82414DF8-6621-DD66-9A1C-58839080DE87}"/>
              </a:ext>
            </a:extLst>
          </p:cNvPr>
          <p:cNvPicPr>
            <a:picLocks noChangeAspect="1"/>
          </p:cNvPicPr>
          <p:nvPr/>
        </p:nvPicPr>
        <p:blipFill>
          <a:blip r:embed="rId5"/>
          <a:stretch>
            <a:fillRect/>
          </a:stretch>
        </p:blipFill>
        <p:spPr>
          <a:xfrm>
            <a:off x="652270" y="-11628"/>
            <a:ext cx="2280341" cy="545035"/>
          </a:xfrm>
          <a:prstGeom prst="rect">
            <a:avLst/>
          </a:prstGeom>
        </p:spPr>
      </p:pic>
      <p:sp>
        <p:nvSpPr>
          <p:cNvPr id="18"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2"/>
        <p:cNvGrpSpPr/>
        <p:nvPr/>
      </p:nvGrpSpPr>
      <p:grpSpPr>
        <a:xfrm>
          <a:off x="0" y="0"/>
          <a:ext cx="0" cy="0"/>
          <a:chOff x="0" y="0"/>
          <a:chExt cx="0" cy="0"/>
        </a:xfrm>
      </p:grpSpPr>
      <p:sp>
        <p:nvSpPr>
          <p:cNvPr id="343" name="Google Shape;343;p33"/>
          <p:cNvSpPr txBox="1">
            <a:spLocks noGrp="1"/>
          </p:cNvSpPr>
          <p:nvPr>
            <p:ph type="title" idx="2"/>
          </p:nvPr>
        </p:nvSpPr>
        <p:spPr>
          <a:xfrm>
            <a:off x="2996575" y="1057362"/>
            <a:ext cx="3150900" cy="13935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sz="8000" dirty="0">
                <a:solidFill>
                  <a:srgbClr val="002060"/>
                </a:solidFill>
              </a:rPr>
              <a:t>01</a:t>
            </a:r>
            <a:endParaRPr sz="8000">
              <a:solidFill>
                <a:srgbClr val="002060"/>
              </a:solidFill>
            </a:endParaRPr>
          </a:p>
        </p:txBody>
      </p:sp>
      <p:sp>
        <p:nvSpPr>
          <p:cNvPr id="344" name="Google Shape;344;p33"/>
          <p:cNvSpPr txBox="1">
            <a:spLocks noGrp="1"/>
          </p:cNvSpPr>
          <p:nvPr>
            <p:ph type="title"/>
          </p:nvPr>
        </p:nvSpPr>
        <p:spPr>
          <a:xfrm>
            <a:off x="1751250" y="2576650"/>
            <a:ext cx="5641500" cy="53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2060"/>
                </a:solidFill>
              </a:rPr>
              <a:t>Introduction</a:t>
            </a:r>
          </a:p>
        </p:txBody>
      </p:sp>
      <p:sp>
        <p:nvSpPr>
          <p:cNvPr id="346" name="Google Shape;346;p33"/>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47" name="Google Shape;347;p33"/>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49" name="Google Shape;349;p33"/>
          <p:cNvSpPr txBox="1"/>
          <p:nvPr/>
        </p:nvSpPr>
        <p:spPr>
          <a:xfrm>
            <a:off x="1724250" y="4618671"/>
            <a:ext cx="56955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i="1" dirty="0">
              <a:solidFill>
                <a:srgbClr val="191919"/>
              </a:solidFill>
              <a:latin typeface="Old Standard TT"/>
              <a:ea typeface="Old Standard TT"/>
              <a:cs typeface="Old Standard TT"/>
              <a:sym typeface="Old Standard TT"/>
            </a:endParaRPr>
          </a:p>
        </p:txBody>
      </p:sp>
      <p:pic>
        <p:nvPicPr>
          <p:cNvPr id="5" name="Picture 4">
            <a:extLst>
              <a:ext uri="{FF2B5EF4-FFF2-40B4-BE49-F238E27FC236}">
                <a16:creationId xmlns="" xmlns:a16="http://schemas.microsoft.com/office/drawing/2014/main" id="{433A4E8E-F30B-3A7B-F077-7B5FF5F70EB5}"/>
              </a:ext>
            </a:extLst>
          </p:cNvPr>
          <p:cNvPicPr>
            <a:picLocks noChangeAspect="1"/>
          </p:cNvPicPr>
          <p:nvPr/>
        </p:nvPicPr>
        <p:blipFill>
          <a:blip r:embed="rId4"/>
          <a:stretch>
            <a:fillRect/>
          </a:stretch>
        </p:blipFill>
        <p:spPr>
          <a:xfrm>
            <a:off x="7962315" y="0"/>
            <a:ext cx="529415" cy="523217"/>
          </a:xfrm>
          <a:prstGeom prst="rect">
            <a:avLst/>
          </a:prstGeom>
        </p:spPr>
      </p:pic>
      <p:pic>
        <p:nvPicPr>
          <p:cNvPr id="6" name="Picture 5">
            <a:extLst>
              <a:ext uri="{FF2B5EF4-FFF2-40B4-BE49-F238E27FC236}">
                <a16:creationId xmlns="" xmlns:a16="http://schemas.microsoft.com/office/drawing/2014/main" id="{3A9DC755-9BB4-936B-0861-42991362D6AA}"/>
              </a:ext>
            </a:extLst>
          </p:cNvPr>
          <p:cNvPicPr>
            <a:picLocks noChangeAspect="1"/>
          </p:cNvPicPr>
          <p:nvPr/>
        </p:nvPicPr>
        <p:blipFill>
          <a:blip r:embed="rId5"/>
          <a:stretch>
            <a:fillRect/>
          </a:stretch>
        </p:blipFill>
        <p:spPr>
          <a:xfrm>
            <a:off x="652270" y="-73547"/>
            <a:ext cx="2280341" cy="653813"/>
          </a:xfrm>
          <a:prstGeom prst="rect">
            <a:avLst/>
          </a:prstGeom>
        </p:spPr>
      </p:pic>
      <p:sp>
        <p:nvSpPr>
          <p:cNvPr id="11"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3"/>
        <p:cNvGrpSpPr/>
        <p:nvPr/>
      </p:nvGrpSpPr>
      <p:grpSpPr>
        <a:xfrm>
          <a:off x="0" y="0"/>
          <a:ext cx="0" cy="0"/>
          <a:chOff x="0" y="0"/>
          <a:chExt cx="0" cy="0"/>
        </a:xfrm>
      </p:grpSpPr>
      <p:sp>
        <p:nvSpPr>
          <p:cNvPr id="364" name="Google Shape;364;p35"/>
          <p:cNvSpPr txBox="1">
            <a:spLocks noGrp="1"/>
          </p:cNvSpPr>
          <p:nvPr>
            <p:ph type="title"/>
          </p:nvPr>
        </p:nvSpPr>
        <p:spPr>
          <a:xfrm>
            <a:off x="2298750" y="565897"/>
            <a:ext cx="4546500" cy="683703"/>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dirty="0">
                <a:solidFill>
                  <a:srgbClr val="002060"/>
                </a:solidFill>
              </a:rPr>
              <a:t>Introduction</a:t>
            </a:r>
            <a:endParaRPr sz="4000" dirty="0">
              <a:solidFill>
                <a:srgbClr val="002060"/>
              </a:solidFill>
            </a:endParaRPr>
          </a:p>
        </p:txBody>
      </p:sp>
      <p:sp>
        <p:nvSpPr>
          <p:cNvPr id="365" name="Google Shape;365;p35"/>
          <p:cNvSpPr txBox="1">
            <a:spLocks noGrp="1"/>
          </p:cNvSpPr>
          <p:nvPr>
            <p:ph type="subTitle" idx="1"/>
          </p:nvPr>
        </p:nvSpPr>
        <p:spPr>
          <a:xfrm>
            <a:off x="1115162" y="1455340"/>
            <a:ext cx="6913673" cy="122581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400" dirty="0">
                <a:solidFill>
                  <a:srgbClr val="002060"/>
                </a:solidFill>
              </a:rPr>
              <a:t>Our mission in Bangladesh is to learn more about how natural catastrophes have affected the country's industrial sector. Since these calamities can result in substantial economic losses in susceptible locations, this is a matter of the highest significance. Our primary concern is how climate change will impact Bangladesh's industrial sector expansion.</a:t>
            </a:r>
            <a:endParaRPr sz="1400" dirty="0">
              <a:solidFill>
                <a:srgbClr val="002060"/>
              </a:solidFill>
            </a:endParaRPr>
          </a:p>
        </p:txBody>
      </p:sp>
      <p:sp>
        <p:nvSpPr>
          <p:cNvPr id="366" name="Google Shape;366;p35"/>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67" name="Google Shape;367;p35"/>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2" name="Google Shape;365;p35">
            <a:extLst>
              <a:ext uri="{FF2B5EF4-FFF2-40B4-BE49-F238E27FC236}">
                <a16:creationId xmlns="" xmlns:a16="http://schemas.microsoft.com/office/drawing/2014/main" id="{D7CCC19C-A345-9B49-D657-5CB8F3B7AC25}"/>
              </a:ext>
            </a:extLst>
          </p:cNvPr>
          <p:cNvSpPr txBox="1">
            <a:spLocks/>
          </p:cNvSpPr>
          <p:nvPr/>
        </p:nvSpPr>
        <p:spPr>
          <a:xfrm>
            <a:off x="1273628" y="2886891"/>
            <a:ext cx="6596742" cy="14184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ctr">
              <a:buClr>
                <a:schemeClr val="dk1"/>
              </a:buClr>
              <a:buSzPts val="1400"/>
              <a:buFont typeface="Didact Gothic"/>
              <a:buNone/>
              <a:defRPr>
                <a:solidFill>
                  <a:schemeClr val="dk1"/>
                </a:solidFill>
                <a:latin typeface="Didact Gothic"/>
                <a:ea typeface="Didact Gothic"/>
                <a:cs typeface="Didact Gothic"/>
                <a:sym typeface="Didact Gothic"/>
              </a:defRPr>
            </a:lvl1pPr>
            <a:lvl2pPr marL="914400" indent="-317500" algn="ctr">
              <a:buClr>
                <a:schemeClr val="dk1"/>
              </a:buClr>
              <a:buSzPts val="1400"/>
              <a:buFont typeface="Didact Gothic"/>
              <a:buNone/>
              <a:defRPr>
                <a:solidFill>
                  <a:schemeClr val="dk1"/>
                </a:solidFill>
                <a:latin typeface="Didact Gothic"/>
                <a:ea typeface="Didact Gothic"/>
                <a:cs typeface="Didact Gothic"/>
                <a:sym typeface="Didact Gothic"/>
              </a:defRPr>
            </a:lvl2pPr>
            <a:lvl3pPr marL="13716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3pPr>
            <a:lvl4pPr marL="18288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4pPr>
            <a:lvl5pPr marL="22860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5pPr>
            <a:lvl6pPr marL="27432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6pPr>
            <a:lvl7pPr marL="32004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7pPr>
            <a:lvl8pPr marL="36576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8pPr>
            <a:lvl9pPr marL="4114800" indent="-317500" algn="ctr">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r>
              <a:rPr lang="en-US" dirty="0">
                <a:solidFill>
                  <a:srgbClr val="002060"/>
                </a:solidFill>
              </a:rPr>
              <a:t>For smart policymaking and decision-making, it's crucial to grasp this connection. Insights into these calamities' short- and long-term effects on businesses will be uncovered as we progress through the research, enhancing our comprehension of resilience and flexibility in the face of environmental difficulties. By the piece's conclusion, the link between natural calamities and business expansion in Bangladesh will become clear.</a:t>
            </a:r>
          </a:p>
        </p:txBody>
      </p:sp>
      <p:pic>
        <p:nvPicPr>
          <p:cNvPr id="9" name="Picture 8">
            <a:extLst>
              <a:ext uri="{FF2B5EF4-FFF2-40B4-BE49-F238E27FC236}">
                <a16:creationId xmlns="" xmlns:a16="http://schemas.microsoft.com/office/drawing/2014/main" id="{834DC9F2-C4EF-6116-F590-94272166CAC6}"/>
              </a:ext>
            </a:extLst>
          </p:cNvPr>
          <p:cNvPicPr>
            <a:picLocks noChangeAspect="1"/>
          </p:cNvPicPr>
          <p:nvPr/>
        </p:nvPicPr>
        <p:blipFill>
          <a:blip r:embed="rId4"/>
          <a:stretch>
            <a:fillRect/>
          </a:stretch>
        </p:blipFill>
        <p:spPr>
          <a:xfrm>
            <a:off x="7962315" y="0"/>
            <a:ext cx="529415" cy="523217"/>
          </a:xfrm>
          <a:prstGeom prst="rect">
            <a:avLst/>
          </a:prstGeom>
        </p:spPr>
      </p:pic>
      <p:pic>
        <p:nvPicPr>
          <p:cNvPr id="10" name="Picture 9">
            <a:extLst>
              <a:ext uri="{FF2B5EF4-FFF2-40B4-BE49-F238E27FC236}">
                <a16:creationId xmlns="" xmlns:a16="http://schemas.microsoft.com/office/drawing/2014/main" id="{6F17FFC9-67C4-F218-4836-7AC4A2D7B186}"/>
              </a:ext>
            </a:extLst>
          </p:cNvPr>
          <p:cNvPicPr>
            <a:picLocks noChangeAspect="1"/>
          </p:cNvPicPr>
          <p:nvPr/>
        </p:nvPicPr>
        <p:blipFill>
          <a:blip r:embed="rId5"/>
          <a:stretch>
            <a:fillRect/>
          </a:stretch>
        </p:blipFill>
        <p:spPr>
          <a:xfrm>
            <a:off x="652270" y="-44968"/>
            <a:ext cx="2280341" cy="611710"/>
          </a:xfrm>
          <a:prstGeom prst="rect">
            <a:avLst/>
          </a:prstGeom>
        </p:spPr>
      </p:pic>
      <p:sp>
        <p:nvSpPr>
          <p:cNvPr id="11"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3"/>
          <p:cNvSpPr txBox="1">
            <a:spLocks noGrp="1"/>
          </p:cNvSpPr>
          <p:nvPr>
            <p:ph type="title" idx="2"/>
          </p:nvPr>
        </p:nvSpPr>
        <p:spPr>
          <a:xfrm>
            <a:off x="2996575" y="1057362"/>
            <a:ext cx="3150900" cy="13935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sz="8000" dirty="0">
                <a:solidFill>
                  <a:srgbClr val="002060"/>
                </a:solidFill>
              </a:rPr>
              <a:t>02</a:t>
            </a:r>
            <a:endParaRPr sz="8000" dirty="0">
              <a:solidFill>
                <a:srgbClr val="002060"/>
              </a:solidFill>
            </a:endParaRPr>
          </a:p>
        </p:txBody>
      </p:sp>
      <p:sp>
        <p:nvSpPr>
          <p:cNvPr id="344" name="Google Shape;344;p33"/>
          <p:cNvSpPr txBox="1">
            <a:spLocks noGrp="1"/>
          </p:cNvSpPr>
          <p:nvPr>
            <p:ph type="title"/>
          </p:nvPr>
        </p:nvSpPr>
        <p:spPr>
          <a:xfrm>
            <a:off x="1751250" y="2576650"/>
            <a:ext cx="5641500" cy="53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002060"/>
                </a:solidFill>
              </a:rPr>
              <a:t>Research Objectives</a:t>
            </a:r>
          </a:p>
        </p:txBody>
      </p:sp>
      <p:sp>
        <p:nvSpPr>
          <p:cNvPr id="346" name="Google Shape;346;p33"/>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47" name="Google Shape;347;p33"/>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pic>
        <p:nvPicPr>
          <p:cNvPr id="3" name="Picture 2">
            <a:extLst>
              <a:ext uri="{FF2B5EF4-FFF2-40B4-BE49-F238E27FC236}">
                <a16:creationId xmlns="" xmlns:a16="http://schemas.microsoft.com/office/drawing/2014/main" id="{71A04039-C2C8-ADEA-61A8-218EFB20708F}"/>
              </a:ext>
            </a:extLst>
          </p:cNvPr>
          <p:cNvPicPr>
            <a:picLocks noChangeAspect="1"/>
          </p:cNvPicPr>
          <p:nvPr/>
        </p:nvPicPr>
        <p:blipFill>
          <a:blip r:embed="rId3"/>
          <a:stretch>
            <a:fillRect/>
          </a:stretch>
        </p:blipFill>
        <p:spPr>
          <a:xfrm>
            <a:off x="7962315" y="0"/>
            <a:ext cx="529415" cy="523217"/>
          </a:xfrm>
          <a:prstGeom prst="rect">
            <a:avLst/>
          </a:prstGeom>
        </p:spPr>
      </p:pic>
      <p:pic>
        <p:nvPicPr>
          <p:cNvPr id="4" name="Picture 3">
            <a:extLst>
              <a:ext uri="{FF2B5EF4-FFF2-40B4-BE49-F238E27FC236}">
                <a16:creationId xmlns="" xmlns:a16="http://schemas.microsoft.com/office/drawing/2014/main" id="{A1D7A77E-B120-03A5-A20A-63F65E83B6DA}"/>
              </a:ext>
            </a:extLst>
          </p:cNvPr>
          <p:cNvPicPr>
            <a:picLocks noChangeAspect="1"/>
          </p:cNvPicPr>
          <p:nvPr/>
        </p:nvPicPr>
        <p:blipFill>
          <a:blip r:embed="rId4"/>
          <a:stretch>
            <a:fillRect/>
          </a:stretch>
        </p:blipFill>
        <p:spPr>
          <a:xfrm>
            <a:off x="652270" y="-73547"/>
            <a:ext cx="2280341" cy="653813"/>
          </a:xfrm>
          <a:prstGeom prst="rect">
            <a:avLst/>
          </a:prstGeom>
        </p:spPr>
      </p:pic>
      <p:sp>
        <p:nvSpPr>
          <p:cNvPr id="10"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258633724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5" name="Google Shape;365;p35"/>
          <p:cNvSpPr txBox="1">
            <a:spLocks noGrp="1"/>
          </p:cNvSpPr>
          <p:nvPr>
            <p:ph type="subTitle" idx="1"/>
          </p:nvPr>
        </p:nvSpPr>
        <p:spPr>
          <a:xfrm>
            <a:off x="712800" y="1169127"/>
            <a:ext cx="3765525" cy="3174273"/>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US" sz="1400" b="1" dirty="0">
                <a:solidFill>
                  <a:srgbClr val="002060"/>
                </a:solidFill>
              </a:rPr>
              <a:t>Major Objective:</a:t>
            </a:r>
          </a:p>
          <a:p>
            <a:pPr marL="171450" lvl="0" indent="-171450" algn="just" rtl="0">
              <a:spcBef>
                <a:spcPts val="0"/>
              </a:spcBef>
              <a:spcAft>
                <a:spcPts val="0"/>
              </a:spcAft>
              <a:buFont typeface="Arial" panose="020B0604020202020204" pitchFamily="34" charset="0"/>
              <a:buChar char="•"/>
            </a:pPr>
            <a:r>
              <a:rPr lang="en-US" sz="1400" dirty="0">
                <a:solidFill>
                  <a:srgbClr val="002060"/>
                </a:solidFill>
              </a:rPr>
              <a:t>Examine the impact of natural catastrophes on business development in Bangladesh.</a:t>
            </a:r>
          </a:p>
          <a:p>
            <a:pPr marL="171450" lvl="0" indent="-171450" algn="just" rtl="0">
              <a:spcBef>
                <a:spcPts val="0"/>
              </a:spcBef>
              <a:spcAft>
                <a:spcPts val="0"/>
              </a:spcAft>
              <a:buFont typeface="Arial" panose="020B0604020202020204" pitchFamily="34" charset="0"/>
              <a:buChar char="•"/>
            </a:pPr>
            <a:r>
              <a:rPr lang="en-US" sz="1400" dirty="0">
                <a:solidFill>
                  <a:srgbClr val="002060"/>
                </a:solidFill>
              </a:rPr>
              <a:t>Focus on short-term and long-term effects.</a:t>
            </a:r>
          </a:p>
          <a:p>
            <a:pPr marL="171450" lvl="0" indent="-171450" algn="just" rtl="0">
              <a:spcBef>
                <a:spcPts val="0"/>
              </a:spcBef>
              <a:spcAft>
                <a:spcPts val="0"/>
              </a:spcAft>
              <a:buFont typeface="Arial" panose="020B0604020202020204" pitchFamily="34" charset="0"/>
              <a:buChar char="•"/>
            </a:pPr>
            <a:r>
              <a:rPr lang="en-US" sz="1400" dirty="0">
                <a:solidFill>
                  <a:srgbClr val="002060"/>
                </a:solidFill>
              </a:rPr>
              <a:t>Highlight the resilience of manufacturing companies.</a:t>
            </a:r>
          </a:p>
          <a:p>
            <a:pPr marL="171450" lvl="0" indent="-171450" algn="just" rtl="0">
              <a:spcBef>
                <a:spcPts val="0"/>
              </a:spcBef>
              <a:spcAft>
                <a:spcPts val="0"/>
              </a:spcAft>
              <a:buFont typeface="Arial" panose="020B0604020202020204" pitchFamily="34" charset="0"/>
              <a:buChar char="•"/>
            </a:pPr>
            <a:endParaRPr lang="en-US" sz="1400" dirty="0">
              <a:solidFill>
                <a:srgbClr val="002060"/>
              </a:solidFill>
            </a:endParaRPr>
          </a:p>
          <a:p>
            <a:pPr marL="0" lvl="0" indent="0" algn="just" rtl="0">
              <a:spcBef>
                <a:spcPts val="0"/>
              </a:spcBef>
              <a:spcAft>
                <a:spcPts val="0"/>
              </a:spcAft>
            </a:pPr>
            <a:endParaRPr lang="en-US" sz="1400" dirty="0">
              <a:solidFill>
                <a:srgbClr val="002060"/>
              </a:solidFill>
            </a:endParaRPr>
          </a:p>
          <a:p>
            <a:pPr marL="0" lvl="0" indent="0" algn="just" rtl="0">
              <a:spcBef>
                <a:spcPts val="0"/>
              </a:spcBef>
              <a:spcAft>
                <a:spcPts val="0"/>
              </a:spcAft>
              <a:buNone/>
            </a:pPr>
            <a:endParaRPr lang="en-US" sz="1400" dirty="0">
              <a:solidFill>
                <a:srgbClr val="002060"/>
              </a:solidFill>
            </a:endParaRPr>
          </a:p>
          <a:p>
            <a:pPr marL="0" lvl="0" indent="0" algn="just" rtl="0">
              <a:spcBef>
                <a:spcPts val="0"/>
              </a:spcBef>
              <a:spcAft>
                <a:spcPts val="0"/>
              </a:spcAft>
              <a:buNone/>
            </a:pPr>
            <a:r>
              <a:rPr lang="en-US" sz="1400" b="1" dirty="0">
                <a:solidFill>
                  <a:srgbClr val="002060"/>
                </a:solidFill>
              </a:rPr>
              <a:t>Research Approach:</a:t>
            </a:r>
          </a:p>
          <a:p>
            <a:pPr marL="171450" lvl="0" indent="-171450" algn="just" rtl="0">
              <a:spcBef>
                <a:spcPts val="0"/>
              </a:spcBef>
              <a:spcAft>
                <a:spcPts val="0"/>
              </a:spcAft>
              <a:buFont typeface="Arial" panose="020B0604020202020204" pitchFamily="34" charset="0"/>
              <a:buChar char="•"/>
            </a:pPr>
            <a:r>
              <a:rPr lang="en-US" sz="1400" dirty="0">
                <a:solidFill>
                  <a:srgbClr val="002060"/>
                </a:solidFill>
              </a:rPr>
              <a:t>Collect and analyze data from Bangladeshi manufacturers.</a:t>
            </a:r>
          </a:p>
          <a:p>
            <a:pPr marL="171450" lvl="0" indent="-171450" algn="just" rtl="0">
              <a:spcBef>
                <a:spcPts val="0"/>
              </a:spcBef>
              <a:spcAft>
                <a:spcPts val="0"/>
              </a:spcAft>
              <a:buFont typeface="Arial" panose="020B0604020202020204" pitchFamily="34" charset="0"/>
              <a:buChar char="•"/>
            </a:pPr>
            <a:r>
              <a:rPr lang="en-US" sz="1400" dirty="0">
                <a:solidFill>
                  <a:srgbClr val="002060"/>
                </a:solidFill>
              </a:rPr>
              <a:t>Investigate the influence of natural catastrophes on business expansion.</a:t>
            </a:r>
            <a:endParaRPr sz="1400" dirty="0">
              <a:solidFill>
                <a:srgbClr val="002060"/>
              </a:solidFill>
            </a:endParaRPr>
          </a:p>
        </p:txBody>
      </p:sp>
      <p:sp>
        <p:nvSpPr>
          <p:cNvPr id="366" name="Google Shape;366;p35"/>
          <p:cNvSpPr txBox="1"/>
          <p:nvPr/>
        </p:nvSpPr>
        <p:spPr>
          <a:xfrm>
            <a:off x="0" y="-7950"/>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367" name="Google Shape;367;p35"/>
          <p:cNvSpPr txBox="1"/>
          <p:nvPr/>
        </p:nvSpPr>
        <p:spPr>
          <a:xfrm>
            <a:off x="8431200" y="4618675"/>
            <a:ext cx="712800" cy="535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20</a:t>
            </a:r>
            <a:endParaRPr dirty="0">
              <a:solidFill>
                <a:srgbClr val="191919"/>
              </a:solidFill>
              <a:latin typeface="Old Standard TT"/>
              <a:ea typeface="Old Standard TT"/>
              <a:cs typeface="Old Standard TT"/>
              <a:sym typeface="Old Standard TT"/>
            </a:endParaRPr>
          </a:p>
          <a:p>
            <a:pPr marL="0" lvl="0" indent="0" algn="ctr" rtl="0">
              <a:spcBef>
                <a:spcPts val="0"/>
              </a:spcBef>
              <a:spcAft>
                <a:spcPts val="0"/>
              </a:spcAft>
              <a:buNone/>
            </a:pPr>
            <a:r>
              <a:rPr lang="en" dirty="0">
                <a:solidFill>
                  <a:srgbClr val="191919"/>
                </a:solidFill>
                <a:latin typeface="Old Standard TT"/>
                <a:ea typeface="Old Standard TT"/>
                <a:cs typeface="Old Standard TT"/>
                <a:sym typeface="Old Standard TT"/>
              </a:rPr>
              <a:t>23</a:t>
            </a:r>
            <a:endParaRPr dirty="0">
              <a:solidFill>
                <a:srgbClr val="191919"/>
              </a:solidFill>
              <a:latin typeface="Old Standard TT"/>
              <a:ea typeface="Old Standard TT"/>
              <a:cs typeface="Old Standard TT"/>
              <a:sym typeface="Old Standard TT"/>
            </a:endParaRPr>
          </a:p>
        </p:txBody>
      </p:sp>
      <p:sp>
        <p:nvSpPr>
          <p:cNvPr id="4" name="Google Shape;365;p35">
            <a:extLst>
              <a:ext uri="{FF2B5EF4-FFF2-40B4-BE49-F238E27FC236}">
                <a16:creationId xmlns="" xmlns:a16="http://schemas.microsoft.com/office/drawing/2014/main" id="{1A532F7B-1521-016B-2A94-4AFE3A225CCB}"/>
              </a:ext>
            </a:extLst>
          </p:cNvPr>
          <p:cNvSpPr txBox="1">
            <a:spLocks/>
          </p:cNvSpPr>
          <p:nvPr/>
        </p:nvSpPr>
        <p:spPr>
          <a:xfrm>
            <a:off x="4665677" y="1169127"/>
            <a:ext cx="3634896" cy="338607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indent="0" algn="just">
              <a:buClr>
                <a:schemeClr val="dk1"/>
              </a:buClr>
              <a:buSzPts val="1400"/>
              <a:buFont typeface="Didact Gothic"/>
              <a:buNone/>
              <a:defRPr sz="1600" b="1">
                <a:solidFill>
                  <a:srgbClr val="002060"/>
                </a:solidFill>
                <a:latin typeface="Didact Gothic"/>
                <a:ea typeface="Didact Gothic"/>
                <a:cs typeface="Didact Gothic"/>
                <a:sym typeface="Didact Gothic"/>
              </a:defRPr>
            </a:lvl1pPr>
            <a:lvl2pPr marL="914400" indent="-317500" algn="ctr">
              <a:buClr>
                <a:schemeClr val="dk1"/>
              </a:buClr>
              <a:buSzPts val="1400"/>
              <a:buFont typeface="Didact Gothic"/>
              <a:buNone/>
              <a:defRPr>
                <a:solidFill>
                  <a:schemeClr val="dk1"/>
                </a:solidFill>
                <a:latin typeface="Didact Gothic"/>
                <a:ea typeface="Didact Gothic"/>
                <a:cs typeface="Didact Gothic"/>
                <a:sym typeface="Didact Gothic"/>
              </a:defRPr>
            </a:lvl2pPr>
            <a:lvl3pPr marL="13716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3pPr>
            <a:lvl4pPr marL="18288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4pPr>
            <a:lvl5pPr marL="22860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5pPr>
            <a:lvl6pPr marL="27432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6pPr>
            <a:lvl7pPr marL="32004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7pPr>
            <a:lvl8pPr marL="3657600" indent="-317500" algn="ctr">
              <a:spcBef>
                <a:spcPts val="1600"/>
              </a:spcBef>
              <a:buClr>
                <a:schemeClr val="dk1"/>
              </a:buClr>
              <a:buSzPts val="1400"/>
              <a:buFont typeface="Didact Gothic"/>
              <a:buNone/>
              <a:defRPr>
                <a:solidFill>
                  <a:schemeClr val="dk1"/>
                </a:solidFill>
                <a:latin typeface="Didact Gothic"/>
                <a:ea typeface="Didact Gothic"/>
                <a:cs typeface="Didact Gothic"/>
                <a:sym typeface="Didact Gothic"/>
              </a:defRPr>
            </a:lvl8pPr>
            <a:lvl9pPr marL="4114800" indent="-317500" algn="ctr">
              <a:spcBef>
                <a:spcPts val="1600"/>
              </a:spcBef>
              <a:spcAft>
                <a:spcPts val="1600"/>
              </a:spcAft>
              <a:buClr>
                <a:schemeClr val="dk1"/>
              </a:buClr>
              <a:buSzPts val="1400"/>
              <a:buFont typeface="Didact Gothic"/>
              <a:buNone/>
              <a:defRPr>
                <a:solidFill>
                  <a:schemeClr val="dk1"/>
                </a:solidFill>
                <a:latin typeface="Didact Gothic"/>
                <a:ea typeface="Didact Gothic"/>
                <a:cs typeface="Didact Gothic"/>
                <a:sym typeface="Didact Gothic"/>
              </a:defRPr>
            </a:lvl9pPr>
          </a:lstStyle>
          <a:p>
            <a:r>
              <a:rPr lang="en-US" sz="1400" dirty="0"/>
              <a:t>Key Goals:</a:t>
            </a:r>
          </a:p>
          <a:p>
            <a:pPr marL="285750" indent="-285750">
              <a:buFont typeface="Arial" panose="020B0604020202020204" pitchFamily="34" charset="0"/>
              <a:buChar char="•"/>
            </a:pPr>
            <a:r>
              <a:rPr lang="en-US" sz="1400" b="0" dirty="0"/>
              <a:t>Increase the availability of data on this issue.</a:t>
            </a:r>
          </a:p>
          <a:p>
            <a:pPr marL="285750" indent="-285750">
              <a:buFont typeface="Arial" panose="020B0604020202020204" pitchFamily="34" charset="0"/>
              <a:buChar char="•"/>
            </a:pPr>
            <a:r>
              <a:rPr lang="en-US" sz="1400" b="0" dirty="0"/>
              <a:t>Contribute to understanding how natural catastrophes affect manufacturing enterprises.</a:t>
            </a:r>
          </a:p>
          <a:p>
            <a:pPr marL="285750" indent="-285750">
              <a:buFont typeface="Arial" panose="020B0604020202020204" pitchFamily="34" charset="0"/>
              <a:buChar char="•"/>
            </a:pPr>
            <a:r>
              <a:rPr lang="en-US" sz="1400" b="0" dirty="0"/>
              <a:t>Address gaps in the current body of literature.</a:t>
            </a:r>
          </a:p>
          <a:p>
            <a:endParaRPr lang="en-US" sz="1400" dirty="0"/>
          </a:p>
          <a:p>
            <a:r>
              <a:rPr lang="en-US" sz="1400" dirty="0"/>
              <a:t>Broader Impact:</a:t>
            </a:r>
          </a:p>
          <a:p>
            <a:pPr marL="285750" indent="-285750">
              <a:buFont typeface="Arial" panose="020B0604020202020204" pitchFamily="34" charset="0"/>
              <a:buChar char="•"/>
            </a:pPr>
            <a:r>
              <a:rPr lang="en-US" sz="1400" b="0" dirty="0"/>
              <a:t>Inform policymakers and stakeholders.</a:t>
            </a:r>
          </a:p>
          <a:p>
            <a:pPr marL="285750" indent="-285750">
              <a:buFont typeface="Arial" panose="020B0604020202020204" pitchFamily="34" charset="0"/>
              <a:buChar char="•"/>
            </a:pPr>
            <a:r>
              <a:rPr lang="en-US" sz="1400" b="0" dirty="0"/>
              <a:t>Assist in developing strategies to reduce climate change effects.</a:t>
            </a:r>
          </a:p>
          <a:p>
            <a:pPr marL="285750" indent="-285750">
              <a:buFont typeface="Arial" panose="020B0604020202020204" pitchFamily="34" charset="0"/>
              <a:buChar char="•"/>
            </a:pPr>
            <a:r>
              <a:rPr lang="en-US" sz="1400" b="0" dirty="0"/>
              <a:t>Promote economic growth in the face of natural disasters.</a:t>
            </a:r>
          </a:p>
        </p:txBody>
      </p:sp>
      <p:pic>
        <p:nvPicPr>
          <p:cNvPr id="10" name="Picture 9">
            <a:extLst>
              <a:ext uri="{FF2B5EF4-FFF2-40B4-BE49-F238E27FC236}">
                <a16:creationId xmlns="" xmlns:a16="http://schemas.microsoft.com/office/drawing/2014/main" id="{495D6D10-2C02-EEF2-ABDF-6675A59492D7}"/>
              </a:ext>
            </a:extLst>
          </p:cNvPr>
          <p:cNvPicPr>
            <a:picLocks noChangeAspect="1"/>
          </p:cNvPicPr>
          <p:nvPr/>
        </p:nvPicPr>
        <p:blipFill>
          <a:blip r:embed="rId3"/>
          <a:stretch>
            <a:fillRect/>
          </a:stretch>
        </p:blipFill>
        <p:spPr>
          <a:xfrm>
            <a:off x="7962315" y="0"/>
            <a:ext cx="529415" cy="523217"/>
          </a:xfrm>
          <a:prstGeom prst="rect">
            <a:avLst/>
          </a:prstGeom>
        </p:spPr>
      </p:pic>
      <p:pic>
        <p:nvPicPr>
          <p:cNvPr id="11" name="Picture 10">
            <a:extLst>
              <a:ext uri="{FF2B5EF4-FFF2-40B4-BE49-F238E27FC236}">
                <a16:creationId xmlns="" xmlns:a16="http://schemas.microsoft.com/office/drawing/2014/main" id="{88B8C200-D3CC-DC21-EB28-57F026C01CB1}"/>
              </a:ext>
            </a:extLst>
          </p:cNvPr>
          <p:cNvPicPr>
            <a:picLocks noChangeAspect="1"/>
          </p:cNvPicPr>
          <p:nvPr/>
        </p:nvPicPr>
        <p:blipFill>
          <a:blip r:embed="rId4"/>
          <a:stretch>
            <a:fillRect/>
          </a:stretch>
        </p:blipFill>
        <p:spPr>
          <a:xfrm>
            <a:off x="652270" y="-11627"/>
            <a:ext cx="2280341" cy="554560"/>
          </a:xfrm>
          <a:prstGeom prst="rect">
            <a:avLst/>
          </a:prstGeom>
        </p:spPr>
      </p:pic>
      <p:sp>
        <p:nvSpPr>
          <p:cNvPr id="12"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23rd International 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300252724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1"/>
          <p:cNvSpPr txBox="1">
            <a:spLocks noGrp="1"/>
          </p:cNvSpPr>
          <p:nvPr>
            <p:ph type="title"/>
          </p:nvPr>
        </p:nvSpPr>
        <p:spPr>
          <a:xfrm>
            <a:off x="720000" y="527825"/>
            <a:ext cx="7704000" cy="622800"/>
          </a:xfrm>
          <a:prstGeom prst="rect">
            <a:avLst/>
          </a:prstGeom>
        </p:spPr>
        <p:txBody>
          <a:bodyPr spcFirstLastPara="1" wrap="square" lIns="0" tIns="91425" rIns="91425" bIns="91425" anchor="b" anchorCtr="0">
            <a:noAutofit/>
          </a:bodyPr>
          <a:lstStyle/>
          <a:p>
            <a:pPr marL="0" lvl="0" indent="0" algn="ctr" rtl="0">
              <a:spcBef>
                <a:spcPts val="0"/>
              </a:spcBef>
              <a:spcAft>
                <a:spcPts val="0"/>
              </a:spcAft>
              <a:buNone/>
            </a:pPr>
            <a:r>
              <a:rPr lang="en-US" dirty="0">
                <a:solidFill>
                  <a:srgbClr val="002060"/>
                </a:solidFill>
              </a:rPr>
              <a:t>Theoretical Background</a:t>
            </a:r>
            <a:endParaRPr dirty="0">
              <a:solidFill>
                <a:srgbClr val="002060"/>
              </a:solidFill>
            </a:endParaRPr>
          </a:p>
        </p:txBody>
      </p:sp>
      <p:sp>
        <p:nvSpPr>
          <p:cNvPr id="597" name="Google Shape;597;p51"/>
          <p:cNvSpPr txBox="1"/>
          <p:nvPr/>
        </p:nvSpPr>
        <p:spPr>
          <a:xfrm>
            <a:off x="1581894" y="1396665"/>
            <a:ext cx="2680456" cy="5754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2000" b="1" dirty="0">
                <a:solidFill>
                  <a:srgbClr val="002060"/>
                </a:solidFill>
                <a:latin typeface="Old Standard TT"/>
                <a:ea typeface="Old Standard TT"/>
                <a:cs typeface="Old Standard TT"/>
                <a:sym typeface="Old Standard TT"/>
              </a:rPr>
              <a:t>Creative Destruction</a:t>
            </a:r>
          </a:p>
          <a:p>
            <a:pPr marL="0" lvl="0" indent="0" algn="l" rtl="0">
              <a:spcBef>
                <a:spcPts val="0"/>
              </a:spcBef>
              <a:spcAft>
                <a:spcPts val="0"/>
              </a:spcAft>
              <a:buClr>
                <a:srgbClr val="000000"/>
              </a:buClr>
              <a:buSzPts val="1100"/>
              <a:buFont typeface="Arial"/>
              <a:buNone/>
            </a:pPr>
            <a:r>
              <a:rPr lang="en-US" sz="2000" b="1" dirty="0">
                <a:solidFill>
                  <a:srgbClr val="002060"/>
                </a:solidFill>
                <a:latin typeface="Old Standard TT"/>
                <a:ea typeface="Old Standard TT"/>
                <a:cs typeface="Old Standard TT"/>
                <a:sym typeface="Old Standard TT"/>
              </a:rPr>
              <a:t>Theory</a:t>
            </a:r>
            <a:endParaRPr sz="2000" b="1" dirty="0">
              <a:solidFill>
                <a:srgbClr val="002060"/>
              </a:solidFill>
              <a:latin typeface="Old Standard TT"/>
              <a:ea typeface="Old Standard TT"/>
              <a:cs typeface="Old Standard TT"/>
              <a:sym typeface="Old Standard TT"/>
            </a:endParaRPr>
          </a:p>
        </p:txBody>
      </p:sp>
      <p:sp>
        <p:nvSpPr>
          <p:cNvPr id="598" name="Google Shape;598;p51"/>
          <p:cNvSpPr txBox="1"/>
          <p:nvPr/>
        </p:nvSpPr>
        <p:spPr>
          <a:xfrm>
            <a:off x="1581894" y="1956502"/>
            <a:ext cx="2658600" cy="819882"/>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1200" dirty="0">
                <a:solidFill>
                  <a:srgbClr val="002060"/>
                </a:solidFill>
                <a:latin typeface="Didact Gothic"/>
                <a:ea typeface="Didact Gothic"/>
                <a:cs typeface="Didact Gothic"/>
                <a:sym typeface="Didact Gothic"/>
              </a:rPr>
              <a:t>Mercury is the closest planet to the Sun and the smallest one in the Solar System—it’s only a bit larger than the Moon</a:t>
            </a:r>
            <a:endParaRPr sz="1200" dirty="0">
              <a:solidFill>
                <a:srgbClr val="002060"/>
              </a:solidFill>
              <a:latin typeface="Didact Gothic"/>
              <a:ea typeface="Didact Gothic"/>
              <a:cs typeface="Didact Gothic"/>
              <a:sym typeface="Didact Gothic"/>
            </a:endParaRPr>
          </a:p>
          <a:p>
            <a:pPr marL="0" lvl="0" indent="0" algn="l" rtl="0">
              <a:spcBef>
                <a:spcPts val="0"/>
              </a:spcBef>
              <a:spcAft>
                <a:spcPts val="0"/>
              </a:spcAft>
              <a:buNone/>
            </a:pPr>
            <a:endParaRPr sz="1200" dirty="0">
              <a:solidFill>
                <a:srgbClr val="002060"/>
              </a:solidFill>
              <a:latin typeface="Didact Gothic"/>
              <a:ea typeface="Didact Gothic"/>
              <a:cs typeface="Didact Gothic"/>
              <a:sym typeface="Didact Gothic"/>
            </a:endParaRPr>
          </a:p>
        </p:txBody>
      </p:sp>
      <p:sp>
        <p:nvSpPr>
          <p:cNvPr id="599" name="Google Shape;599;p51"/>
          <p:cNvSpPr txBox="1"/>
          <p:nvPr/>
        </p:nvSpPr>
        <p:spPr>
          <a:xfrm>
            <a:off x="5765400" y="1335779"/>
            <a:ext cx="2658600"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2000" b="1" dirty="0" err="1">
                <a:solidFill>
                  <a:srgbClr val="002060"/>
                </a:solidFill>
                <a:latin typeface="Old Standard TT"/>
                <a:ea typeface="Old Standard TT"/>
                <a:cs typeface="Old Standard TT"/>
                <a:sym typeface="Old Standard TT"/>
              </a:rPr>
              <a:t>Gibrat's</a:t>
            </a:r>
            <a:r>
              <a:rPr lang="en-US" sz="2000" b="1" dirty="0">
                <a:solidFill>
                  <a:srgbClr val="002060"/>
                </a:solidFill>
                <a:latin typeface="Old Standard TT"/>
                <a:ea typeface="Old Standard TT"/>
                <a:cs typeface="Old Standard TT"/>
                <a:sym typeface="Old Standard TT"/>
              </a:rPr>
              <a:t> Law:</a:t>
            </a:r>
            <a:endParaRPr sz="2000" b="1" dirty="0">
              <a:solidFill>
                <a:srgbClr val="002060"/>
              </a:solidFill>
              <a:latin typeface="Old Standard TT"/>
              <a:ea typeface="Old Standard TT"/>
              <a:cs typeface="Old Standard TT"/>
              <a:sym typeface="Old Standard TT"/>
            </a:endParaRPr>
          </a:p>
        </p:txBody>
      </p:sp>
      <p:sp>
        <p:nvSpPr>
          <p:cNvPr id="600" name="Google Shape;600;p51"/>
          <p:cNvSpPr txBox="1"/>
          <p:nvPr/>
        </p:nvSpPr>
        <p:spPr>
          <a:xfrm>
            <a:off x="5765400" y="1684379"/>
            <a:ext cx="2658600" cy="74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rgbClr val="002060"/>
                </a:solidFill>
                <a:latin typeface="Didact Gothic"/>
                <a:ea typeface="Didact Gothic"/>
                <a:cs typeface="Didact Gothic"/>
                <a:sym typeface="Didact Gothic"/>
              </a:rPr>
              <a:t>Venus has a beautiful name and is the second planet from the Sun. It’s terribly hot—even hotter than Mercury</a:t>
            </a:r>
            <a:endParaRPr sz="1200" dirty="0">
              <a:solidFill>
                <a:srgbClr val="002060"/>
              </a:solidFill>
              <a:latin typeface="Didact Gothic"/>
              <a:ea typeface="Didact Gothic"/>
              <a:cs typeface="Didact Gothic"/>
              <a:sym typeface="Didact Gothic"/>
            </a:endParaRPr>
          </a:p>
          <a:p>
            <a:pPr marL="0" lvl="0" indent="0" algn="l" rtl="0">
              <a:spcBef>
                <a:spcPts val="0"/>
              </a:spcBef>
              <a:spcAft>
                <a:spcPts val="0"/>
              </a:spcAft>
              <a:buNone/>
            </a:pPr>
            <a:endParaRPr sz="1200" dirty="0">
              <a:solidFill>
                <a:srgbClr val="002060"/>
              </a:solidFill>
              <a:latin typeface="Didact Gothic"/>
              <a:ea typeface="Didact Gothic"/>
              <a:cs typeface="Didact Gothic"/>
              <a:sym typeface="Didact Gothic"/>
            </a:endParaRPr>
          </a:p>
        </p:txBody>
      </p:sp>
      <p:sp>
        <p:nvSpPr>
          <p:cNvPr id="603" name="Google Shape;603;p51"/>
          <p:cNvSpPr/>
          <p:nvPr/>
        </p:nvSpPr>
        <p:spPr>
          <a:xfrm>
            <a:off x="708250" y="1583306"/>
            <a:ext cx="743100" cy="74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002060"/>
                </a:solidFill>
                <a:latin typeface="Old Standard TT"/>
                <a:ea typeface="Old Standard TT"/>
                <a:cs typeface="Old Standard TT"/>
                <a:sym typeface="Old Standard TT"/>
              </a:rPr>
              <a:t>1</a:t>
            </a:r>
            <a:endParaRPr sz="3200" dirty="0">
              <a:solidFill>
                <a:srgbClr val="002060"/>
              </a:solidFill>
              <a:latin typeface="Old Standard TT"/>
              <a:ea typeface="Old Standard TT"/>
              <a:cs typeface="Old Standard TT"/>
              <a:sym typeface="Old Standard TT"/>
            </a:endParaRPr>
          </a:p>
        </p:txBody>
      </p:sp>
      <p:sp>
        <p:nvSpPr>
          <p:cNvPr id="604" name="Google Shape;604;p51"/>
          <p:cNvSpPr/>
          <p:nvPr/>
        </p:nvSpPr>
        <p:spPr>
          <a:xfrm>
            <a:off x="4869900" y="1583306"/>
            <a:ext cx="743100" cy="74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a:solidFill>
                  <a:srgbClr val="002060"/>
                </a:solidFill>
                <a:latin typeface="Old Standard TT"/>
                <a:ea typeface="Old Standard TT"/>
                <a:cs typeface="Old Standard TT"/>
                <a:sym typeface="Old Standard TT"/>
              </a:rPr>
              <a:t>2</a:t>
            </a:r>
            <a:endParaRPr sz="3200">
              <a:solidFill>
                <a:srgbClr val="002060"/>
              </a:solidFill>
              <a:latin typeface="Old Standard TT"/>
              <a:ea typeface="Old Standard TT"/>
              <a:cs typeface="Old Standard TT"/>
              <a:sym typeface="Old Standard TT"/>
            </a:endParaRPr>
          </a:p>
        </p:txBody>
      </p:sp>
      <p:sp>
        <p:nvSpPr>
          <p:cNvPr id="2" name="Google Shape;597;p51">
            <a:extLst>
              <a:ext uri="{FF2B5EF4-FFF2-40B4-BE49-F238E27FC236}">
                <a16:creationId xmlns="" xmlns:a16="http://schemas.microsoft.com/office/drawing/2014/main" id="{1C9CB576-5CD2-A4A3-66BF-00F7023FF2D0}"/>
              </a:ext>
            </a:extLst>
          </p:cNvPr>
          <p:cNvSpPr txBox="1"/>
          <p:nvPr/>
        </p:nvSpPr>
        <p:spPr>
          <a:xfrm>
            <a:off x="1581894" y="3159824"/>
            <a:ext cx="2680456" cy="5754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2000" b="1" dirty="0">
                <a:solidFill>
                  <a:srgbClr val="002060"/>
                </a:solidFill>
                <a:latin typeface="Old Standard TT"/>
                <a:ea typeface="Old Standard TT"/>
                <a:cs typeface="Old Standard TT"/>
                <a:sym typeface="Old Standard TT"/>
              </a:rPr>
              <a:t>Human Capital and Labor Mobility</a:t>
            </a:r>
            <a:endParaRPr sz="2000" b="1" dirty="0">
              <a:solidFill>
                <a:srgbClr val="002060"/>
              </a:solidFill>
              <a:latin typeface="Old Standard TT"/>
              <a:ea typeface="Old Standard TT"/>
              <a:cs typeface="Old Standard TT"/>
              <a:sym typeface="Old Standard TT"/>
            </a:endParaRPr>
          </a:p>
        </p:txBody>
      </p:sp>
      <p:sp>
        <p:nvSpPr>
          <p:cNvPr id="3" name="Google Shape;598;p51">
            <a:extLst>
              <a:ext uri="{FF2B5EF4-FFF2-40B4-BE49-F238E27FC236}">
                <a16:creationId xmlns="" xmlns:a16="http://schemas.microsoft.com/office/drawing/2014/main" id="{313CE927-8C42-9B3C-0678-199374B6B158}"/>
              </a:ext>
            </a:extLst>
          </p:cNvPr>
          <p:cNvSpPr txBox="1"/>
          <p:nvPr/>
        </p:nvSpPr>
        <p:spPr>
          <a:xfrm>
            <a:off x="1581894" y="3719662"/>
            <a:ext cx="2990106" cy="106582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a:solidFill>
                  <a:srgbClr val="002060"/>
                </a:solidFill>
                <a:latin typeface="Didact Gothic"/>
                <a:ea typeface="Didact Gothic"/>
                <a:cs typeface="Didact Gothic"/>
                <a:sym typeface="Didact Gothic"/>
              </a:rPr>
              <a:t>Skilled labor plays a pivotal role in post-disaster recovery. Natural disasters can disrupt labor mobility, potentially influencing a firm's growth prospects as they contend with labor challenges.</a:t>
            </a:r>
            <a:endParaRPr sz="1200" dirty="0">
              <a:solidFill>
                <a:srgbClr val="002060"/>
              </a:solidFill>
              <a:latin typeface="Didact Gothic"/>
              <a:ea typeface="Didact Gothic"/>
              <a:cs typeface="Didact Gothic"/>
              <a:sym typeface="Didact Gothic"/>
            </a:endParaRPr>
          </a:p>
        </p:txBody>
      </p:sp>
      <p:sp>
        <p:nvSpPr>
          <p:cNvPr id="4" name="Google Shape;603;p51">
            <a:extLst>
              <a:ext uri="{FF2B5EF4-FFF2-40B4-BE49-F238E27FC236}">
                <a16:creationId xmlns="" xmlns:a16="http://schemas.microsoft.com/office/drawing/2014/main" id="{FA4EC016-BF7C-93C8-2BDF-044E83833C0C}"/>
              </a:ext>
            </a:extLst>
          </p:cNvPr>
          <p:cNvSpPr/>
          <p:nvPr/>
        </p:nvSpPr>
        <p:spPr>
          <a:xfrm>
            <a:off x="708250" y="3346465"/>
            <a:ext cx="743100" cy="74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002060"/>
                </a:solidFill>
                <a:latin typeface="Old Standard TT"/>
                <a:ea typeface="Old Standard TT"/>
                <a:cs typeface="Old Standard TT"/>
                <a:sym typeface="Old Standard TT"/>
              </a:rPr>
              <a:t>3</a:t>
            </a:r>
            <a:endParaRPr sz="3200" dirty="0">
              <a:solidFill>
                <a:srgbClr val="002060"/>
              </a:solidFill>
              <a:latin typeface="Old Standard TT"/>
              <a:ea typeface="Old Standard TT"/>
              <a:cs typeface="Old Standard TT"/>
              <a:sym typeface="Old Standard TT"/>
            </a:endParaRPr>
          </a:p>
        </p:txBody>
      </p:sp>
      <p:sp>
        <p:nvSpPr>
          <p:cNvPr id="5" name="Google Shape;597;p51">
            <a:extLst>
              <a:ext uri="{FF2B5EF4-FFF2-40B4-BE49-F238E27FC236}">
                <a16:creationId xmlns="" xmlns:a16="http://schemas.microsoft.com/office/drawing/2014/main" id="{C4FEF80B-278F-9198-024F-82F9E9F1C687}"/>
              </a:ext>
            </a:extLst>
          </p:cNvPr>
          <p:cNvSpPr txBox="1"/>
          <p:nvPr/>
        </p:nvSpPr>
        <p:spPr>
          <a:xfrm>
            <a:off x="5743544" y="3159824"/>
            <a:ext cx="2680456" cy="5754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2000" b="1" dirty="0">
                <a:solidFill>
                  <a:srgbClr val="002060"/>
                </a:solidFill>
                <a:latin typeface="Old Standard TT"/>
                <a:ea typeface="Old Standard TT"/>
                <a:cs typeface="Old Standard TT"/>
                <a:sym typeface="Old Standard TT"/>
              </a:rPr>
              <a:t>Resource-Based View (RBV):</a:t>
            </a:r>
            <a:endParaRPr sz="2000" b="1" dirty="0">
              <a:solidFill>
                <a:srgbClr val="002060"/>
              </a:solidFill>
              <a:latin typeface="Old Standard TT"/>
              <a:ea typeface="Old Standard TT"/>
              <a:cs typeface="Old Standard TT"/>
              <a:sym typeface="Old Standard TT"/>
            </a:endParaRPr>
          </a:p>
        </p:txBody>
      </p:sp>
      <p:sp>
        <p:nvSpPr>
          <p:cNvPr id="6" name="Google Shape;598;p51">
            <a:extLst>
              <a:ext uri="{FF2B5EF4-FFF2-40B4-BE49-F238E27FC236}">
                <a16:creationId xmlns="" xmlns:a16="http://schemas.microsoft.com/office/drawing/2014/main" id="{0B3868D3-6131-8F2F-F34A-B9CF395A501C}"/>
              </a:ext>
            </a:extLst>
          </p:cNvPr>
          <p:cNvSpPr txBox="1"/>
          <p:nvPr/>
        </p:nvSpPr>
        <p:spPr>
          <a:xfrm>
            <a:off x="5743543" y="3719660"/>
            <a:ext cx="3132667" cy="1250746"/>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1200" dirty="0">
                <a:solidFill>
                  <a:srgbClr val="002060"/>
                </a:solidFill>
                <a:latin typeface="Didact Gothic"/>
                <a:ea typeface="Didact Gothic"/>
                <a:cs typeface="Didact Gothic"/>
                <a:sym typeface="Didact Gothic"/>
              </a:rPr>
              <a:t>The Resource-Based View theory emphasizes that a firm's competitive advantage hinges on its unique resources. In natural disasters, firms with robust resource bases may be better equipped to withstand the adverse effects of such events and continue growing.</a:t>
            </a:r>
            <a:endParaRPr sz="1200" dirty="0">
              <a:solidFill>
                <a:srgbClr val="002060"/>
              </a:solidFill>
              <a:latin typeface="Didact Gothic"/>
              <a:ea typeface="Didact Gothic"/>
              <a:cs typeface="Didact Gothic"/>
              <a:sym typeface="Didact Gothic"/>
            </a:endParaRPr>
          </a:p>
        </p:txBody>
      </p:sp>
      <p:sp>
        <p:nvSpPr>
          <p:cNvPr id="7" name="Google Shape;603;p51">
            <a:extLst>
              <a:ext uri="{FF2B5EF4-FFF2-40B4-BE49-F238E27FC236}">
                <a16:creationId xmlns="" xmlns:a16="http://schemas.microsoft.com/office/drawing/2014/main" id="{BBD26F63-4EE1-02F1-E802-71C80882C960}"/>
              </a:ext>
            </a:extLst>
          </p:cNvPr>
          <p:cNvSpPr/>
          <p:nvPr/>
        </p:nvSpPr>
        <p:spPr>
          <a:xfrm>
            <a:off x="4869900" y="3346465"/>
            <a:ext cx="743100" cy="74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002060"/>
                </a:solidFill>
                <a:latin typeface="Old Standard TT"/>
                <a:ea typeface="Old Standard TT"/>
                <a:cs typeface="Old Standard TT"/>
                <a:sym typeface="Old Standard TT"/>
              </a:rPr>
              <a:t>4</a:t>
            </a:r>
            <a:endParaRPr sz="3200" dirty="0">
              <a:solidFill>
                <a:srgbClr val="002060"/>
              </a:solidFill>
              <a:latin typeface="Old Standard TT"/>
              <a:ea typeface="Old Standard TT"/>
              <a:cs typeface="Old Standard TT"/>
              <a:sym typeface="Old Standard TT"/>
            </a:endParaRPr>
          </a:p>
        </p:txBody>
      </p:sp>
      <p:pic>
        <p:nvPicPr>
          <p:cNvPr id="10" name="Picture 9">
            <a:extLst>
              <a:ext uri="{FF2B5EF4-FFF2-40B4-BE49-F238E27FC236}">
                <a16:creationId xmlns="" xmlns:a16="http://schemas.microsoft.com/office/drawing/2014/main" id="{9AC01128-C77B-4390-AFDA-0A2FAF002EBB}"/>
              </a:ext>
            </a:extLst>
          </p:cNvPr>
          <p:cNvPicPr>
            <a:picLocks noChangeAspect="1"/>
          </p:cNvPicPr>
          <p:nvPr/>
        </p:nvPicPr>
        <p:blipFill>
          <a:blip r:embed="rId3"/>
          <a:stretch>
            <a:fillRect/>
          </a:stretch>
        </p:blipFill>
        <p:spPr>
          <a:xfrm>
            <a:off x="7962315" y="0"/>
            <a:ext cx="529415" cy="523217"/>
          </a:xfrm>
          <a:prstGeom prst="rect">
            <a:avLst/>
          </a:prstGeom>
        </p:spPr>
      </p:pic>
      <p:pic>
        <p:nvPicPr>
          <p:cNvPr id="11" name="Picture 10">
            <a:extLst>
              <a:ext uri="{FF2B5EF4-FFF2-40B4-BE49-F238E27FC236}">
                <a16:creationId xmlns="" xmlns:a16="http://schemas.microsoft.com/office/drawing/2014/main" id="{EF388E05-6B6C-587F-6A74-F34F8D400218}"/>
              </a:ext>
            </a:extLst>
          </p:cNvPr>
          <p:cNvPicPr>
            <a:picLocks noChangeAspect="1"/>
          </p:cNvPicPr>
          <p:nvPr/>
        </p:nvPicPr>
        <p:blipFill>
          <a:blip r:embed="rId4"/>
          <a:stretch>
            <a:fillRect/>
          </a:stretch>
        </p:blipFill>
        <p:spPr>
          <a:xfrm>
            <a:off x="652270" y="-21154"/>
            <a:ext cx="2280341" cy="564085"/>
          </a:xfrm>
          <a:prstGeom prst="rect">
            <a:avLst/>
          </a:prstGeom>
        </p:spPr>
      </p:pic>
    </p:spTree>
    <p:extLst>
      <p:ext uri="{BB962C8B-B14F-4D97-AF65-F5344CB8AC3E}">
        <p14:creationId xmlns="" xmlns:p14="http://schemas.microsoft.com/office/powerpoint/2010/main" val="1372005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51"/>
          <p:cNvSpPr txBox="1">
            <a:spLocks noGrp="1"/>
          </p:cNvSpPr>
          <p:nvPr>
            <p:ph type="title"/>
          </p:nvPr>
        </p:nvSpPr>
        <p:spPr>
          <a:xfrm>
            <a:off x="720000" y="527825"/>
            <a:ext cx="7704000" cy="622800"/>
          </a:xfrm>
          <a:prstGeom prst="rect">
            <a:avLst/>
          </a:prstGeom>
        </p:spPr>
        <p:txBody>
          <a:bodyPr spcFirstLastPara="1" wrap="square" lIns="0" tIns="91425" rIns="91425" bIns="91425" anchor="b" anchorCtr="0">
            <a:noAutofit/>
          </a:bodyPr>
          <a:lstStyle/>
          <a:p>
            <a:pPr marL="0" lvl="0" indent="0" algn="ctr" rtl="0">
              <a:spcBef>
                <a:spcPts val="0"/>
              </a:spcBef>
              <a:spcAft>
                <a:spcPts val="0"/>
              </a:spcAft>
              <a:buNone/>
            </a:pPr>
            <a:r>
              <a:rPr lang="en-US" dirty="0">
                <a:solidFill>
                  <a:srgbClr val="002060"/>
                </a:solidFill>
              </a:rPr>
              <a:t>Theoretical Background</a:t>
            </a:r>
            <a:endParaRPr dirty="0">
              <a:solidFill>
                <a:srgbClr val="002060"/>
              </a:solidFill>
            </a:endParaRPr>
          </a:p>
        </p:txBody>
      </p:sp>
      <p:sp>
        <p:nvSpPr>
          <p:cNvPr id="597" name="Google Shape;597;p51"/>
          <p:cNvSpPr txBox="1"/>
          <p:nvPr/>
        </p:nvSpPr>
        <p:spPr>
          <a:xfrm>
            <a:off x="2410741" y="1996321"/>
            <a:ext cx="4322517" cy="57542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US" sz="2000" b="1" dirty="0">
                <a:solidFill>
                  <a:srgbClr val="002060"/>
                </a:solidFill>
                <a:latin typeface="Old Standard TT"/>
                <a:ea typeface="Old Standard TT"/>
                <a:cs typeface="Old Standard TT"/>
                <a:sym typeface="Old Standard TT"/>
              </a:rPr>
              <a:t>Institutional and Policy Framework</a:t>
            </a:r>
            <a:endParaRPr sz="2000" b="1" dirty="0">
              <a:solidFill>
                <a:srgbClr val="002060"/>
              </a:solidFill>
              <a:latin typeface="Old Standard TT"/>
              <a:ea typeface="Old Standard TT"/>
              <a:cs typeface="Old Standard TT"/>
              <a:sym typeface="Old Standard TT"/>
            </a:endParaRPr>
          </a:p>
        </p:txBody>
      </p:sp>
      <p:sp>
        <p:nvSpPr>
          <p:cNvPr id="598" name="Google Shape;598;p51"/>
          <p:cNvSpPr txBox="1"/>
          <p:nvPr/>
        </p:nvSpPr>
        <p:spPr>
          <a:xfrm>
            <a:off x="2038450" y="2446193"/>
            <a:ext cx="5067100" cy="93037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dirty="0">
                <a:solidFill>
                  <a:srgbClr val="002060"/>
                </a:solidFill>
                <a:latin typeface="Didact Gothic"/>
                <a:ea typeface="Didact Gothic"/>
                <a:cs typeface="Didact Gothic"/>
                <a:sym typeface="Didact Gothic"/>
              </a:rPr>
              <a:t>A region's institutional and policy framework can significantly shape responses to natural disasters. Legal, regulatory, and policy environments, government support, and disaster preparedness measures all play pivotal roles in influencing firm growth following a disaster.</a:t>
            </a:r>
            <a:endParaRPr sz="1200" dirty="0">
              <a:solidFill>
                <a:srgbClr val="002060"/>
              </a:solidFill>
              <a:latin typeface="Didact Gothic"/>
              <a:ea typeface="Didact Gothic"/>
              <a:cs typeface="Didact Gothic"/>
              <a:sym typeface="Didact Gothic"/>
            </a:endParaRPr>
          </a:p>
        </p:txBody>
      </p:sp>
      <p:sp>
        <p:nvSpPr>
          <p:cNvPr id="603" name="Google Shape;603;p51"/>
          <p:cNvSpPr/>
          <p:nvPr/>
        </p:nvSpPr>
        <p:spPr>
          <a:xfrm>
            <a:off x="4200449" y="1347528"/>
            <a:ext cx="743100" cy="743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002060"/>
                </a:solidFill>
                <a:latin typeface="Old Standard TT"/>
                <a:ea typeface="Old Standard TT"/>
                <a:cs typeface="Old Standard TT"/>
                <a:sym typeface="Old Standard TT"/>
              </a:rPr>
              <a:t>5</a:t>
            </a:r>
            <a:endParaRPr sz="3200" dirty="0">
              <a:solidFill>
                <a:srgbClr val="002060"/>
              </a:solidFill>
              <a:latin typeface="Old Standard TT"/>
              <a:ea typeface="Old Standard TT"/>
              <a:cs typeface="Old Standard TT"/>
              <a:sym typeface="Old Standard TT"/>
            </a:endParaRPr>
          </a:p>
        </p:txBody>
      </p:sp>
      <p:pic>
        <p:nvPicPr>
          <p:cNvPr id="4" name="Picture 3">
            <a:extLst>
              <a:ext uri="{FF2B5EF4-FFF2-40B4-BE49-F238E27FC236}">
                <a16:creationId xmlns="" xmlns:a16="http://schemas.microsoft.com/office/drawing/2014/main" id="{315A28E8-85F8-D7D7-6875-2B300A6DAC72}"/>
              </a:ext>
            </a:extLst>
          </p:cNvPr>
          <p:cNvPicPr>
            <a:picLocks noChangeAspect="1"/>
          </p:cNvPicPr>
          <p:nvPr/>
        </p:nvPicPr>
        <p:blipFill>
          <a:blip r:embed="rId3"/>
          <a:stretch>
            <a:fillRect/>
          </a:stretch>
        </p:blipFill>
        <p:spPr>
          <a:xfrm>
            <a:off x="7962315" y="0"/>
            <a:ext cx="529415" cy="523217"/>
          </a:xfrm>
          <a:prstGeom prst="rect">
            <a:avLst/>
          </a:prstGeom>
        </p:spPr>
      </p:pic>
      <p:pic>
        <p:nvPicPr>
          <p:cNvPr id="5" name="Picture 4">
            <a:extLst>
              <a:ext uri="{FF2B5EF4-FFF2-40B4-BE49-F238E27FC236}">
                <a16:creationId xmlns="" xmlns:a16="http://schemas.microsoft.com/office/drawing/2014/main" id="{615FDDC7-2FAB-8033-BD15-3B530CD94963}"/>
              </a:ext>
            </a:extLst>
          </p:cNvPr>
          <p:cNvPicPr>
            <a:picLocks noChangeAspect="1"/>
          </p:cNvPicPr>
          <p:nvPr/>
        </p:nvPicPr>
        <p:blipFill>
          <a:blip r:embed="rId4"/>
          <a:stretch>
            <a:fillRect/>
          </a:stretch>
        </p:blipFill>
        <p:spPr>
          <a:xfrm>
            <a:off x="652270" y="-35443"/>
            <a:ext cx="2280341" cy="625997"/>
          </a:xfrm>
          <a:prstGeom prst="rect">
            <a:avLst/>
          </a:prstGeom>
        </p:spPr>
      </p:pic>
      <p:sp>
        <p:nvSpPr>
          <p:cNvPr id="9" name="Google Shape;305;p30">
            <a:extLst>
              <a:ext uri="{FF2B5EF4-FFF2-40B4-BE49-F238E27FC236}">
                <a16:creationId xmlns="" xmlns:a16="http://schemas.microsoft.com/office/drawing/2014/main" id="{E005E7FC-ED88-B3DE-699B-DABF1637A69A}"/>
              </a:ext>
            </a:extLst>
          </p:cNvPr>
          <p:cNvSpPr txBox="1">
            <a:spLocks/>
          </p:cNvSpPr>
          <p:nvPr/>
        </p:nvSpPr>
        <p:spPr>
          <a:xfrm>
            <a:off x="685801" y="4681538"/>
            <a:ext cx="7820024" cy="4009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1pPr>
            <a:lvl2pPr marL="914400" marR="0" lvl="1" indent="-317500" algn="ctr" rtl="0">
              <a:lnSpc>
                <a:spcPct val="100000"/>
              </a:lnSpc>
              <a:spcBef>
                <a:spcPts val="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2pPr>
            <a:lvl3pPr marL="1371600" marR="0" lvl="2"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3pPr>
            <a:lvl4pPr marL="1828800" marR="0" lvl="3"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4pPr>
            <a:lvl5pPr marL="2286000" marR="0" lvl="4"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5pPr>
            <a:lvl6pPr marL="2743200" marR="0" lvl="5"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6pPr>
            <a:lvl7pPr marL="3200400" marR="0" lvl="6"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7pPr>
            <a:lvl8pPr marL="3657600" marR="0" lvl="7" indent="-317500" algn="ctr" rtl="0">
              <a:lnSpc>
                <a:spcPct val="100000"/>
              </a:lnSpc>
              <a:spcBef>
                <a:spcPts val="1600"/>
              </a:spcBef>
              <a:spcAft>
                <a:spcPts val="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8pPr>
            <a:lvl9pPr marL="4114800" marR="0" lvl="8" indent="-317500" algn="ctr" rtl="0">
              <a:lnSpc>
                <a:spcPct val="100000"/>
              </a:lnSpc>
              <a:spcBef>
                <a:spcPts val="1600"/>
              </a:spcBef>
              <a:spcAft>
                <a:spcPts val="1600"/>
              </a:spcAft>
              <a:buClr>
                <a:schemeClr val="dk1"/>
              </a:buClr>
              <a:buSzPts val="1600"/>
              <a:buFont typeface="Didact Gothic"/>
              <a:buNone/>
              <a:defRPr sz="1600" b="0" i="0" u="none" strike="noStrike" cap="none">
                <a:solidFill>
                  <a:schemeClr val="dk1"/>
                </a:solidFill>
                <a:latin typeface="Didact Gothic"/>
                <a:ea typeface="Didact Gothic"/>
                <a:cs typeface="Didact Gothic"/>
                <a:sym typeface="Didact Gothic"/>
              </a:defRPr>
            </a:lvl9pPr>
          </a:lstStyle>
          <a:p>
            <a:pPr marL="0" indent="0"/>
            <a:r>
              <a:rPr lang="en-US" sz="1400" i="1" dirty="0">
                <a:solidFill>
                  <a:srgbClr val="002060"/>
                </a:solidFill>
                <a:latin typeface="Old Standard TT"/>
                <a:ea typeface="Old Standard TT"/>
                <a:cs typeface="Old Standard TT"/>
                <a:sym typeface="Old Standard TT"/>
              </a:rPr>
              <a:t>The </a:t>
            </a:r>
            <a:r>
              <a:rPr lang="en-US" sz="1400" i="1" dirty="0" smtClean="0">
                <a:solidFill>
                  <a:srgbClr val="002060"/>
                </a:solidFill>
                <a:latin typeface="Old Standard TT"/>
                <a:ea typeface="Old Standard TT"/>
                <a:cs typeface="Old Standard TT"/>
                <a:sym typeface="Old Standard TT"/>
              </a:rPr>
              <a:t>23</a:t>
            </a:r>
            <a:r>
              <a:rPr lang="en-US" sz="1400" i="1" baseline="30000" dirty="0" smtClean="0">
                <a:solidFill>
                  <a:srgbClr val="002060"/>
                </a:solidFill>
                <a:latin typeface="Old Standard TT"/>
                <a:ea typeface="Old Standard TT"/>
                <a:cs typeface="Old Standard TT"/>
                <a:sym typeface="Old Standard TT"/>
              </a:rPr>
              <a:t>rd</a:t>
            </a:r>
            <a:r>
              <a:rPr lang="en-US" sz="1400" i="1" dirty="0" smtClean="0">
                <a:solidFill>
                  <a:srgbClr val="002060"/>
                </a:solidFill>
                <a:latin typeface="Old Standard TT"/>
                <a:ea typeface="Old Standard TT"/>
                <a:cs typeface="Old Standard TT"/>
                <a:sym typeface="Old Standard TT"/>
              </a:rPr>
              <a:t> International </a:t>
            </a:r>
            <a:r>
              <a:rPr lang="en-US" sz="1400" i="1" dirty="0">
                <a:solidFill>
                  <a:srgbClr val="002060"/>
                </a:solidFill>
                <a:latin typeface="Old Standard TT"/>
                <a:ea typeface="Old Standard TT"/>
                <a:cs typeface="Old Standard TT"/>
                <a:sym typeface="Old Standard TT"/>
              </a:rPr>
              <a:t>Conference on Electronic Business, </a:t>
            </a:r>
            <a:r>
              <a:rPr lang="en-US" sz="1400" i="1" dirty="0" err="1">
                <a:solidFill>
                  <a:srgbClr val="002060"/>
                </a:solidFill>
                <a:latin typeface="Old Standard TT"/>
                <a:ea typeface="Old Standard TT"/>
                <a:cs typeface="Old Standard TT"/>
                <a:sym typeface="Old Standard TT"/>
              </a:rPr>
              <a:t>Chiayi</a:t>
            </a:r>
            <a:r>
              <a:rPr lang="en-US" sz="1400" i="1" dirty="0">
                <a:solidFill>
                  <a:srgbClr val="002060"/>
                </a:solidFill>
                <a:latin typeface="Old Standard TT"/>
                <a:ea typeface="Old Standard TT"/>
                <a:cs typeface="Old Standard TT"/>
                <a:sym typeface="Old Standard TT"/>
              </a:rPr>
              <a:t>, Taiwan, October 19-23, 2023</a:t>
            </a:r>
          </a:p>
        </p:txBody>
      </p:sp>
    </p:spTree>
    <p:extLst>
      <p:ext uri="{BB962C8B-B14F-4D97-AF65-F5344CB8AC3E}">
        <p14:creationId xmlns="" xmlns:p14="http://schemas.microsoft.com/office/powerpoint/2010/main" val="6774431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ormal Research Paper Slideshow by Slidesgo">
  <a:themeElements>
    <a:clrScheme name="Simple Light">
      <a:dk1>
        <a:srgbClr val="191919"/>
      </a:dk1>
      <a:lt1>
        <a:srgbClr val="FFFFFF"/>
      </a:lt1>
      <a:dk2>
        <a:srgbClr val="DDD9D5"/>
      </a:dk2>
      <a:lt2>
        <a:srgbClr val="FFFFFF"/>
      </a:lt2>
      <a:accent1>
        <a:srgbClr val="FFFFFF"/>
      </a:accent1>
      <a:accent2>
        <a:srgbClr val="FFFFFF"/>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3067</Words>
  <Application>Microsoft Office PowerPoint</Application>
  <PresentationFormat>On-screen Show (16:9)</PresentationFormat>
  <Paragraphs>860</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Old Standard TT</vt:lpstr>
      <vt:lpstr>Didact Gothic</vt:lpstr>
      <vt:lpstr>Montserrat ExtraBold</vt:lpstr>
      <vt:lpstr>Palatino Linotype</vt:lpstr>
      <vt:lpstr>Times New Roman</vt:lpstr>
      <vt:lpstr>Formal Research Paper Slideshow by Slidesgo</vt:lpstr>
      <vt:lpstr>Impact of Natural Disasters on Firm Growth: A Case Study of Bangladesh</vt:lpstr>
      <vt:lpstr>Slide 2</vt:lpstr>
      <vt:lpstr>Introduction</vt:lpstr>
      <vt:lpstr>01</vt:lpstr>
      <vt:lpstr>Introduction</vt:lpstr>
      <vt:lpstr>02</vt:lpstr>
      <vt:lpstr>Slide 7</vt:lpstr>
      <vt:lpstr>Theoretical Background</vt:lpstr>
      <vt:lpstr>Theoretical Background</vt:lpstr>
      <vt:lpstr>03</vt:lpstr>
      <vt:lpstr>Slide 11</vt:lpstr>
      <vt:lpstr>Slide 12</vt:lpstr>
      <vt:lpstr>04</vt:lpstr>
      <vt:lpstr>Slide 14</vt:lpstr>
      <vt:lpstr>Two hypothesis</vt:lpstr>
      <vt:lpstr>Data Collection</vt:lpstr>
      <vt:lpstr>05</vt:lpstr>
      <vt:lpstr>Slide 18</vt:lpstr>
      <vt:lpstr>Slide 19</vt:lpstr>
      <vt:lpstr>Slide 20</vt:lpstr>
      <vt:lpstr>Slide 21</vt:lpstr>
      <vt:lpstr>Slide 22</vt:lpstr>
      <vt:lpstr>Slide 23</vt:lpstr>
      <vt:lpstr>Slide 24</vt:lpstr>
      <vt:lpstr>Slide 25</vt:lpstr>
      <vt:lpstr>06</vt:lpstr>
      <vt:lpstr>Slide 27</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Natural Disasters on Firm Growth: A Case Study of Bangladesh</dc:title>
  <cp:lastModifiedBy>ABM Munibur Rahman</cp:lastModifiedBy>
  <cp:revision>13</cp:revision>
  <dcterms:modified xsi:type="dcterms:W3CDTF">2023-10-09T06:48:56Z</dcterms:modified>
</cp:coreProperties>
</file>