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9" r:id="rId4"/>
    <p:sldId id="289" r:id="rId5"/>
    <p:sldId id="329" r:id="rId6"/>
    <p:sldId id="260" r:id="rId7"/>
    <p:sldId id="322" r:id="rId8"/>
    <p:sldId id="310" r:id="rId9"/>
    <p:sldId id="330" r:id="rId10"/>
    <p:sldId id="331" r:id="rId11"/>
    <p:sldId id="332" r:id="rId12"/>
    <p:sldId id="341" r:id="rId13"/>
    <p:sldId id="333" r:id="rId14"/>
    <p:sldId id="334" r:id="rId15"/>
    <p:sldId id="335" r:id="rId16"/>
    <p:sldId id="336" r:id="rId17"/>
    <p:sldId id="337" r:id="rId18"/>
    <p:sldId id="338" r:id="rId19"/>
    <p:sldId id="342" r:id="rId20"/>
    <p:sldId id="339" r:id="rId21"/>
    <p:sldId id="340" r:id="rId22"/>
    <p:sldId id="25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B37"/>
    <a:srgbClr val="FBFBFB"/>
    <a:srgbClr val="FBAE03"/>
    <a:srgbClr val="FBFAFA"/>
    <a:srgbClr val="E6E6E6"/>
    <a:srgbClr val="46607A"/>
    <a:srgbClr val="324558"/>
    <a:srgbClr val="263442"/>
    <a:srgbClr val="404040"/>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7098" autoAdjust="0"/>
  </p:normalViewPr>
  <p:slideViewPr>
    <p:cSldViewPr snapToGrid="0" showGuides="1">
      <p:cViewPr varScale="1">
        <p:scale>
          <a:sx n="88" d="100"/>
          <a:sy n="88" d="100"/>
        </p:scale>
        <p:origin x="213" y="27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CB2A2-1BF4-4774-811D-2736BA1C0016}" type="datetimeFigureOut">
              <a:rPr lang="zh-CN" altLang="en-US" smtClean="0"/>
              <a:pPr/>
              <a:t>2023/10/16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D093E-AEC6-4F77-A0D2-510F4389EFC4}" type="slidenum">
              <a:rPr lang="zh-CN" altLang="en-US" smtClean="0"/>
              <a:pPr/>
              <a:t>‹#›</a:t>
            </a:fld>
            <a:endParaRPr lang="zh-CN" altLang="en-US"/>
          </a:p>
        </p:txBody>
      </p:sp>
    </p:spTree>
    <p:extLst>
      <p:ext uri="{BB962C8B-B14F-4D97-AF65-F5344CB8AC3E}">
        <p14:creationId xmlns:p14="http://schemas.microsoft.com/office/powerpoint/2010/main" val="61342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幸运日素材 淘宝店：</a:t>
            </a:r>
            <a:r>
              <a:rPr lang="en-US" altLang="zh-CN" dirty="0"/>
              <a:t>https://shop145643496.taobao.com</a:t>
            </a:r>
          </a:p>
        </p:txBody>
      </p:sp>
    </p:spTree>
    <p:extLst>
      <p:ext uri="{BB962C8B-B14F-4D97-AF65-F5344CB8AC3E}">
        <p14:creationId xmlns:p14="http://schemas.microsoft.com/office/powerpoint/2010/main" val="78047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2</a:t>
            </a:fld>
            <a:endParaRPr lang="zh-CN" altLang="en-US"/>
          </a:p>
        </p:txBody>
      </p:sp>
    </p:spTree>
    <p:extLst>
      <p:ext uri="{BB962C8B-B14F-4D97-AF65-F5344CB8AC3E}">
        <p14:creationId xmlns:p14="http://schemas.microsoft.com/office/powerpoint/2010/main" val="363916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3</a:t>
            </a:fld>
            <a:endParaRPr lang="zh-CN" altLang="en-US"/>
          </a:p>
        </p:txBody>
      </p:sp>
    </p:spTree>
    <p:extLst>
      <p:ext uri="{BB962C8B-B14F-4D97-AF65-F5344CB8AC3E}">
        <p14:creationId xmlns:p14="http://schemas.microsoft.com/office/powerpoint/2010/main" val="304827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4</a:t>
            </a:fld>
            <a:endParaRPr lang="zh-CN" altLang="en-US"/>
          </a:p>
        </p:txBody>
      </p:sp>
    </p:spTree>
    <p:extLst>
      <p:ext uri="{BB962C8B-B14F-4D97-AF65-F5344CB8AC3E}">
        <p14:creationId xmlns:p14="http://schemas.microsoft.com/office/powerpoint/2010/main" val="226617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6</a:t>
            </a:fld>
            <a:endParaRPr lang="zh-CN" altLang="en-US"/>
          </a:p>
        </p:txBody>
      </p:sp>
    </p:spTree>
    <p:extLst>
      <p:ext uri="{BB962C8B-B14F-4D97-AF65-F5344CB8AC3E}">
        <p14:creationId xmlns:p14="http://schemas.microsoft.com/office/powerpoint/2010/main" val="23708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12</a:t>
            </a:fld>
            <a:endParaRPr lang="zh-CN" altLang="en-US"/>
          </a:p>
        </p:txBody>
      </p:sp>
    </p:spTree>
    <p:extLst>
      <p:ext uri="{BB962C8B-B14F-4D97-AF65-F5344CB8AC3E}">
        <p14:creationId xmlns:p14="http://schemas.microsoft.com/office/powerpoint/2010/main" val="285560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19</a:t>
            </a:fld>
            <a:endParaRPr lang="zh-CN" altLang="en-US"/>
          </a:p>
        </p:txBody>
      </p:sp>
    </p:spTree>
    <p:extLst>
      <p:ext uri="{BB962C8B-B14F-4D97-AF65-F5344CB8AC3E}">
        <p14:creationId xmlns:p14="http://schemas.microsoft.com/office/powerpoint/2010/main" val="376581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幸运日素材 淘宝店：</a:t>
            </a:r>
            <a:r>
              <a:rPr lang="en-US" altLang="zh-CN" dirty="0"/>
              <a:t>https://shop145643496.taobao.com</a:t>
            </a:r>
            <a:endParaRPr lang="zh-CN" altLang="en-US" dirty="0"/>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22</a:t>
            </a:fld>
            <a:endParaRPr lang="zh-CN" altLang="en-US"/>
          </a:p>
        </p:txBody>
      </p:sp>
    </p:spTree>
    <p:extLst>
      <p:ext uri="{BB962C8B-B14F-4D97-AF65-F5344CB8AC3E}">
        <p14:creationId xmlns:p14="http://schemas.microsoft.com/office/powerpoint/2010/main" val="279797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grpSp>
        <p:nvGrpSpPr>
          <p:cNvPr id="5" name="组合 4"/>
          <p:cNvGrpSpPr/>
          <p:nvPr userDrawn="1"/>
        </p:nvGrpSpPr>
        <p:grpSpPr>
          <a:xfrm>
            <a:off x="0" y="-436880"/>
            <a:ext cx="1014378" cy="436880"/>
            <a:chOff x="0" y="-436880"/>
            <a:chExt cx="1014378" cy="436880"/>
          </a:xfrm>
        </p:grpSpPr>
        <p:sp>
          <p:nvSpPr>
            <p:cNvPr id="6" name="矩形 5"/>
            <p:cNvSpPr/>
            <p:nvPr/>
          </p:nvSpPr>
          <p:spPr>
            <a:xfrm>
              <a:off x="0" y="-436880"/>
              <a:ext cx="507189" cy="43688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7189" y="-436880"/>
              <a:ext cx="507189" cy="436880"/>
            </a:xfrm>
            <a:prstGeom prst="rect">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nvGrpSpPr>
        <p:grpSpPr>
          <a:xfrm>
            <a:off x="0" y="0"/>
            <a:ext cx="12192000" cy="6858000"/>
            <a:chOff x="0" y="0"/>
            <a:chExt cx="12192000" cy="685800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46" t="37062" r="18361" b="29611"/>
            <a:stretch>
              <a:fillRect/>
            </a:stretch>
          </p:blipFill>
          <p:spPr>
            <a:xfrm>
              <a:off x="0" y="0"/>
              <a:ext cx="12192000" cy="6858000"/>
            </a:xfrm>
            <a:prstGeom prst="rect">
              <a:avLst/>
            </a:prstGeom>
          </p:spPr>
        </p:pic>
        <p:sp>
          <p:nvSpPr>
            <p:cNvPr id="9" name="矩形 8"/>
            <p:cNvSpPr/>
            <p:nvPr userDrawn="1"/>
          </p:nvSpPr>
          <p:spPr>
            <a:xfrm>
              <a:off x="0" y="0"/>
              <a:ext cx="12192000" cy="6858000"/>
            </a:xfrm>
            <a:prstGeom prst="rect">
              <a:avLst/>
            </a:prstGeom>
            <a:solidFill>
              <a:srgbClr val="FBFBF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a:off x="-1" y="127322"/>
            <a:ext cx="12192001" cy="613458"/>
            <a:chOff x="-1" y="127322"/>
            <a:chExt cx="12192001" cy="613458"/>
          </a:xfrm>
        </p:grpSpPr>
        <p:cxnSp>
          <p:nvCxnSpPr>
            <p:cNvPr id="12" name="直接连接符 11"/>
            <p:cNvCxnSpPr/>
            <p:nvPr/>
          </p:nvCxnSpPr>
          <p:spPr>
            <a:xfrm>
              <a:off x="393539" y="740780"/>
              <a:ext cx="11798461" cy="0"/>
            </a:xfrm>
            <a:prstGeom prst="line">
              <a:avLst/>
            </a:prstGeom>
            <a:ln>
              <a:solidFill>
                <a:srgbClr val="1F2B37"/>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301718" y="176738"/>
              <a:ext cx="7357727" cy="523220"/>
            </a:xfrm>
            <a:prstGeom prst="rect">
              <a:avLst/>
            </a:prstGeom>
            <a:noFill/>
          </p:spPr>
          <p:txBody>
            <a:bodyPr wrap="square" rtlCol="0">
              <a:spAutoFit/>
            </a:bodyPr>
            <a:lstStyle/>
            <a:p>
              <a:r>
                <a:rPr lang="en-US" altLang="zh-CN" sz="2800" b="1" dirty="0">
                  <a:solidFill>
                    <a:srgbClr val="1F2B37"/>
                  </a:solidFill>
                  <a:latin typeface="微软雅黑" panose="020B0503020204020204" pitchFamily="34" charset="-122"/>
                  <a:ea typeface="微软雅黑" panose="020B0503020204020204" pitchFamily="34" charset="-122"/>
                  <a:cs typeface="Times New Roman" panose="02020603050405020304" pitchFamily="18" charset="0"/>
                </a:rPr>
                <a:t>Research Design and Empirical </a:t>
              </a:r>
              <a:r>
                <a:rPr lang="en-US" altLang="zh-CN" sz="2800" b="1" dirty="0" err="1">
                  <a:solidFill>
                    <a:srgbClr val="1F2B37"/>
                  </a:solidFill>
                  <a:latin typeface="微软雅黑" panose="020B0503020204020204" pitchFamily="34" charset="-122"/>
                  <a:ea typeface="微软雅黑" panose="020B0503020204020204" pitchFamily="34" charset="-122"/>
                  <a:cs typeface="Times New Roman" panose="02020603050405020304" pitchFamily="18" charset="0"/>
                </a:rPr>
                <a:t>Analiysis</a:t>
              </a:r>
              <a:endParaRPr lang="zh-CN" altLang="en-US" sz="2800" b="1" dirty="0">
                <a:solidFill>
                  <a:srgbClr val="1F2B37"/>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196769"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6" name="组合 15"/>
          <p:cNvGrpSpPr/>
          <p:nvPr userDrawn="1"/>
        </p:nvGrpSpPr>
        <p:grpSpPr>
          <a:xfrm>
            <a:off x="1" y="6661300"/>
            <a:ext cx="12192000" cy="209376"/>
            <a:chOff x="1" y="6661300"/>
            <a:chExt cx="12192000" cy="209376"/>
          </a:xfrm>
        </p:grpSpPr>
        <p:sp>
          <p:nvSpPr>
            <p:cNvPr id="17" name="矩形 16"/>
            <p:cNvSpPr/>
            <p:nvPr/>
          </p:nvSpPr>
          <p:spPr>
            <a:xfrm>
              <a:off x="1" y="6661300"/>
              <a:ext cx="12192000" cy="209376"/>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箭头: V 形 17"/>
            <p:cNvSpPr/>
            <p:nvPr/>
          </p:nvSpPr>
          <p:spPr>
            <a:xfrm>
              <a:off x="12009022" y="6695086"/>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sp>
          <p:nvSpPr>
            <p:cNvPr id="19" name="箭头: V 形 18"/>
            <p:cNvSpPr/>
            <p:nvPr/>
          </p:nvSpPr>
          <p:spPr>
            <a:xfrm rot="10800000">
              <a:off x="37157" y="6695085"/>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grpSp>
      <p:pic>
        <p:nvPicPr>
          <p:cNvPr id="3" name="图片 2">
            <a:extLst>
              <a:ext uri="{FF2B5EF4-FFF2-40B4-BE49-F238E27FC236}">
                <a16:creationId xmlns:a16="http://schemas.microsoft.com/office/drawing/2014/main" id="{3D78075C-B208-4D82-A3D4-8F7665977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6523" y="113572"/>
            <a:ext cx="1844805" cy="532598"/>
          </a:xfrm>
          <a:prstGeom prst="rect">
            <a:avLst/>
          </a:prstGeom>
        </p:spPr>
      </p:pic>
    </p:spTree>
    <p:extLst>
      <p:ext uri="{BB962C8B-B14F-4D97-AF65-F5344CB8AC3E}">
        <p14:creationId xmlns:p14="http://schemas.microsoft.com/office/powerpoint/2010/main" val="357255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grpSp>
        <p:nvGrpSpPr>
          <p:cNvPr id="5" name="组合 4"/>
          <p:cNvGrpSpPr/>
          <p:nvPr userDrawn="1"/>
        </p:nvGrpSpPr>
        <p:grpSpPr>
          <a:xfrm>
            <a:off x="0" y="-436880"/>
            <a:ext cx="1014378" cy="436880"/>
            <a:chOff x="0" y="-436880"/>
            <a:chExt cx="1014378" cy="436880"/>
          </a:xfrm>
        </p:grpSpPr>
        <p:sp>
          <p:nvSpPr>
            <p:cNvPr id="6" name="矩形 5"/>
            <p:cNvSpPr/>
            <p:nvPr/>
          </p:nvSpPr>
          <p:spPr>
            <a:xfrm>
              <a:off x="0" y="-436880"/>
              <a:ext cx="507189" cy="43688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7189" y="-436880"/>
              <a:ext cx="507189" cy="436880"/>
            </a:xfrm>
            <a:prstGeom prst="rect">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nvGrpSpPr>
        <p:grpSpPr>
          <a:xfrm>
            <a:off x="0" y="0"/>
            <a:ext cx="12192000" cy="6858000"/>
            <a:chOff x="0" y="0"/>
            <a:chExt cx="12192000" cy="685800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46" t="37062" r="18361" b="29611"/>
            <a:stretch>
              <a:fillRect/>
            </a:stretch>
          </p:blipFill>
          <p:spPr>
            <a:xfrm>
              <a:off x="0" y="0"/>
              <a:ext cx="12192000" cy="6858000"/>
            </a:xfrm>
            <a:prstGeom prst="rect">
              <a:avLst/>
            </a:prstGeom>
          </p:spPr>
        </p:pic>
        <p:sp>
          <p:nvSpPr>
            <p:cNvPr id="9" name="矩形 8"/>
            <p:cNvSpPr/>
            <p:nvPr userDrawn="1"/>
          </p:nvSpPr>
          <p:spPr>
            <a:xfrm>
              <a:off x="0" y="0"/>
              <a:ext cx="12192000" cy="6858000"/>
            </a:xfrm>
            <a:prstGeom prst="rect">
              <a:avLst/>
            </a:prstGeom>
            <a:solidFill>
              <a:srgbClr val="FBFBF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a:off x="-1" y="127322"/>
            <a:ext cx="12192001" cy="613458"/>
            <a:chOff x="-1" y="127322"/>
            <a:chExt cx="12192001" cy="613458"/>
          </a:xfrm>
        </p:grpSpPr>
        <p:cxnSp>
          <p:nvCxnSpPr>
            <p:cNvPr id="12" name="直接连接符 11"/>
            <p:cNvCxnSpPr/>
            <p:nvPr/>
          </p:nvCxnSpPr>
          <p:spPr>
            <a:xfrm>
              <a:off x="393539" y="740780"/>
              <a:ext cx="11798461" cy="0"/>
            </a:xfrm>
            <a:prstGeom prst="line">
              <a:avLst/>
            </a:prstGeom>
            <a:ln>
              <a:solidFill>
                <a:srgbClr val="1F2B37"/>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301718" y="176738"/>
              <a:ext cx="6809087" cy="523220"/>
            </a:xfrm>
            <a:prstGeom prst="rect">
              <a:avLst/>
            </a:prstGeom>
            <a:noFill/>
          </p:spPr>
          <p:txBody>
            <a:bodyPr wrap="square" rtlCol="0">
              <a:spAutoFit/>
            </a:bodyPr>
            <a:lstStyle/>
            <a:p>
              <a:r>
                <a:rPr lang="en-US" altLang="zh-CN" sz="2800" b="1" dirty="0">
                  <a:solidFill>
                    <a:srgbClr val="1F2B37"/>
                  </a:solidFill>
                  <a:latin typeface="微软雅黑" panose="020B0503020204020204" pitchFamily="34" charset="-122"/>
                  <a:ea typeface="微软雅黑" panose="020B0503020204020204" pitchFamily="34" charset="-122"/>
                </a:rPr>
                <a:t>Conclusion and Future Work</a:t>
              </a:r>
              <a:endParaRPr lang="zh-CN" altLang="en-US" sz="2800" b="1" dirty="0">
                <a:solidFill>
                  <a:srgbClr val="1F2B37"/>
                </a:solidFill>
                <a:latin typeface="微软雅黑" panose="020B0503020204020204" pitchFamily="34" charset="-122"/>
                <a:ea typeface="微软雅黑" panose="020B0503020204020204" pitchFamily="34" charset="-122"/>
              </a:endParaRPr>
            </a:p>
          </p:txBody>
        </p:sp>
        <p:sp>
          <p:nvSpPr>
            <p:cNvPr id="15" name="矩形 14"/>
            <p:cNvSpPr/>
            <p:nvPr/>
          </p:nvSpPr>
          <p:spPr>
            <a:xfrm>
              <a:off x="196769"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6" name="组合 15"/>
          <p:cNvGrpSpPr/>
          <p:nvPr userDrawn="1"/>
        </p:nvGrpSpPr>
        <p:grpSpPr>
          <a:xfrm>
            <a:off x="1" y="6661300"/>
            <a:ext cx="12192000" cy="209376"/>
            <a:chOff x="1" y="6661300"/>
            <a:chExt cx="12192000" cy="209376"/>
          </a:xfrm>
        </p:grpSpPr>
        <p:sp>
          <p:nvSpPr>
            <p:cNvPr id="17" name="矩形 16"/>
            <p:cNvSpPr/>
            <p:nvPr/>
          </p:nvSpPr>
          <p:spPr>
            <a:xfrm>
              <a:off x="1" y="6661300"/>
              <a:ext cx="12192000" cy="209376"/>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箭头: V 形 17"/>
            <p:cNvSpPr/>
            <p:nvPr/>
          </p:nvSpPr>
          <p:spPr>
            <a:xfrm>
              <a:off x="12009022" y="6695086"/>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sp>
          <p:nvSpPr>
            <p:cNvPr id="19" name="箭头: V 形 18"/>
            <p:cNvSpPr/>
            <p:nvPr/>
          </p:nvSpPr>
          <p:spPr>
            <a:xfrm rot="10800000">
              <a:off x="37157" y="6695085"/>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grpSp>
      <p:pic>
        <p:nvPicPr>
          <p:cNvPr id="3" name="图片 2">
            <a:extLst>
              <a:ext uri="{FF2B5EF4-FFF2-40B4-BE49-F238E27FC236}">
                <a16:creationId xmlns:a16="http://schemas.microsoft.com/office/drawing/2014/main" id="{3D78075C-B208-4D82-A3D4-8F7665977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6523" y="113572"/>
            <a:ext cx="1844805" cy="532598"/>
          </a:xfrm>
          <a:prstGeom prst="rect">
            <a:avLst/>
          </a:prstGeom>
        </p:spPr>
      </p:pic>
    </p:spTree>
    <p:extLst>
      <p:ext uri="{BB962C8B-B14F-4D97-AF65-F5344CB8AC3E}">
        <p14:creationId xmlns:p14="http://schemas.microsoft.com/office/powerpoint/2010/main" val="220550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grpSp>
        <p:nvGrpSpPr>
          <p:cNvPr id="5" name="组合 4"/>
          <p:cNvGrpSpPr/>
          <p:nvPr userDrawn="1"/>
        </p:nvGrpSpPr>
        <p:grpSpPr>
          <a:xfrm>
            <a:off x="0" y="-436880"/>
            <a:ext cx="1014378" cy="436880"/>
            <a:chOff x="0" y="-436880"/>
            <a:chExt cx="1014378" cy="436880"/>
          </a:xfrm>
        </p:grpSpPr>
        <p:sp>
          <p:nvSpPr>
            <p:cNvPr id="6" name="矩形 5"/>
            <p:cNvSpPr/>
            <p:nvPr/>
          </p:nvSpPr>
          <p:spPr>
            <a:xfrm>
              <a:off x="0" y="-436880"/>
              <a:ext cx="507189" cy="43688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7189" y="-436880"/>
              <a:ext cx="507189" cy="436880"/>
            </a:xfrm>
            <a:prstGeom prst="rect">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nvGrpSpPr>
        <p:grpSpPr>
          <a:xfrm>
            <a:off x="0" y="0"/>
            <a:ext cx="12192000" cy="6858000"/>
            <a:chOff x="0" y="0"/>
            <a:chExt cx="12192000" cy="685800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46" t="37062" r="18361" b="29611"/>
            <a:stretch>
              <a:fillRect/>
            </a:stretch>
          </p:blipFill>
          <p:spPr>
            <a:xfrm>
              <a:off x="0" y="0"/>
              <a:ext cx="12192000" cy="6858000"/>
            </a:xfrm>
            <a:prstGeom prst="rect">
              <a:avLst/>
            </a:prstGeom>
          </p:spPr>
        </p:pic>
        <p:sp>
          <p:nvSpPr>
            <p:cNvPr id="9" name="矩形 8"/>
            <p:cNvSpPr/>
            <p:nvPr userDrawn="1"/>
          </p:nvSpPr>
          <p:spPr>
            <a:xfrm>
              <a:off x="0" y="0"/>
              <a:ext cx="12192000" cy="6858000"/>
            </a:xfrm>
            <a:prstGeom prst="rect">
              <a:avLst/>
            </a:prstGeom>
            <a:solidFill>
              <a:srgbClr val="FBFBF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a:off x="-1" y="127322"/>
            <a:ext cx="12192001" cy="613458"/>
            <a:chOff x="-1" y="127322"/>
            <a:chExt cx="12192001" cy="613458"/>
          </a:xfrm>
        </p:grpSpPr>
        <p:cxnSp>
          <p:nvCxnSpPr>
            <p:cNvPr id="12" name="直接连接符 11"/>
            <p:cNvCxnSpPr/>
            <p:nvPr/>
          </p:nvCxnSpPr>
          <p:spPr>
            <a:xfrm>
              <a:off x="393539" y="740780"/>
              <a:ext cx="11798461" cy="0"/>
            </a:xfrm>
            <a:prstGeom prst="line">
              <a:avLst/>
            </a:prstGeom>
            <a:ln>
              <a:solidFill>
                <a:srgbClr val="1F2B37"/>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301719" y="176738"/>
              <a:ext cx="3727048" cy="523220"/>
            </a:xfrm>
            <a:prstGeom prst="rect">
              <a:avLst/>
            </a:prstGeom>
            <a:noFill/>
          </p:spPr>
          <p:txBody>
            <a:bodyPr wrap="square" rtlCol="0">
              <a:spAutoFit/>
            </a:bodyPr>
            <a:lstStyle/>
            <a:p>
              <a:r>
                <a:rPr lang="zh-CN" altLang="en-US" sz="2800" b="1" dirty="0">
                  <a:solidFill>
                    <a:srgbClr val="1F2B37"/>
                  </a:solidFill>
                  <a:latin typeface="微软雅黑" panose="020B0503020204020204" pitchFamily="34" charset="-122"/>
                  <a:ea typeface="微软雅黑" panose="020B0503020204020204" pitchFamily="34" charset="-122"/>
                </a:rPr>
                <a:t>参考文献</a:t>
              </a:r>
            </a:p>
          </p:txBody>
        </p:sp>
        <p:sp>
          <p:nvSpPr>
            <p:cNvPr id="15" name="矩形 14"/>
            <p:cNvSpPr/>
            <p:nvPr/>
          </p:nvSpPr>
          <p:spPr>
            <a:xfrm>
              <a:off x="196769"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6" name="组合 15"/>
          <p:cNvGrpSpPr/>
          <p:nvPr userDrawn="1"/>
        </p:nvGrpSpPr>
        <p:grpSpPr>
          <a:xfrm>
            <a:off x="1" y="6661300"/>
            <a:ext cx="12192000" cy="209376"/>
            <a:chOff x="1" y="6661300"/>
            <a:chExt cx="12192000" cy="209376"/>
          </a:xfrm>
        </p:grpSpPr>
        <p:sp>
          <p:nvSpPr>
            <p:cNvPr id="17" name="矩形 16"/>
            <p:cNvSpPr/>
            <p:nvPr/>
          </p:nvSpPr>
          <p:spPr>
            <a:xfrm>
              <a:off x="1" y="6661300"/>
              <a:ext cx="12192000" cy="209376"/>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箭头: V 形 17"/>
            <p:cNvSpPr/>
            <p:nvPr/>
          </p:nvSpPr>
          <p:spPr>
            <a:xfrm>
              <a:off x="12009022" y="6695086"/>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sp>
          <p:nvSpPr>
            <p:cNvPr id="19" name="箭头: V 形 18"/>
            <p:cNvSpPr/>
            <p:nvPr/>
          </p:nvSpPr>
          <p:spPr>
            <a:xfrm rot="10800000">
              <a:off x="37157" y="6695085"/>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grpSp>
      <p:pic>
        <p:nvPicPr>
          <p:cNvPr id="3" name="图片 2">
            <a:extLst>
              <a:ext uri="{FF2B5EF4-FFF2-40B4-BE49-F238E27FC236}">
                <a16:creationId xmlns:a16="http://schemas.microsoft.com/office/drawing/2014/main" id="{3D78075C-B208-4D82-A3D4-8F7665977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6523" y="113572"/>
            <a:ext cx="1844805" cy="532598"/>
          </a:xfrm>
          <a:prstGeom prst="rect">
            <a:avLst/>
          </a:prstGeom>
        </p:spPr>
      </p:pic>
    </p:spTree>
    <p:extLst>
      <p:ext uri="{BB962C8B-B14F-4D97-AF65-F5344CB8AC3E}">
        <p14:creationId xmlns:p14="http://schemas.microsoft.com/office/powerpoint/2010/main" val="26689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E5679-48A1-1757-2B5B-5EFB2FE0B12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E70997-BC97-462D-1529-74313339F0FD}"/>
              </a:ext>
            </a:extLst>
          </p:cNvPr>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4" name="页脚占位符 3">
            <a:extLst>
              <a:ext uri="{FF2B5EF4-FFF2-40B4-BE49-F238E27FC236}">
                <a16:creationId xmlns:a16="http://schemas.microsoft.com/office/drawing/2014/main" id="{EB9A342E-0933-D438-84A0-D5A1334C158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DC18709-42B6-93D2-ECCB-8CC0CF2235A5}"/>
              </a:ext>
            </a:extLst>
          </p:cNvPr>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extLst>
      <p:ext uri="{BB962C8B-B14F-4D97-AF65-F5344CB8AC3E}">
        <p14:creationId xmlns:p14="http://schemas.microsoft.com/office/powerpoint/2010/main" val="384201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grpSp>
        <p:nvGrpSpPr>
          <p:cNvPr id="5" name="组合 4"/>
          <p:cNvGrpSpPr/>
          <p:nvPr userDrawn="1"/>
        </p:nvGrpSpPr>
        <p:grpSpPr>
          <a:xfrm>
            <a:off x="0" y="-436880"/>
            <a:ext cx="1014378" cy="436880"/>
            <a:chOff x="0" y="-436880"/>
            <a:chExt cx="1014378" cy="436880"/>
          </a:xfrm>
        </p:grpSpPr>
        <p:sp>
          <p:nvSpPr>
            <p:cNvPr id="6" name="矩形 5"/>
            <p:cNvSpPr/>
            <p:nvPr/>
          </p:nvSpPr>
          <p:spPr>
            <a:xfrm>
              <a:off x="0" y="-436880"/>
              <a:ext cx="507189" cy="43688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7189" y="-436880"/>
              <a:ext cx="507189" cy="436880"/>
            </a:xfrm>
            <a:prstGeom prst="rect">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nvGrpSpPr>
        <p:grpSpPr>
          <a:xfrm>
            <a:off x="0" y="0"/>
            <a:ext cx="12192000" cy="6858000"/>
            <a:chOff x="0" y="0"/>
            <a:chExt cx="12192000" cy="685800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46" t="37062" r="18361" b="29611"/>
            <a:stretch>
              <a:fillRect/>
            </a:stretch>
          </p:blipFill>
          <p:spPr>
            <a:xfrm>
              <a:off x="0" y="0"/>
              <a:ext cx="12192000" cy="6858000"/>
            </a:xfrm>
            <a:prstGeom prst="rect">
              <a:avLst/>
            </a:prstGeom>
          </p:spPr>
        </p:pic>
        <p:sp>
          <p:nvSpPr>
            <p:cNvPr id="12" name="矩形 11"/>
            <p:cNvSpPr/>
            <p:nvPr userDrawn="1"/>
          </p:nvSpPr>
          <p:spPr>
            <a:xfrm>
              <a:off x="0" y="0"/>
              <a:ext cx="12192000" cy="6858000"/>
            </a:xfrm>
            <a:prstGeom prst="rect">
              <a:avLst/>
            </a:prstGeom>
            <a:solidFill>
              <a:srgbClr val="FBFBF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3" name="图片 2">
            <a:extLst>
              <a:ext uri="{FF2B5EF4-FFF2-40B4-BE49-F238E27FC236}">
                <a16:creationId xmlns:a16="http://schemas.microsoft.com/office/drawing/2014/main" id="{A5789A9E-4B60-4B86-89C6-E65F7DE5D8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65043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grpSp>
        <p:nvGrpSpPr>
          <p:cNvPr id="11" name="组合 10"/>
          <p:cNvGrpSpPr/>
          <p:nvPr userDrawn="1"/>
        </p:nvGrpSpPr>
        <p:grpSpPr>
          <a:xfrm>
            <a:off x="0" y="0"/>
            <a:ext cx="12192000" cy="6858000"/>
            <a:chOff x="0" y="0"/>
            <a:chExt cx="12192000" cy="6858000"/>
          </a:xfrm>
        </p:grpSpPr>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46" t="37062" r="18361" b="29611"/>
            <a:stretch>
              <a:fillRect/>
            </a:stretch>
          </p:blipFill>
          <p:spPr>
            <a:xfrm>
              <a:off x="0" y="0"/>
              <a:ext cx="12192000" cy="6858000"/>
            </a:xfrm>
            <a:prstGeom prst="rect">
              <a:avLst/>
            </a:prstGeom>
          </p:spPr>
        </p:pic>
        <p:sp>
          <p:nvSpPr>
            <p:cNvPr id="13" name="矩形 12"/>
            <p:cNvSpPr/>
            <p:nvPr userDrawn="1"/>
          </p:nvSpPr>
          <p:spPr>
            <a:xfrm>
              <a:off x="0" y="0"/>
              <a:ext cx="12192000" cy="6858000"/>
            </a:xfrm>
            <a:prstGeom prst="rect">
              <a:avLst/>
            </a:prstGeom>
            <a:solidFill>
              <a:srgbClr val="FBFBF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日期占位符 1"/>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02FF0A-A20F-45FC-ABD3-D4655AE8E18A}" type="slidenum">
              <a:rPr lang="zh-CN" altLang="en-US" smtClean="0"/>
              <a:pPr/>
              <a:t>‹#›</a:t>
            </a:fld>
            <a:endParaRPr lang="zh-CN" altLang="en-US"/>
          </a:p>
        </p:txBody>
      </p:sp>
      <p:grpSp>
        <p:nvGrpSpPr>
          <p:cNvPr id="5" name="组合 4"/>
          <p:cNvGrpSpPr/>
          <p:nvPr userDrawn="1"/>
        </p:nvGrpSpPr>
        <p:grpSpPr>
          <a:xfrm>
            <a:off x="0" y="-436880"/>
            <a:ext cx="1014378" cy="436880"/>
            <a:chOff x="0" y="-436880"/>
            <a:chExt cx="1014378" cy="436880"/>
          </a:xfrm>
        </p:grpSpPr>
        <p:sp>
          <p:nvSpPr>
            <p:cNvPr id="6" name="矩形 5"/>
            <p:cNvSpPr/>
            <p:nvPr/>
          </p:nvSpPr>
          <p:spPr>
            <a:xfrm>
              <a:off x="0" y="-436880"/>
              <a:ext cx="507189" cy="43688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7189" y="-436880"/>
              <a:ext cx="507189" cy="436880"/>
            </a:xfrm>
            <a:prstGeom prst="rect">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a:extLst>
              <a:ext uri="{FF2B5EF4-FFF2-40B4-BE49-F238E27FC236}">
                <a16:creationId xmlns:a16="http://schemas.microsoft.com/office/drawing/2014/main" id="{3CC661B0-EEFA-4806-B560-093A79C2B1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884" r="16010"/>
          <a:stretch/>
        </p:blipFill>
        <p:spPr>
          <a:xfrm>
            <a:off x="6035040" y="0"/>
            <a:ext cx="6156960"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B75B410-34EA-4644-8E23-14B449C388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97" r="16" b="13063"/>
          <a:stretch/>
        </p:blipFill>
        <p:spPr>
          <a:xfrm>
            <a:off x="-1" y="0"/>
            <a:ext cx="12192001" cy="6858000"/>
          </a:xfrm>
          <a:prstGeom prst="rect">
            <a:avLst/>
          </a:prstGeom>
        </p:spPr>
      </p:pic>
      <p:sp>
        <p:nvSpPr>
          <p:cNvPr id="2" name="日期占位符 1"/>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02FF0A-A20F-45FC-ABD3-D4655AE8E18A}" type="slidenum">
              <a:rPr lang="zh-CN" altLang="en-US" smtClean="0"/>
              <a:pPr/>
              <a:t>‹#›</a:t>
            </a:fld>
            <a:endParaRPr lang="zh-CN" altLang="en-US"/>
          </a:p>
        </p:txBody>
      </p:sp>
      <p:sp>
        <p:nvSpPr>
          <p:cNvPr id="8" name="矩形 7"/>
          <p:cNvSpPr/>
          <p:nvPr userDrawn="1"/>
        </p:nvSpPr>
        <p:spPr>
          <a:xfrm>
            <a:off x="0" y="2084111"/>
            <a:ext cx="12192000" cy="2689778"/>
          </a:xfrm>
          <a:prstGeom prst="rect">
            <a:avLst/>
          </a:prstGeom>
          <a:solidFill>
            <a:srgbClr val="1F2B3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36880"/>
            <a:ext cx="1014378" cy="436880"/>
            <a:chOff x="0" y="-436880"/>
            <a:chExt cx="1014378" cy="436880"/>
          </a:xfrm>
        </p:grpSpPr>
        <p:sp>
          <p:nvSpPr>
            <p:cNvPr id="10" name="矩形 9"/>
            <p:cNvSpPr/>
            <p:nvPr/>
          </p:nvSpPr>
          <p:spPr>
            <a:xfrm>
              <a:off x="0" y="-436880"/>
              <a:ext cx="507189" cy="43688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7189" y="-436880"/>
              <a:ext cx="507189" cy="436880"/>
            </a:xfrm>
            <a:prstGeom prst="rect">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DFFFD3-C282-48E8-AB0A-13DCC6F3278A}" type="datetimeFigureOut">
              <a:rPr lang="zh-CN" altLang="en-US" smtClean="0"/>
              <a:pPr/>
              <a:t>2023/10/16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p:cNvGrpSpPr/>
          <p:nvPr userDrawn="1"/>
        </p:nvGrpSpPr>
        <p:grpSpPr>
          <a:xfrm>
            <a:off x="0" y="-436880"/>
            <a:ext cx="1014378" cy="436880"/>
            <a:chOff x="0" y="-436880"/>
            <a:chExt cx="1014378" cy="436880"/>
          </a:xfrm>
        </p:grpSpPr>
        <p:sp>
          <p:nvSpPr>
            <p:cNvPr id="6" name="矩形 5"/>
            <p:cNvSpPr/>
            <p:nvPr/>
          </p:nvSpPr>
          <p:spPr>
            <a:xfrm>
              <a:off x="0" y="-436880"/>
              <a:ext cx="507189" cy="43688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7189" y="-436880"/>
              <a:ext cx="507189" cy="436880"/>
            </a:xfrm>
            <a:prstGeom prst="rect">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grpSp>
        <p:nvGrpSpPr>
          <p:cNvPr id="5" name="组合 4"/>
          <p:cNvGrpSpPr/>
          <p:nvPr userDrawn="1"/>
        </p:nvGrpSpPr>
        <p:grpSpPr>
          <a:xfrm>
            <a:off x="0" y="-436880"/>
            <a:ext cx="1014378" cy="436880"/>
            <a:chOff x="0" y="-436880"/>
            <a:chExt cx="1014378" cy="436880"/>
          </a:xfrm>
        </p:grpSpPr>
        <p:sp>
          <p:nvSpPr>
            <p:cNvPr id="6" name="矩形 5"/>
            <p:cNvSpPr/>
            <p:nvPr/>
          </p:nvSpPr>
          <p:spPr>
            <a:xfrm>
              <a:off x="0" y="-436880"/>
              <a:ext cx="507189" cy="43688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7189" y="-436880"/>
              <a:ext cx="507189" cy="436880"/>
            </a:xfrm>
            <a:prstGeom prst="rect">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nvGrpSpPr>
        <p:grpSpPr>
          <a:xfrm>
            <a:off x="0" y="0"/>
            <a:ext cx="12192000" cy="6858000"/>
            <a:chOff x="0" y="0"/>
            <a:chExt cx="12192000" cy="685800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46" t="37062" r="18361" b="29611"/>
            <a:stretch>
              <a:fillRect/>
            </a:stretch>
          </p:blipFill>
          <p:spPr>
            <a:xfrm>
              <a:off x="0" y="0"/>
              <a:ext cx="12192000" cy="6858000"/>
            </a:xfrm>
            <a:prstGeom prst="rect">
              <a:avLst/>
            </a:prstGeom>
          </p:spPr>
        </p:pic>
        <p:sp>
          <p:nvSpPr>
            <p:cNvPr id="9" name="矩形 8"/>
            <p:cNvSpPr/>
            <p:nvPr userDrawn="1"/>
          </p:nvSpPr>
          <p:spPr>
            <a:xfrm>
              <a:off x="0" y="0"/>
              <a:ext cx="12192000" cy="6858000"/>
            </a:xfrm>
            <a:prstGeom prst="rect">
              <a:avLst/>
            </a:prstGeom>
            <a:solidFill>
              <a:srgbClr val="FBFBF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a:off x="-1" y="127322"/>
            <a:ext cx="12192001" cy="613458"/>
            <a:chOff x="-1" y="127322"/>
            <a:chExt cx="12192001" cy="613458"/>
          </a:xfrm>
        </p:grpSpPr>
        <p:cxnSp>
          <p:nvCxnSpPr>
            <p:cNvPr id="12" name="直接连接符 11"/>
            <p:cNvCxnSpPr/>
            <p:nvPr/>
          </p:nvCxnSpPr>
          <p:spPr>
            <a:xfrm>
              <a:off x="393539" y="740780"/>
              <a:ext cx="11798461" cy="0"/>
            </a:xfrm>
            <a:prstGeom prst="line">
              <a:avLst/>
            </a:prstGeom>
            <a:ln>
              <a:solidFill>
                <a:srgbClr val="1F2B37"/>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301719" y="176738"/>
              <a:ext cx="37270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rgbClr val="1F2B37"/>
                  </a:solidFill>
                  <a:latin typeface="微软雅黑" panose="020B0503020204020204" pitchFamily="34" charset="-122"/>
                  <a:ea typeface="微软雅黑" panose="020B0503020204020204" pitchFamily="34" charset="-122"/>
                </a:rPr>
                <a:t>Introduction</a:t>
              </a:r>
              <a:endParaRPr lang="zh-CN" altLang="en-US" sz="2800" b="1" dirty="0">
                <a:solidFill>
                  <a:srgbClr val="1F2B37"/>
                </a:solidFill>
                <a:latin typeface="微软雅黑" panose="020B0503020204020204" pitchFamily="34" charset="-122"/>
                <a:ea typeface="微软雅黑" panose="020B0503020204020204" pitchFamily="34" charset="-122"/>
              </a:endParaRPr>
            </a:p>
          </p:txBody>
        </p:sp>
        <p:sp>
          <p:nvSpPr>
            <p:cNvPr id="15" name="矩形 14"/>
            <p:cNvSpPr/>
            <p:nvPr/>
          </p:nvSpPr>
          <p:spPr>
            <a:xfrm>
              <a:off x="196769"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6" name="组合 15"/>
          <p:cNvGrpSpPr/>
          <p:nvPr userDrawn="1"/>
        </p:nvGrpSpPr>
        <p:grpSpPr>
          <a:xfrm>
            <a:off x="1" y="6661300"/>
            <a:ext cx="12192000" cy="209376"/>
            <a:chOff x="1" y="6661300"/>
            <a:chExt cx="12192000" cy="209376"/>
          </a:xfrm>
        </p:grpSpPr>
        <p:sp>
          <p:nvSpPr>
            <p:cNvPr id="17" name="矩形 16"/>
            <p:cNvSpPr/>
            <p:nvPr/>
          </p:nvSpPr>
          <p:spPr>
            <a:xfrm>
              <a:off x="1" y="6661300"/>
              <a:ext cx="12192000" cy="209376"/>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箭头: V 形 17"/>
            <p:cNvSpPr/>
            <p:nvPr/>
          </p:nvSpPr>
          <p:spPr>
            <a:xfrm>
              <a:off x="12009022" y="6695086"/>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sp>
          <p:nvSpPr>
            <p:cNvPr id="19" name="箭头: V 形 18"/>
            <p:cNvSpPr/>
            <p:nvPr/>
          </p:nvSpPr>
          <p:spPr>
            <a:xfrm rot="10800000">
              <a:off x="37157" y="6695085"/>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grpSp>
      <p:pic>
        <p:nvPicPr>
          <p:cNvPr id="3" name="图片 2">
            <a:extLst>
              <a:ext uri="{FF2B5EF4-FFF2-40B4-BE49-F238E27FC236}">
                <a16:creationId xmlns:a16="http://schemas.microsoft.com/office/drawing/2014/main" id="{3D78075C-B208-4D82-A3D4-8F7665977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6523" y="113572"/>
            <a:ext cx="1844805" cy="53259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grpSp>
        <p:nvGrpSpPr>
          <p:cNvPr id="5" name="组合 4"/>
          <p:cNvGrpSpPr/>
          <p:nvPr userDrawn="1"/>
        </p:nvGrpSpPr>
        <p:grpSpPr>
          <a:xfrm>
            <a:off x="0" y="-436880"/>
            <a:ext cx="1014378" cy="436880"/>
            <a:chOff x="0" y="-436880"/>
            <a:chExt cx="1014378" cy="436880"/>
          </a:xfrm>
        </p:grpSpPr>
        <p:sp>
          <p:nvSpPr>
            <p:cNvPr id="6" name="矩形 5"/>
            <p:cNvSpPr/>
            <p:nvPr/>
          </p:nvSpPr>
          <p:spPr>
            <a:xfrm>
              <a:off x="0" y="-436880"/>
              <a:ext cx="507189" cy="43688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7189" y="-436880"/>
              <a:ext cx="507189" cy="436880"/>
            </a:xfrm>
            <a:prstGeom prst="rect">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nvGrpSpPr>
        <p:grpSpPr>
          <a:xfrm>
            <a:off x="0" y="0"/>
            <a:ext cx="12192000" cy="6858000"/>
            <a:chOff x="0" y="0"/>
            <a:chExt cx="12192000" cy="685800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46" t="37062" r="18361" b="29611"/>
            <a:stretch>
              <a:fillRect/>
            </a:stretch>
          </p:blipFill>
          <p:spPr>
            <a:xfrm>
              <a:off x="0" y="0"/>
              <a:ext cx="12192000" cy="6858000"/>
            </a:xfrm>
            <a:prstGeom prst="rect">
              <a:avLst/>
            </a:prstGeom>
          </p:spPr>
        </p:pic>
        <p:sp>
          <p:nvSpPr>
            <p:cNvPr id="9" name="矩形 8"/>
            <p:cNvSpPr/>
            <p:nvPr userDrawn="1"/>
          </p:nvSpPr>
          <p:spPr>
            <a:xfrm>
              <a:off x="0" y="0"/>
              <a:ext cx="12192000" cy="6858000"/>
            </a:xfrm>
            <a:prstGeom prst="rect">
              <a:avLst/>
            </a:prstGeom>
            <a:solidFill>
              <a:srgbClr val="FBFBF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a:off x="-1" y="127322"/>
            <a:ext cx="12192001" cy="613458"/>
            <a:chOff x="-1" y="127322"/>
            <a:chExt cx="12192001" cy="613458"/>
          </a:xfrm>
        </p:grpSpPr>
        <p:cxnSp>
          <p:nvCxnSpPr>
            <p:cNvPr id="12" name="直接连接符 11"/>
            <p:cNvCxnSpPr/>
            <p:nvPr/>
          </p:nvCxnSpPr>
          <p:spPr>
            <a:xfrm>
              <a:off x="393539" y="740780"/>
              <a:ext cx="11798461" cy="0"/>
            </a:xfrm>
            <a:prstGeom prst="line">
              <a:avLst/>
            </a:prstGeom>
            <a:ln>
              <a:solidFill>
                <a:srgbClr val="1F2B37"/>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301718" y="176738"/>
              <a:ext cx="8218337" cy="523220"/>
            </a:xfrm>
            <a:prstGeom prst="rect">
              <a:avLst/>
            </a:prstGeom>
            <a:noFill/>
          </p:spPr>
          <p:txBody>
            <a:bodyPr wrap="square" rtlCol="0">
              <a:spAutoFit/>
            </a:bodyPr>
            <a:lstStyle/>
            <a:p>
              <a:pPr algn="ctr"/>
              <a:r>
                <a:rPr lang="en-US" altLang="zh-CN" sz="2800" b="1" dirty="0">
                  <a:solidFill>
                    <a:srgbClr val="1F2B37"/>
                  </a:solidFill>
                  <a:latin typeface="微软雅黑" panose="020B0503020204020204" pitchFamily="34" charset="-122"/>
                  <a:ea typeface="微软雅黑" panose="020B0503020204020204" pitchFamily="34" charset="-122"/>
                </a:rPr>
                <a:t>Literature Reviews and Research Hypothesis</a:t>
              </a:r>
            </a:p>
          </p:txBody>
        </p:sp>
        <p:sp>
          <p:nvSpPr>
            <p:cNvPr id="15" name="矩形 14"/>
            <p:cNvSpPr/>
            <p:nvPr/>
          </p:nvSpPr>
          <p:spPr>
            <a:xfrm>
              <a:off x="196769"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6" name="组合 15"/>
          <p:cNvGrpSpPr/>
          <p:nvPr userDrawn="1"/>
        </p:nvGrpSpPr>
        <p:grpSpPr>
          <a:xfrm>
            <a:off x="1" y="6661300"/>
            <a:ext cx="12192000" cy="209376"/>
            <a:chOff x="1" y="6661300"/>
            <a:chExt cx="12192000" cy="209376"/>
          </a:xfrm>
        </p:grpSpPr>
        <p:sp>
          <p:nvSpPr>
            <p:cNvPr id="17" name="矩形 16"/>
            <p:cNvSpPr/>
            <p:nvPr/>
          </p:nvSpPr>
          <p:spPr>
            <a:xfrm>
              <a:off x="1" y="6661300"/>
              <a:ext cx="12192000" cy="209376"/>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箭头: V 形 17"/>
            <p:cNvSpPr/>
            <p:nvPr/>
          </p:nvSpPr>
          <p:spPr>
            <a:xfrm>
              <a:off x="12009022" y="6695086"/>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sp>
          <p:nvSpPr>
            <p:cNvPr id="19" name="箭头: V 形 18"/>
            <p:cNvSpPr/>
            <p:nvPr/>
          </p:nvSpPr>
          <p:spPr>
            <a:xfrm rot="10800000">
              <a:off x="37157" y="6695085"/>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grpSp>
      <p:pic>
        <p:nvPicPr>
          <p:cNvPr id="3" name="图片 2">
            <a:extLst>
              <a:ext uri="{FF2B5EF4-FFF2-40B4-BE49-F238E27FC236}">
                <a16:creationId xmlns:a16="http://schemas.microsoft.com/office/drawing/2014/main" id="{3D78075C-B208-4D82-A3D4-8F7665977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6523" y="113572"/>
            <a:ext cx="1844805" cy="532598"/>
          </a:xfrm>
          <a:prstGeom prst="rect">
            <a:avLst/>
          </a:prstGeom>
        </p:spPr>
      </p:pic>
    </p:spTree>
    <p:extLst>
      <p:ext uri="{BB962C8B-B14F-4D97-AF65-F5344CB8AC3E}">
        <p14:creationId xmlns:p14="http://schemas.microsoft.com/office/powerpoint/2010/main" val="20583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FFFD3-C282-48E8-AB0A-13DCC6F3278A}" type="datetimeFigureOut">
              <a:rPr lang="zh-CN" altLang="en-US" smtClean="0"/>
              <a:pPr/>
              <a:t>2023/10/16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2FF0A-A20F-45FC-ABD3-D4655AE8E18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5" r:id="rId9"/>
    <p:sldLayoutId id="2147483666" r:id="rId10"/>
    <p:sldLayoutId id="2147483667" r:id="rId11"/>
    <p:sldLayoutId id="2147483668" r:id="rId12"/>
    <p:sldLayoutId id="2147483664" r:id="rId13"/>
    <p:sldLayoutId id="2147483657" r:id="rId14"/>
    <p:sldLayoutId id="2147483658" r:id="rId15"/>
    <p:sldLayoutId id="2147483659" r:id="rId16"/>
    <p:sldLayoutId id="2147483660" r:id="rId17"/>
    <p:sldLayoutId id="2147483661" r:id="rId18"/>
    <p:sldLayoutId id="2147483662" r:id="rId19"/>
    <p:sldLayoutId id="214748366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120217" y="2164907"/>
            <a:ext cx="12432433" cy="1384995"/>
          </a:xfrm>
          <a:prstGeom prst="rect">
            <a:avLst/>
          </a:prstGeom>
          <a:noFill/>
        </p:spPr>
        <p:txBody>
          <a:bodyPr wrap="square" rtlCol="0">
            <a:spAutoFit/>
          </a:bodyPr>
          <a:lstStyle/>
          <a:p>
            <a:pPr algn="ctr"/>
            <a:r>
              <a:rPr lang="en-US" altLang="zh-CN" sz="2800" b="1" dirty="0">
                <a:solidFill>
                  <a:schemeClr val="bg1"/>
                </a:solidFill>
                <a:effectLst/>
                <a:latin typeface="Times New Roman" panose="02020603050405020304" pitchFamily="18" charset="0"/>
                <a:ea typeface="PMingLiU" panose="02020500000000000000" pitchFamily="18" charset="-120"/>
              </a:rPr>
              <a:t>Research on the Influence of Recommended Online Testing and Evaluation on College Students' Purchase Intention of Beauty Products.</a:t>
            </a:r>
          </a:p>
          <a:p>
            <a:pPr algn="ctr"/>
            <a:r>
              <a:rPr lang="zh-CN" altLang="en-US" sz="2800" b="1" dirty="0">
                <a:solidFill>
                  <a:schemeClr val="bg1"/>
                </a:solidFill>
                <a:latin typeface="Times New Roman" panose="02020603050405020304" pitchFamily="18" charset="0"/>
                <a:ea typeface="PMingLiU" panose="02020500000000000000" pitchFamily="18" charset="-120"/>
                <a:cs typeface="Times New Roman" panose="02020603050405020304" pitchFamily="18" charset="0"/>
              </a:rPr>
              <a:t>推荐型网络测评对大学生购买美妆产品意愿的影响研究</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C1E3EB6D-5C06-9268-4161-2EFB225EA1F0}"/>
              </a:ext>
            </a:extLst>
          </p:cNvPr>
          <p:cNvSpPr txBox="1"/>
          <p:nvPr/>
        </p:nvSpPr>
        <p:spPr>
          <a:xfrm>
            <a:off x="4177274" y="3760043"/>
            <a:ext cx="4552122" cy="973600"/>
          </a:xfrm>
          <a:prstGeom prst="rect">
            <a:avLst/>
          </a:prstGeom>
          <a:noFill/>
        </p:spPr>
        <p:txBody>
          <a:bodyPr wrap="square">
            <a:spAutoFit/>
          </a:bodyPr>
          <a:lstStyle/>
          <a:p>
            <a:pPr>
              <a:spcAft>
                <a:spcPts val="800"/>
              </a:spcAft>
            </a:pPr>
            <a:r>
              <a:rPr lang="en-US" altLang="zh-CN" sz="1400" dirty="0" err="1">
                <a:solidFill>
                  <a:schemeClr val="bg1"/>
                </a:solidFill>
                <a:effectLst/>
                <a:latin typeface="Times New Roman" panose="02020603050405020304" pitchFamily="18" charset="0"/>
                <a:ea typeface="PMingLiU" panose="02020500000000000000" pitchFamily="18" charset="-120"/>
              </a:rPr>
              <a:t>Yingzhi</a:t>
            </a:r>
            <a:r>
              <a:rPr lang="en-US" altLang="zh-CN" sz="1400" dirty="0">
                <a:solidFill>
                  <a:schemeClr val="bg1"/>
                </a:solidFill>
                <a:effectLst/>
                <a:latin typeface="Times New Roman" panose="02020603050405020304" pitchFamily="18" charset="0"/>
                <a:ea typeface="PMingLiU" panose="02020500000000000000" pitchFamily="18" charset="-120"/>
              </a:rPr>
              <a:t> Guo </a:t>
            </a:r>
            <a:r>
              <a:rPr lang="en-US" altLang="zh-CN" sz="1400" baseline="30000" dirty="0">
                <a:solidFill>
                  <a:schemeClr val="bg1"/>
                </a:solidFill>
                <a:effectLst/>
                <a:latin typeface="Times New Roman" panose="02020603050405020304" pitchFamily="18" charset="0"/>
                <a:ea typeface="PMingLiU" panose="02020500000000000000" pitchFamily="18" charset="-120"/>
              </a:rPr>
              <a:t>1,</a:t>
            </a:r>
            <a:r>
              <a:rPr lang="en-US" altLang="zh-CN" sz="1400" dirty="0">
                <a:solidFill>
                  <a:schemeClr val="bg1"/>
                </a:solidFill>
                <a:effectLst/>
                <a:latin typeface="Times New Roman" panose="02020603050405020304" pitchFamily="18" charset="0"/>
                <a:ea typeface="PMingLiU" panose="02020500000000000000" pitchFamily="18" charset="-120"/>
              </a:rPr>
              <a:t>*, Master Student, Sichuan University</a:t>
            </a:r>
            <a:endParaRPr lang="zh-CN" altLang="zh-CN" sz="1400" dirty="0">
              <a:solidFill>
                <a:schemeClr val="bg1"/>
              </a:solidFill>
              <a:effectLst/>
              <a:latin typeface="Times New Roman" panose="02020603050405020304" pitchFamily="18" charset="0"/>
              <a:ea typeface="PMingLiU" panose="02020500000000000000" pitchFamily="18" charset="-120"/>
            </a:endParaRPr>
          </a:p>
          <a:p>
            <a:pPr>
              <a:spcAft>
                <a:spcPts val="800"/>
              </a:spcAft>
            </a:pPr>
            <a:r>
              <a:rPr lang="en-US" altLang="zh-CN" sz="1400" dirty="0" err="1">
                <a:solidFill>
                  <a:schemeClr val="bg1"/>
                </a:solidFill>
                <a:effectLst/>
                <a:latin typeface="Times New Roman" panose="02020603050405020304" pitchFamily="18" charset="0"/>
                <a:ea typeface="PMingLiU" panose="02020500000000000000" pitchFamily="18" charset="-120"/>
              </a:rPr>
              <a:t>Yongzhong</a:t>
            </a:r>
            <a:r>
              <a:rPr lang="en-US" altLang="zh-CN" sz="1400" dirty="0">
                <a:solidFill>
                  <a:schemeClr val="bg1"/>
                </a:solidFill>
                <a:effectLst/>
                <a:latin typeface="Times New Roman" panose="02020603050405020304" pitchFamily="18" charset="0"/>
                <a:ea typeface="PMingLiU" panose="02020500000000000000" pitchFamily="18" charset="-120"/>
              </a:rPr>
              <a:t> Yang </a:t>
            </a:r>
            <a:r>
              <a:rPr lang="en-US" altLang="zh-CN" sz="1400" baseline="30000" dirty="0">
                <a:solidFill>
                  <a:schemeClr val="bg1"/>
                </a:solidFill>
                <a:effectLst/>
                <a:latin typeface="Times New Roman" panose="02020603050405020304" pitchFamily="18" charset="0"/>
                <a:ea typeface="PMingLiU" panose="02020500000000000000" pitchFamily="18" charset="-120"/>
              </a:rPr>
              <a:t>2,</a:t>
            </a:r>
            <a:r>
              <a:rPr lang="en-US" altLang="zh-CN" sz="1400" dirty="0">
                <a:solidFill>
                  <a:schemeClr val="bg1"/>
                </a:solidFill>
                <a:effectLst/>
                <a:latin typeface="Times New Roman" panose="02020603050405020304" pitchFamily="18" charset="0"/>
                <a:ea typeface="PMingLiU" panose="02020500000000000000" pitchFamily="18" charset="-120"/>
              </a:rPr>
              <a:t>*, Professor, Sichuan University</a:t>
            </a:r>
            <a:endParaRPr lang="zh-CN" altLang="zh-CN" sz="1400" dirty="0">
              <a:solidFill>
                <a:schemeClr val="bg1"/>
              </a:solidFill>
              <a:effectLst/>
              <a:latin typeface="Times New Roman" panose="02020603050405020304" pitchFamily="18" charset="0"/>
              <a:ea typeface="PMingLiU" panose="02020500000000000000" pitchFamily="18" charset="-120"/>
            </a:endParaRPr>
          </a:p>
          <a:p>
            <a:pPr>
              <a:spcAft>
                <a:spcPts val="800"/>
              </a:spcAft>
            </a:pPr>
            <a:r>
              <a:rPr lang="en-US" altLang="zh-CN" sz="1400" dirty="0">
                <a:solidFill>
                  <a:schemeClr val="bg1"/>
                </a:solidFill>
                <a:effectLst/>
                <a:latin typeface="Times New Roman" panose="02020603050405020304" pitchFamily="18" charset="0"/>
                <a:ea typeface="PMingLiU" panose="02020500000000000000" pitchFamily="18" charset="-120"/>
              </a:rPr>
              <a:t>Kunming Luo </a:t>
            </a:r>
            <a:r>
              <a:rPr lang="en-US" altLang="zh-CN" sz="1400" baseline="30000" dirty="0">
                <a:solidFill>
                  <a:schemeClr val="bg1"/>
                </a:solidFill>
                <a:effectLst/>
                <a:latin typeface="Times New Roman" panose="02020603050405020304" pitchFamily="18" charset="0"/>
                <a:ea typeface="PMingLiU" panose="02020500000000000000" pitchFamily="18" charset="-120"/>
              </a:rPr>
              <a:t>3</a:t>
            </a:r>
            <a:r>
              <a:rPr lang="en-US" altLang="zh-CN" sz="1400" dirty="0">
                <a:solidFill>
                  <a:schemeClr val="bg1"/>
                </a:solidFill>
                <a:effectLst/>
                <a:latin typeface="Times New Roman" panose="02020603050405020304" pitchFamily="18" charset="0"/>
                <a:ea typeface="PMingLiU" panose="02020500000000000000" pitchFamily="18" charset="-120"/>
              </a:rPr>
              <a:t>, Doctoral Student, City University of Macau</a:t>
            </a:r>
            <a:endParaRPr lang="zh-CN" altLang="zh-CN" sz="1400" dirty="0">
              <a:solidFill>
                <a:schemeClr val="bg1"/>
              </a:solidFill>
              <a:effectLst/>
              <a:latin typeface="Times New Roman" panose="02020603050405020304" pitchFamily="18" charset="0"/>
              <a:ea typeface="PMingLiU" panose="02020500000000000000"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BC394A1-6C3B-69FD-892F-49E6AFF35F0B}"/>
              </a:ext>
            </a:extLst>
          </p:cNvPr>
          <p:cNvSpPr txBox="1"/>
          <p:nvPr/>
        </p:nvSpPr>
        <p:spPr>
          <a:xfrm>
            <a:off x="157841" y="835805"/>
            <a:ext cx="11522529" cy="5447645"/>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Perceived Functional Value:</a:t>
            </a:r>
            <a:endParaRPr lang="en-US" altLang="zh-CN" sz="2400"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Definition: </a:t>
            </a:r>
          </a:p>
          <a:p>
            <a:pPr marL="342900" indent="-3429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subjective utility evaluation generated by consumers after comprehensively evaluating the perceived profit and loss of a product or service (Zeithaml, 1988)</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Measurement: </a:t>
            </a:r>
          </a:p>
          <a:p>
            <a:pPr marL="342900" indent="-3429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efficacy, practicality, and compliance with expectations (Sweeney &amp; Soutar, 2001)</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Hypothesis:</a:t>
            </a:r>
          </a:p>
          <a:p>
            <a:r>
              <a:rPr lang="en-US" altLang="zh-CN" dirty="0">
                <a:latin typeface="Times New Roman" panose="02020603050405020304" pitchFamily="18" charset="0"/>
                <a:cs typeface="Times New Roman" panose="02020603050405020304" pitchFamily="18" charset="0"/>
              </a:rPr>
              <a:t>H8a: Professionalism has a significant positive impact on perceived functional value.</a:t>
            </a:r>
          </a:p>
          <a:p>
            <a:r>
              <a:rPr lang="en-US" altLang="zh-CN" dirty="0">
                <a:latin typeface="Times New Roman" panose="02020603050405020304" pitchFamily="18" charset="0"/>
                <a:cs typeface="Times New Roman" panose="02020603050405020304" pitchFamily="18" charset="0"/>
              </a:rPr>
              <a:t>H8b: Popularity has a significant positive impact on perceived functional value.</a:t>
            </a:r>
          </a:p>
          <a:p>
            <a:r>
              <a:rPr lang="en-US" altLang="zh-CN" dirty="0">
                <a:latin typeface="Times New Roman" panose="02020603050405020304" pitchFamily="18" charset="0"/>
                <a:cs typeface="Times New Roman" panose="02020603050405020304" pitchFamily="18" charset="0"/>
              </a:rPr>
              <a:t>H8c: Content quality has a significant positive impact on perceived functional value.</a:t>
            </a:r>
          </a:p>
          <a:p>
            <a:r>
              <a:rPr lang="en-US" altLang="zh-CN" dirty="0">
                <a:latin typeface="Times New Roman" panose="02020603050405020304" pitchFamily="18" charset="0"/>
                <a:cs typeface="Times New Roman" panose="02020603050405020304" pitchFamily="18" charset="0"/>
              </a:rPr>
              <a:t>H8d: Visual cues have a significant positive impact on perceived functional value.</a:t>
            </a:r>
          </a:p>
          <a:p>
            <a:r>
              <a:rPr lang="en-US" altLang="zh-CN" dirty="0">
                <a:latin typeface="Times New Roman" panose="02020603050405020304" pitchFamily="18" charset="0"/>
                <a:cs typeface="Times New Roman" panose="02020603050405020304" pitchFamily="18" charset="0"/>
              </a:rPr>
              <a:t>H9: Perceived functional value has a significant positive impact on purchase intention.</a:t>
            </a:r>
          </a:p>
          <a:p>
            <a:r>
              <a:rPr lang="en-US" altLang="zh-CN" dirty="0">
                <a:latin typeface="Times New Roman" panose="02020603050405020304" pitchFamily="18" charset="0"/>
                <a:cs typeface="Times New Roman" panose="02020603050405020304" pitchFamily="18" charset="0"/>
              </a:rPr>
              <a:t>H10a: Perceived functional value plays a mediating role between professionalism and purchase intention.</a:t>
            </a:r>
          </a:p>
          <a:p>
            <a:r>
              <a:rPr lang="en-US" altLang="zh-CN" dirty="0">
                <a:latin typeface="Times New Roman" panose="02020603050405020304" pitchFamily="18" charset="0"/>
                <a:cs typeface="Times New Roman" panose="02020603050405020304" pitchFamily="18" charset="0"/>
              </a:rPr>
              <a:t>H10b: Perceived functional value plays a mediating role between popularity and purchase intention.</a:t>
            </a:r>
          </a:p>
          <a:p>
            <a:r>
              <a:rPr lang="en-US" altLang="zh-CN" dirty="0">
                <a:latin typeface="Times New Roman" panose="02020603050405020304" pitchFamily="18" charset="0"/>
                <a:cs typeface="Times New Roman" panose="02020603050405020304" pitchFamily="18" charset="0"/>
              </a:rPr>
              <a:t>H10c: Perceived functional value plays a mediating role between content quality and purchase intention.</a:t>
            </a:r>
          </a:p>
          <a:p>
            <a:r>
              <a:rPr lang="en-US" altLang="zh-CN" dirty="0">
                <a:latin typeface="Times New Roman" panose="02020603050405020304" pitchFamily="18" charset="0"/>
                <a:cs typeface="Times New Roman" panose="02020603050405020304" pitchFamily="18" charset="0"/>
              </a:rPr>
              <a:t>H10d: Perceived functional value plays a mediating role between visual cues and purchase intention.</a:t>
            </a:r>
          </a:p>
        </p:txBody>
      </p:sp>
      <p:sp>
        <p:nvSpPr>
          <p:cNvPr id="5" name="文本框 4">
            <a:extLst>
              <a:ext uri="{FF2B5EF4-FFF2-40B4-BE49-F238E27FC236}">
                <a16:creationId xmlns:a16="http://schemas.microsoft.com/office/drawing/2014/main" id="{7B369246-B94C-0185-6119-74E191C896CA}"/>
              </a:ext>
            </a:extLst>
          </p:cNvPr>
          <p:cNvSpPr txBox="1"/>
          <p:nvPr/>
        </p:nvSpPr>
        <p:spPr>
          <a:xfrm>
            <a:off x="8594271" y="2197382"/>
            <a:ext cx="3597729"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altLang="zh-CN" sz="1200" dirty="0">
                <a:effectLst/>
                <a:latin typeface="Times New Roman" panose="02020603050405020304" pitchFamily="18" charset="0"/>
                <a:ea typeface="PMingLiU" panose="02020500000000000000" pitchFamily="18" charset="-120"/>
              </a:rPr>
              <a:t>Pan (2023) pointed out in her research that the higher the professionalism and popularity of anchors, the more consumers perceive the functional value, and thus increase their purchase intention. Wang (2020) conducted a comprehensive study on the mediating role of perceived functional value between information characteristics and purchase intention. Her research results show that the quality and presentation of information can help enhance consumers' perception of functional value, and play a positive impact on purchase intention through the mediation role of perceived functional value. In addition, some scholars have proved that perceived functional value will have a positive impact on consumers' purchase intention of beauty products (Bae, Kim, &amp; Oh, 2019).</a:t>
            </a:r>
            <a:endParaRPr lang="zh-CN" altLang="en-US" sz="1200" dirty="0"/>
          </a:p>
        </p:txBody>
      </p:sp>
    </p:spTree>
    <p:extLst>
      <p:ext uri="{BB962C8B-B14F-4D97-AF65-F5344CB8AC3E}">
        <p14:creationId xmlns:p14="http://schemas.microsoft.com/office/powerpoint/2010/main" val="74903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C404A9B-9919-5647-5560-B365C6741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447" y="1237057"/>
            <a:ext cx="7810953" cy="3556572"/>
          </a:xfrm>
          <a:prstGeom prst="rect">
            <a:avLst/>
          </a:prstGeom>
        </p:spPr>
      </p:pic>
      <p:sp>
        <p:nvSpPr>
          <p:cNvPr id="7" name="文本框 6">
            <a:extLst>
              <a:ext uri="{FF2B5EF4-FFF2-40B4-BE49-F238E27FC236}">
                <a16:creationId xmlns:a16="http://schemas.microsoft.com/office/drawing/2014/main" id="{5B4BA401-8C86-5FAA-EED0-09C8D463F292}"/>
              </a:ext>
            </a:extLst>
          </p:cNvPr>
          <p:cNvSpPr txBox="1"/>
          <p:nvPr/>
        </p:nvSpPr>
        <p:spPr>
          <a:xfrm>
            <a:off x="2875190" y="5514295"/>
            <a:ext cx="6098720" cy="368755"/>
          </a:xfrm>
          <a:prstGeom prst="rect">
            <a:avLst/>
          </a:prstGeom>
          <a:noFill/>
        </p:spPr>
        <p:txBody>
          <a:bodyPr wrap="square">
            <a:spAutoFit/>
          </a:bodyPr>
          <a:lstStyle/>
          <a:p>
            <a:pPr algn="ctr">
              <a:lnSpc>
                <a:spcPct val="107000"/>
              </a:lnSpc>
              <a:spcAft>
                <a:spcPts val="800"/>
              </a:spcAft>
            </a:pPr>
            <a:r>
              <a:rPr lang="en-US" altLang="zh-CN" sz="1800" b="1" dirty="0">
                <a:effectLst/>
                <a:latin typeface="Times New Roman" panose="02020603050405020304" pitchFamily="18" charset="0"/>
                <a:ea typeface="PMingLiU" panose="02020500000000000000" pitchFamily="18" charset="-120"/>
              </a:rPr>
              <a:t>Figure 1: Theoretical Model</a:t>
            </a:r>
            <a:endParaRPr lang="zh-CN" altLang="zh-CN" sz="2800" b="1" dirty="0">
              <a:effectLst/>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319927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65413" y="4094589"/>
            <a:ext cx="10461172" cy="677108"/>
          </a:xfrm>
          <a:prstGeom prst="rect">
            <a:avLst/>
          </a:prstGeom>
          <a:noFill/>
        </p:spPr>
        <p:txBody>
          <a:bodyPr wrap="square" rtlCol="0">
            <a:spAutoFit/>
          </a:bodyPr>
          <a:lstStyle/>
          <a:p>
            <a:pPr algn="ctr"/>
            <a:r>
              <a:rPr lang="en-US" altLang="zh-CN" sz="3800" b="1" dirty="0">
                <a:solidFill>
                  <a:srgbClr val="1F2B37"/>
                </a:solidFill>
                <a:latin typeface="微软雅黑" panose="020B0503020204020204" pitchFamily="34" charset="-122"/>
                <a:ea typeface="微软雅黑" panose="020B0503020204020204" pitchFamily="34" charset="-122"/>
              </a:rPr>
              <a:t>Research Design and Empirical </a:t>
            </a:r>
            <a:r>
              <a:rPr lang="en-US" altLang="zh-CN" sz="3800" b="1" dirty="0" err="1">
                <a:solidFill>
                  <a:srgbClr val="1F2B37"/>
                </a:solidFill>
                <a:latin typeface="微软雅黑" panose="020B0503020204020204" pitchFamily="34" charset="-122"/>
                <a:ea typeface="微软雅黑" panose="020B0503020204020204" pitchFamily="34" charset="-122"/>
              </a:rPr>
              <a:t>Analiysis</a:t>
            </a:r>
            <a:endParaRPr lang="en-US" altLang="zh-CN" sz="3800" b="1" dirty="0">
              <a:solidFill>
                <a:srgbClr val="1F2B37"/>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617011" y="2950011"/>
            <a:ext cx="957977" cy="957977"/>
            <a:chOff x="5617011" y="2950011"/>
            <a:chExt cx="957977" cy="957977"/>
          </a:xfrm>
        </p:grpSpPr>
        <p:sp>
          <p:nvSpPr>
            <p:cNvPr id="12" name="菱形 11"/>
            <p:cNvSpPr/>
            <p:nvPr/>
          </p:nvSpPr>
          <p:spPr>
            <a:xfrm>
              <a:off x="5617011" y="2950011"/>
              <a:ext cx="957977" cy="957977"/>
            </a:xfrm>
            <a:prstGeom prst="diamond">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668334" y="3136612"/>
              <a:ext cx="855330" cy="646331"/>
            </a:xfrm>
            <a:prstGeom prst="rect">
              <a:avLst/>
            </a:prstGeom>
            <a:noFill/>
          </p:spPr>
          <p:txBody>
            <a:bodyPr wrap="square" rtlCol="0">
              <a:spAutoFit/>
            </a:bodyPr>
            <a:lstStyle/>
            <a:p>
              <a:pPr algn="ctr"/>
              <a:r>
                <a:rPr lang="en-US" altLang="zh-CN" sz="3600" b="1" dirty="0">
                  <a:solidFill>
                    <a:srgbClr val="1F2B37"/>
                  </a:solidFill>
                  <a:latin typeface="微软雅黑" panose="020B0503020204020204" pitchFamily="34" charset="-122"/>
                  <a:ea typeface="微软雅黑" panose="020B0503020204020204" pitchFamily="34" charset="-122"/>
                </a:rPr>
                <a:t>03</a:t>
              </a:r>
              <a:endParaRPr lang="zh-CN" altLang="en-US" sz="3600" b="1" dirty="0">
                <a:solidFill>
                  <a:srgbClr val="1F2B37"/>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2194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AD409E6-319F-6CD8-165B-5F1F36370889}"/>
              </a:ext>
            </a:extLst>
          </p:cNvPr>
          <p:cNvSpPr txBox="1"/>
          <p:nvPr/>
        </p:nvSpPr>
        <p:spPr>
          <a:xfrm>
            <a:off x="294594" y="827704"/>
            <a:ext cx="11543620" cy="4985980"/>
          </a:xfrm>
          <a:prstGeom prst="rect">
            <a:avLst/>
          </a:prstGeom>
          <a:noFill/>
        </p:spPr>
        <p:txBody>
          <a:bodyPr wrap="square">
            <a:spAutoFit/>
          </a:bodyPr>
          <a:lstStyle/>
          <a:p>
            <a:r>
              <a:rPr lang="en-US" altLang="zh-CN" sz="2400" b="1" dirty="0">
                <a:effectLst/>
                <a:latin typeface="Times New Roman" panose="02020603050405020304" pitchFamily="18" charset="0"/>
                <a:ea typeface="DFKai-SB" panose="03000509000000000000" pitchFamily="65" charset="-120"/>
              </a:rPr>
              <a:t>Research Design</a:t>
            </a:r>
            <a:r>
              <a:rPr lang="en-US" altLang="zh-CN" sz="2400" b="1" dirty="0">
                <a:latin typeface="Times New Roman" panose="02020603050405020304" pitchFamily="18" charset="0"/>
                <a:ea typeface="DFKai-SB" panose="03000509000000000000" pitchFamily="65" charset="-120"/>
              </a:rPr>
              <a:t>:</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questionnaire was presented in the form of a </a:t>
            </a:r>
            <a:r>
              <a:rPr lang="en-US" altLang="zh-CN" u="sng" dirty="0">
                <a:latin typeface="Times New Roman" panose="02020603050405020304" pitchFamily="18" charset="0"/>
                <a:cs typeface="Times New Roman" panose="02020603050405020304" pitchFamily="18" charset="0"/>
              </a:rPr>
              <a:t>Likert 5-level scale</a:t>
            </a:r>
            <a:r>
              <a:rPr lang="en-US" altLang="zh-CN"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respondents were asked to recall a specific experience of referring to OTE, and rated the degree of agreement with each option according to their real thoughts.</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We conducted three small pre-tests, repeatedly modified or deleted unreasonable, and finally obtained </a:t>
            </a:r>
            <a:r>
              <a:rPr lang="en-US" altLang="zh-CN" u="sng" dirty="0">
                <a:latin typeface="Times New Roman" panose="02020603050405020304" pitchFamily="18" charset="0"/>
                <a:cs typeface="Times New Roman" panose="02020603050405020304" pitchFamily="18" charset="0"/>
              </a:rPr>
              <a:t>29 items</a:t>
            </a:r>
            <a:r>
              <a:rPr lang="en-US" altLang="zh-CN" dirty="0">
                <a:latin typeface="Times New Roman" panose="02020603050405020304" pitchFamily="18" charset="0"/>
                <a:cs typeface="Times New Roman" panose="02020603050405020304" pitchFamily="18" charset="0"/>
              </a:rPr>
              <a:t>.</a:t>
            </a:r>
          </a:p>
          <a:p>
            <a:endParaRPr lang="en-US" altLang="zh-CN"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Data Collection:</a:t>
            </a:r>
          </a:p>
          <a:p>
            <a:pPr marL="342900" indent="-342900">
              <a:buFont typeface="+mj-lt"/>
              <a:buAutoNum type="arabicPeriod"/>
            </a:pPr>
            <a:r>
              <a:rPr lang="en-US" altLang="zh-CN" b="1" dirty="0">
                <a:latin typeface="Times New Roman" panose="02020603050405020304" pitchFamily="18" charset="0"/>
                <a:cs typeface="Times New Roman" panose="02020603050405020304" pitchFamily="18" charset="0"/>
              </a:rPr>
              <a:t>Target of our investigation:</a:t>
            </a:r>
            <a:r>
              <a:rPr lang="en-US" altLang="zh-CN" dirty="0">
                <a:latin typeface="Times New Roman" panose="02020603050405020304" pitchFamily="18" charset="0"/>
                <a:cs typeface="Times New Roman" panose="02020603050405020304" pitchFamily="18" charset="0"/>
              </a:rPr>
              <a:t> college students who have a certain understanding or reference experience of OTE.</a:t>
            </a:r>
          </a:p>
          <a:p>
            <a:pPr marL="342900" indent="-342900">
              <a:buFont typeface="+mj-lt"/>
              <a:buAutoNum type="arabicPeriod"/>
            </a:pPr>
            <a:r>
              <a:rPr lang="en-US" altLang="zh-CN" b="1" dirty="0">
                <a:latin typeface="Times New Roman" panose="02020603050405020304" pitchFamily="18" charset="0"/>
                <a:cs typeface="Times New Roman" panose="02020603050405020304" pitchFamily="18" charset="0"/>
              </a:rPr>
              <a:t>Distribution: </a:t>
            </a:r>
            <a:r>
              <a:rPr lang="en-US" altLang="zh-CN" dirty="0">
                <a:latin typeface="Times New Roman" panose="02020603050405020304" pitchFamily="18" charset="0"/>
                <a:cs typeface="Times New Roman" panose="02020603050405020304" pitchFamily="18" charset="0"/>
              </a:rPr>
              <a:t>We used the applet Questionnaire Star to edit the questionnaire, and distributed the questionnaire to </a:t>
            </a:r>
            <a:r>
              <a:rPr lang="en-US" altLang="zh-CN" u="sng" dirty="0">
                <a:latin typeface="Times New Roman" panose="02020603050405020304" pitchFamily="18" charset="0"/>
                <a:cs typeface="Times New Roman" panose="02020603050405020304" pitchFamily="18" charset="0"/>
              </a:rPr>
              <a:t>WeChat Moments and college students' communication groups </a:t>
            </a:r>
            <a:r>
              <a:rPr lang="en-US" altLang="zh-CN" dirty="0">
                <a:latin typeface="Times New Roman" panose="02020603050405020304" pitchFamily="18" charset="0"/>
                <a:cs typeface="Times New Roman" panose="02020603050405020304" pitchFamily="18" charset="0"/>
              </a:rPr>
              <a:t>across the country.</a:t>
            </a:r>
          </a:p>
          <a:p>
            <a:pPr marL="342900" indent="-342900">
              <a:buFont typeface="+mj-lt"/>
              <a:buAutoNum type="arabicPeriod"/>
            </a:pPr>
            <a:r>
              <a:rPr lang="en-US" altLang="zh-CN" b="1" dirty="0">
                <a:latin typeface="Times New Roman" panose="02020603050405020304" pitchFamily="18" charset="0"/>
                <a:cs typeface="Times New Roman" panose="02020603050405020304" pitchFamily="18" charset="0"/>
              </a:rPr>
              <a:t>Pre-survey: </a:t>
            </a:r>
            <a:r>
              <a:rPr lang="en-US" altLang="zh-CN" dirty="0">
                <a:latin typeface="Times New Roman" panose="02020603050405020304" pitchFamily="18" charset="0"/>
                <a:cs typeface="Times New Roman" panose="02020603050405020304" pitchFamily="18" charset="0"/>
              </a:rPr>
              <a:t>We </a:t>
            </a:r>
            <a:r>
              <a:rPr lang="en-US" altLang="zh-CN" u="sng" dirty="0">
                <a:latin typeface="Times New Roman" panose="02020603050405020304" pitchFamily="18" charset="0"/>
                <a:cs typeface="Times New Roman" panose="02020603050405020304" pitchFamily="18" charset="0"/>
              </a:rPr>
              <a:t>modified and adjusted the questionnaire three times</a:t>
            </a:r>
            <a:r>
              <a:rPr lang="en-US" altLang="zh-CN" dirty="0">
                <a:latin typeface="Times New Roman" panose="02020603050405020304" pitchFamily="18" charset="0"/>
                <a:cs typeface="Times New Roman" panose="02020603050405020304" pitchFamily="18" charset="0"/>
              </a:rPr>
              <a:t>. The last pre-survey questionnaire achieved high reliability and validity and could be used for further analysis.</a:t>
            </a:r>
          </a:p>
          <a:p>
            <a:pPr marL="342900" indent="-342900">
              <a:buFont typeface="+mj-lt"/>
              <a:buAutoNum type="arabicPeriod"/>
            </a:pPr>
            <a:r>
              <a:rPr lang="en-US" altLang="zh-CN" b="1" dirty="0">
                <a:latin typeface="Times New Roman" panose="02020603050405020304" pitchFamily="18" charset="0"/>
                <a:cs typeface="Times New Roman" panose="02020603050405020304" pitchFamily="18" charset="0"/>
              </a:rPr>
              <a:t>Formal survey: </a:t>
            </a:r>
            <a:r>
              <a:rPr lang="en-US" altLang="zh-CN" dirty="0">
                <a:latin typeface="Times New Roman" panose="02020603050405020304" pitchFamily="18" charset="0"/>
                <a:cs typeface="Times New Roman" panose="02020603050405020304" pitchFamily="18" charset="0"/>
              </a:rPr>
              <a:t>We obtained 390 questionnaires. One of the questionnaires was not filled out by college students, and the answers of the two questionnaires were repeated too much. After excluding invalid questionnaires, </a:t>
            </a:r>
            <a:r>
              <a:rPr lang="en-US" altLang="zh-CN" u="sng" dirty="0">
                <a:latin typeface="Times New Roman" panose="02020603050405020304" pitchFamily="18" charset="0"/>
                <a:cs typeface="Times New Roman" panose="02020603050405020304" pitchFamily="18" charset="0"/>
              </a:rPr>
              <a:t>a total of 387 valid questionnaires were collected.</a:t>
            </a:r>
          </a:p>
          <a:p>
            <a:pPr marL="342900" indent="-342900">
              <a:buFont typeface="+mj-lt"/>
              <a:buAutoNum type="arabicPeriod"/>
            </a:pPr>
            <a:r>
              <a:rPr lang="en-US" altLang="zh-CN" b="1" dirty="0">
                <a:latin typeface="Times New Roman" panose="02020603050405020304" pitchFamily="18" charset="0"/>
                <a:cs typeface="Times New Roman" panose="02020603050405020304" pitchFamily="18" charset="0"/>
              </a:rPr>
              <a:t>Analysis tools: </a:t>
            </a:r>
            <a:r>
              <a:rPr lang="en-US" altLang="zh-CN" dirty="0">
                <a:latin typeface="Times New Roman" panose="02020603050405020304" pitchFamily="18" charset="0"/>
                <a:cs typeface="Times New Roman" panose="02020603050405020304" pitchFamily="18" charset="0"/>
              </a:rPr>
              <a:t>SPSS Statistics 26 and AMOS 23.0</a:t>
            </a: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16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C653F3C-5FF1-F2C6-199F-743F9BDABE84}"/>
              </a:ext>
            </a:extLst>
          </p:cNvPr>
          <p:cNvSpPr txBox="1"/>
          <p:nvPr/>
        </p:nvSpPr>
        <p:spPr>
          <a:xfrm>
            <a:off x="289833" y="762680"/>
            <a:ext cx="6098720" cy="460895"/>
          </a:xfrm>
          <a:prstGeom prst="rect">
            <a:avLst/>
          </a:prstGeom>
          <a:noFill/>
        </p:spPr>
        <p:txBody>
          <a:bodyPr wrap="square">
            <a:spAutoFit/>
          </a:bodyPr>
          <a:lstStyle/>
          <a:p>
            <a:pPr algn="just">
              <a:lnSpc>
                <a:spcPct val="107000"/>
              </a:lnSpc>
              <a:spcAft>
                <a:spcPts val="800"/>
              </a:spcAft>
            </a:pPr>
            <a:r>
              <a:rPr lang="en-US" altLang="zh-CN" sz="2400" b="1" dirty="0">
                <a:effectLst/>
                <a:latin typeface="Times New Roman" panose="02020603050405020304" pitchFamily="18" charset="0"/>
                <a:ea typeface="DFKai-SB" panose="03000509000000000000" pitchFamily="65" charset="-120"/>
              </a:rPr>
              <a:t>Descriptive Statistical Analysis</a:t>
            </a:r>
            <a:endParaRPr lang="zh-CN" altLang="zh-CN" sz="2400" dirty="0">
              <a:effectLst/>
              <a:latin typeface="Times New Roman" panose="02020603050405020304" pitchFamily="18" charset="0"/>
              <a:ea typeface="PMingLiU" panose="02020500000000000000" pitchFamily="18" charset="-120"/>
            </a:endParaRPr>
          </a:p>
        </p:txBody>
      </p:sp>
      <p:sp>
        <p:nvSpPr>
          <p:cNvPr id="5" name="文本框 4">
            <a:extLst>
              <a:ext uri="{FF2B5EF4-FFF2-40B4-BE49-F238E27FC236}">
                <a16:creationId xmlns:a16="http://schemas.microsoft.com/office/drawing/2014/main" id="{09D62114-B92D-CF56-E43F-6CDDAE8395F0}"/>
              </a:ext>
            </a:extLst>
          </p:cNvPr>
          <p:cNvSpPr txBox="1"/>
          <p:nvPr/>
        </p:nvSpPr>
        <p:spPr>
          <a:xfrm>
            <a:off x="289833" y="1223575"/>
            <a:ext cx="11624580" cy="1655390"/>
          </a:xfrm>
          <a:prstGeom prst="rect">
            <a:avLst/>
          </a:prstGeom>
          <a:noFill/>
        </p:spPr>
        <p:txBody>
          <a:bodyPr wrap="square">
            <a:spAutoFit/>
          </a:bodyPr>
          <a:lstStyle/>
          <a:p>
            <a:pPr algn="just">
              <a:lnSpc>
                <a:spcPct val="107000"/>
              </a:lnSpc>
              <a:spcAft>
                <a:spcPts val="800"/>
              </a:spcAft>
            </a:pPr>
            <a:r>
              <a:rPr lang="en-US" altLang="zh-CN" sz="1600" dirty="0">
                <a:effectLst/>
                <a:latin typeface="Times New Roman" panose="02020603050405020304" pitchFamily="18" charset="0"/>
                <a:ea typeface="PMingLiU" panose="02020500000000000000" pitchFamily="18" charset="-120"/>
              </a:rPr>
              <a:t>As can be seen from Table 1, the male to female ratio of the respondents is 7:3. Although the consumer group of beauty products is still dominated by women, the demand of men for beauty products is becoming increasingly prominent, which illustrates the economics of male beauty has great potential. The age distribution of the respondents is mainly concentrated between 18 and 25 years old, that is, undergraduates and master students are the majority, accounting for 74.9%. In addition, we can also learn that the respondents with an average monthly living expenses of less than 2000 yuan are the most, nearly half of the total number. We speculate that the behavior of choosing beauty products by referring to OTE may be related to income.</a:t>
            </a:r>
            <a:endParaRPr lang="zh-CN" altLang="zh-CN" sz="1600" dirty="0">
              <a:effectLst/>
              <a:latin typeface="Times New Roman" panose="02020603050405020304" pitchFamily="18" charset="0"/>
              <a:ea typeface="PMingLiU" panose="02020500000000000000" pitchFamily="18" charset="-120"/>
            </a:endParaRPr>
          </a:p>
        </p:txBody>
      </p:sp>
      <p:pic>
        <p:nvPicPr>
          <p:cNvPr id="7" name="图片 6">
            <a:extLst>
              <a:ext uri="{FF2B5EF4-FFF2-40B4-BE49-F238E27FC236}">
                <a16:creationId xmlns:a16="http://schemas.microsoft.com/office/drawing/2014/main" id="{6ED48F9D-84EA-474B-2D0A-2E96D565C374}"/>
              </a:ext>
            </a:extLst>
          </p:cNvPr>
          <p:cNvPicPr>
            <a:picLocks noChangeAspect="1"/>
          </p:cNvPicPr>
          <p:nvPr/>
        </p:nvPicPr>
        <p:blipFill>
          <a:blip r:embed="rId2"/>
          <a:stretch>
            <a:fillRect/>
          </a:stretch>
        </p:blipFill>
        <p:spPr>
          <a:xfrm>
            <a:off x="1606513" y="3622887"/>
            <a:ext cx="8830594" cy="2886769"/>
          </a:xfrm>
          <a:prstGeom prst="rect">
            <a:avLst/>
          </a:prstGeom>
        </p:spPr>
      </p:pic>
      <p:sp>
        <p:nvSpPr>
          <p:cNvPr id="9" name="文本框 8">
            <a:extLst>
              <a:ext uri="{FF2B5EF4-FFF2-40B4-BE49-F238E27FC236}">
                <a16:creationId xmlns:a16="http://schemas.microsoft.com/office/drawing/2014/main" id="{A2B29D8A-595C-549B-171A-EC5CECA2F85E}"/>
              </a:ext>
            </a:extLst>
          </p:cNvPr>
          <p:cNvSpPr txBox="1"/>
          <p:nvPr/>
        </p:nvSpPr>
        <p:spPr>
          <a:xfrm>
            <a:off x="4074659" y="3264617"/>
            <a:ext cx="4042682" cy="338554"/>
          </a:xfrm>
          <a:prstGeom prst="rect">
            <a:avLst/>
          </a:prstGeom>
          <a:noFill/>
        </p:spPr>
        <p:txBody>
          <a:bodyPr wrap="square">
            <a:spAutoFit/>
          </a:bodyPr>
          <a:lstStyle/>
          <a:p>
            <a:r>
              <a:rPr lang="en-US" altLang="zh-CN" sz="1600" b="1" dirty="0">
                <a:effectLst/>
                <a:latin typeface="Times New Roman" panose="02020603050405020304" pitchFamily="18" charset="0"/>
                <a:ea typeface="PMingLiU" panose="02020500000000000000" pitchFamily="18" charset="-120"/>
              </a:rPr>
              <a:t>Table 1: Descriptive Statistical Analysis</a:t>
            </a:r>
            <a:endParaRPr lang="zh-CN" altLang="en-US" sz="1600" b="1" dirty="0"/>
          </a:p>
        </p:txBody>
      </p:sp>
    </p:spTree>
    <p:extLst>
      <p:ext uri="{BB962C8B-B14F-4D97-AF65-F5344CB8AC3E}">
        <p14:creationId xmlns:p14="http://schemas.microsoft.com/office/powerpoint/2010/main" val="3795292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26D3262-F5A9-9F1D-ADD3-3206B6DC7D72}"/>
              </a:ext>
            </a:extLst>
          </p:cNvPr>
          <p:cNvSpPr txBox="1"/>
          <p:nvPr/>
        </p:nvSpPr>
        <p:spPr>
          <a:xfrm>
            <a:off x="292554" y="845001"/>
            <a:ext cx="6098720" cy="460895"/>
          </a:xfrm>
          <a:prstGeom prst="rect">
            <a:avLst/>
          </a:prstGeom>
          <a:noFill/>
        </p:spPr>
        <p:txBody>
          <a:bodyPr wrap="square">
            <a:spAutoFit/>
          </a:bodyPr>
          <a:lstStyle/>
          <a:p>
            <a:pPr algn="just">
              <a:lnSpc>
                <a:spcPct val="107000"/>
              </a:lnSpc>
              <a:spcAft>
                <a:spcPts val="800"/>
              </a:spcAft>
            </a:pPr>
            <a:r>
              <a:rPr lang="en-US" altLang="zh-CN" sz="2400" b="1" dirty="0">
                <a:effectLst/>
                <a:latin typeface="Times New Roman" panose="02020603050405020304" pitchFamily="18" charset="0"/>
                <a:ea typeface="DFKai-SB" panose="03000509000000000000" pitchFamily="65" charset="-120"/>
              </a:rPr>
              <a:t>Reliability and Validity Test</a:t>
            </a:r>
            <a:endParaRPr lang="zh-CN" altLang="zh-CN" sz="2400" dirty="0">
              <a:effectLst/>
              <a:latin typeface="Times New Roman" panose="02020603050405020304" pitchFamily="18" charset="0"/>
              <a:ea typeface="PMingLiU" panose="02020500000000000000" pitchFamily="18" charset="-120"/>
            </a:endParaRPr>
          </a:p>
        </p:txBody>
      </p:sp>
      <p:pic>
        <p:nvPicPr>
          <p:cNvPr id="5" name="图片 4">
            <a:extLst>
              <a:ext uri="{FF2B5EF4-FFF2-40B4-BE49-F238E27FC236}">
                <a16:creationId xmlns:a16="http://schemas.microsoft.com/office/drawing/2014/main" id="{19E2CE9D-0C1A-2404-7574-AA713FF28A8E}"/>
              </a:ext>
            </a:extLst>
          </p:cNvPr>
          <p:cNvPicPr>
            <a:picLocks noChangeAspect="1"/>
          </p:cNvPicPr>
          <p:nvPr/>
        </p:nvPicPr>
        <p:blipFill>
          <a:blip r:embed="rId2"/>
          <a:stretch>
            <a:fillRect/>
          </a:stretch>
        </p:blipFill>
        <p:spPr>
          <a:xfrm>
            <a:off x="4909457" y="1049199"/>
            <a:ext cx="7085729" cy="5808801"/>
          </a:xfrm>
          <a:prstGeom prst="rect">
            <a:avLst/>
          </a:prstGeom>
        </p:spPr>
      </p:pic>
      <p:sp>
        <p:nvSpPr>
          <p:cNvPr id="7" name="文本框 6">
            <a:extLst>
              <a:ext uri="{FF2B5EF4-FFF2-40B4-BE49-F238E27FC236}">
                <a16:creationId xmlns:a16="http://schemas.microsoft.com/office/drawing/2014/main" id="{D401F71F-C597-34BD-4FB8-73C45CC81E4C}"/>
              </a:ext>
            </a:extLst>
          </p:cNvPr>
          <p:cNvSpPr txBox="1"/>
          <p:nvPr/>
        </p:nvSpPr>
        <p:spPr>
          <a:xfrm>
            <a:off x="292554" y="1625718"/>
            <a:ext cx="4053567" cy="4655762"/>
          </a:xfrm>
          <a:prstGeom prst="rect">
            <a:avLst/>
          </a:prstGeom>
          <a:noFill/>
        </p:spPr>
        <p:txBody>
          <a:bodyPr wrap="square">
            <a:spAutoFit/>
          </a:bodyPr>
          <a:lstStyle/>
          <a:p>
            <a:pPr algn="just">
              <a:lnSpc>
                <a:spcPct val="107000"/>
              </a:lnSpc>
              <a:spcAft>
                <a:spcPts val="800"/>
              </a:spcAft>
            </a:pPr>
            <a:r>
              <a:rPr lang="en-US" altLang="zh-CN" sz="1600" dirty="0">
                <a:effectLst/>
                <a:latin typeface="Times New Roman" panose="02020603050405020304" pitchFamily="18" charset="0"/>
                <a:ea typeface="PMingLiU" panose="02020500000000000000" pitchFamily="18" charset="-120"/>
              </a:rPr>
              <a:t>The purpose of reliability analysis is to study the reliability of measurement results and explore whether there is internal consistency in these measurement results. As can be seen from Table 2, </a:t>
            </a:r>
            <a:r>
              <a:rPr lang="en-US" altLang="zh-CN" sz="1600" u="sng" dirty="0">
                <a:effectLst/>
                <a:latin typeface="Times New Roman" panose="02020603050405020304" pitchFamily="18" charset="0"/>
                <a:ea typeface="PMingLiU" panose="02020500000000000000" pitchFamily="18" charset="-120"/>
              </a:rPr>
              <a:t>the CITC values of all items are greater than 0.5</a:t>
            </a:r>
            <a:r>
              <a:rPr lang="en-US" altLang="zh-CN" sz="1600" dirty="0">
                <a:effectLst/>
                <a:latin typeface="Times New Roman" panose="02020603050405020304" pitchFamily="18" charset="0"/>
                <a:ea typeface="PMingLiU" panose="02020500000000000000" pitchFamily="18" charset="-120"/>
              </a:rPr>
              <a:t>, indicating that the item settings are relatively reasonable. </a:t>
            </a:r>
            <a:r>
              <a:rPr lang="en-US" altLang="zh-CN" sz="1600" u="sng" dirty="0">
                <a:effectLst/>
                <a:latin typeface="Times New Roman" panose="02020603050405020304" pitchFamily="18" charset="0"/>
                <a:ea typeface="PMingLiU" panose="02020500000000000000" pitchFamily="18" charset="-120"/>
              </a:rPr>
              <a:t>Cronbach's α of all variables is greater than 0.7</a:t>
            </a:r>
            <a:r>
              <a:rPr lang="en-US" altLang="zh-CN" sz="1600" dirty="0">
                <a:effectLst/>
                <a:latin typeface="Times New Roman" panose="02020603050405020304" pitchFamily="18" charset="0"/>
                <a:ea typeface="PMingLiU" panose="02020500000000000000" pitchFamily="18" charset="-120"/>
              </a:rPr>
              <a:t>, indicating good internal reliability of the scale.</a:t>
            </a:r>
            <a:endParaRPr lang="zh-CN" altLang="zh-CN" sz="1600" dirty="0">
              <a:effectLst/>
              <a:latin typeface="Times New Roman" panose="02020603050405020304" pitchFamily="18" charset="0"/>
              <a:ea typeface="PMingLiU" panose="02020500000000000000" pitchFamily="18" charset="-120"/>
            </a:endParaRPr>
          </a:p>
          <a:p>
            <a:pPr algn="just">
              <a:lnSpc>
                <a:spcPct val="107000"/>
              </a:lnSpc>
              <a:spcAft>
                <a:spcPts val="800"/>
              </a:spcAft>
            </a:pPr>
            <a:r>
              <a:rPr lang="en-US" altLang="zh-CN" sz="1600" dirty="0">
                <a:effectLst/>
                <a:latin typeface="Times New Roman" panose="02020603050405020304" pitchFamily="18" charset="0"/>
                <a:ea typeface="PMingLiU" panose="02020500000000000000" pitchFamily="18" charset="-120"/>
              </a:rPr>
              <a:t> </a:t>
            </a:r>
            <a:endParaRPr lang="zh-CN" altLang="zh-CN" sz="1600" dirty="0">
              <a:effectLst/>
              <a:latin typeface="Times New Roman" panose="02020603050405020304" pitchFamily="18" charset="0"/>
              <a:ea typeface="PMingLiU" panose="02020500000000000000" pitchFamily="18" charset="-120"/>
            </a:endParaRPr>
          </a:p>
          <a:p>
            <a:r>
              <a:rPr lang="en-US" altLang="zh-CN" sz="1600" dirty="0">
                <a:effectLst/>
                <a:latin typeface="Times New Roman" panose="02020603050405020304" pitchFamily="18" charset="0"/>
                <a:ea typeface="PMingLiU" panose="02020500000000000000" pitchFamily="18" charset="-120"/>
              </a:rPr>
              <a:t>Validity refers to the accuracy of the measurement results in reflecting the measurement objectives. </a:t>
            </a:r>
            <a:r>
              <a:rPr lang="en-US" altLang="zh-CN" sz="1600" u="sng" dirty="0">
                <a:effectLst/>
                <a:latin typeface="Times New Roman" panose="02020603050405020304" pitchFamily="18" charset="0"/>
                <a:ea typeface="PMingLiU" panose="02020500000000000000" pitchFamily="18" charset="-120"/>
              </a:rPr>
              <a:t>The KMO values of all variables are greater than 0.7</a:t>
            </a:r>
            <a:r>
              <a:rPr lang="en-US" altLang="zh-CN" sz="1600" dirty="0">
                <a:effectLst/>
                <a:latin typeface="Times New Roman" panose="02020603050405020304" pitchFamily="18" charset="0"/>
                <a:ea typeface="PMingLiU" panose="02020500000000000000" pitchFamily="18" charset="-120"/>
              </a:rPr>
              <a:t>, and </a:t>
            </a:r>
            <a:r>
              <a:rPr lang="en-US" altLang="zh-CN" sz="1600" u="sng" dirty="0">
                <a:effectLst/>
                <a:latin typeface="Times New Roman" panose="02020603050405020304" pitchFamily="18" charset="0"/>
                <a:ea typeface="PMingLiU" panose="02020500000000000000" pitchFamily="18" charset="-120"/>
              </a:rPr>
              <a:t>the combined reliability is greater than 0.7</a:t>
            </a:r>
            <a:r>
              <a:rPr lang="en-US" altLang="zh-CN" sz="1600" dirty="0">
                <a:effectLst/>
                <a:latin typeface="Times New Roman" panose="02020603050405020304" pitchFamily="18" charset="0"/>
                <a:ea typeface="PMingLiU" panose="02020500000000000000" pitchFamily="18" charset="-120"/>
              </a:rPr>
              <a:t>, indicating that the data of this scale has high convergent </a:t>
            </a:r>
            <a:r>
              <a:rPr lang="en-US" altLang="zh-CN" sz="1600" dirty="0" err="1">
                <a:effectLst/>
                <a:latin typeface="Times New Roman" panose="02020603050405020304" pitchFamily="18" charset="0"/>
                <a:ea typeface="PMingLiU" panose="02020500000000000000" pitchFamily="18" charset="-120"/>
              </a:rPr>
              <a:t>validi</a:t>
            </a:r>
            <a:endParaRPr lang="zh-CN" altLang="en-US" sz="1600" dirty="0"/>
          </a:p>
        </p:txBody>
      </p:sp>
      <p:sp>
        <p:nvSpPr>
          <p:cNvPr id="9" name="文本框 8">
            <a:extLst>
              <a:ext uri="{FF2B5EF4-FFF2-40B4-BE49-F238E27FC236}">
                <a16:creationId xmlns:a16="http://schemas.microsoft.com/office/drawing/2014/main" id="{21414C36-1B33-4F20-0B2D-B395B4F1C395}"/>
              </a:ext>
            </a:extLst>
          </p:cNvPr>
          <p:cNvSpPr txBox="1"/>
          <p:nvPr/>
        </p:nvSpPr>
        <p:spPr>
          <a:xfrm>
            <a:off x="5402961" y="706693"/>
            <a:ext cx="6098720" cy="338041"/>
          </a:xfrm>
          <a:prstGeom prst="rect">
            <a:avLst/>
          </a:prstGeom>
          <a:noFill/>
        </p:spPr>
        <p:txBody>
          <a:bodyPr wrap="square">
            <a:spAutoFit/>
          </a:bodyPr>
          <a:lstStyle/>
          <a:p>
            <a:pPr algn="ctr">
              <a:lnSpc>
                <a:spcPct val="107000"/>
              </a:lnSpc>
              <a:spcAft>
                <a:spcPts val="800"/>
              </a:spcAft>
            </a:pPr>
            <a:r>
              <a:rPr lang="en-US" altLang="zh-CN" sz="1600" b="1" dirty="0">
                <a:effectLst/>
                <a:latin typeface="Times New Roman" panose="02020603050405020304" pitchFamily="18" charset="0"/>
                <a:ea typeface="PMingLiU" panose="02020500000000000000" pitchFamily="18" charset="-120"/>
              </a:rPr>
              <a:t>Table 2: Reliability and Validity Test Results</a:t>
            </a:r>
            <a:endParaRPr lang="zh-CN" altLang="zh-CN" sz="1600" b="1" dirty="0">
              <a:effectLst/>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218096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312AB77-7AEC-1754-7BD4-403F65EC829E}"/>
              </a:ext>
            </a:extLst>
          </p:cNvPr>
          <p:cNvSpPr txBox="1"/>
          <p:nvPr/>
        </p:nvSpPr>
        <p:spPr>
          <a:xfrm>
            <a:off x="295276" y="795337"/>
            <a:ext cx="6098720" cy="460895"/>
          </a:xfrm>
          <a:prstGeom prst="rect">
            <a:avLst/>
          </a:prstGeom>
          <a:noFill/>
        </p:spPr>
        <p:txBody>
          <a:bodyPr wrap="square">
            <a:spAutoFit/>
          </a:bodyPr>
          <a:lstStyle/>
          <a:p>
            <a:pPr algn="just">
              <a:lnSpc>
                <a:spcPct val="107000"/>
              </a:lnSpc>
              <a:spcAft>
                <a:spcPts val="800"/>
              </a:spcAft>
            </a:pPr>
            <a:r>
              <a:rPr lang="en-US" altLang="zh-CN" sz="2400" b="1" dirty="0">
                <a:effectLst/>
                <a:latin typeface="Times New Roman" panose="02020603050405020304" pitchFamily="18" charset="0"/>
                <a:ea typeface="DFKai-SB" panose="03000509000000000000" pitchFamily="65" charset="-120"/>
              </a:rPr>
              <a:t>Model Fitting</a:t>
            </a:r>
            <a:endParaRPr lang="zh-CN" altLang="zh-CN" sz="2400" dirty="0">
              <a:effectLst/>
              <a:latin typeface="Times New Roman" panose="02020603050405020304" pitchFamily="18" charset="0"/>
              <a:ea typeface="PMingLiU" panose="02020500000000000000" pitchFamily="18" charset="-120"/>
            </a:endParaRPr>
          </a:p>
        </p:txBody>
      </p:sp>
      <p:sp>
        <p:nvSpPr>
          <p:cNvPr id="5" name="文本框 4">
            <a:extLst>
              <a:ext uri="{FF2B5EF4-FFF2-40B4-BE49-F238E27FC236}">
                <a16:creationId xmlns:a16="http://schemas.microsoft.com/office/drawing/2014/main" id="{1269D52D-8E1D-B4A0-FC36-F72A03A1E388}"/>
              </a:ext>
            </a:extLst>
          </p:cNvPr>
          <p:cNvSpPr txBox="1"/>
          <p:nvPr/>
        </p:nvSpPr>
        <p:spPr>
          <a:xfrm>
            <a:off x="343580" y="1302994"/>
            <a:ext cx="11504839" cy="1077218"/>
          </a:xfrm>
          <a:prstGeom prst="rect">
            <a:avLst/>
          </a:prstGeom>
          <a:noFill/>
        </p:spPr>
        <p:txBody>
          <a:bodyPr wrap="square">
            <a:spAutoFit/>
          </a:bodyPr>
          <a:lstStyle/>
          <a:p>
            <a:pPr algn="just"/>
            <a:r>
              <a:rPr lang="en-US" altLang="zh-CN" sz="1600" dirty="0">
                <a:effectLst/>
                <a:latin typeface="Times New Roman" panose="02020603050405020304" pitchFamily="18" charset="0"/>
                <a:ea typeface="PMingLiU" panose="02020500000000000000" pitchFamily="18" charset="-120"/>
              </a:rPr>
              <a:t>To evaluate whether the previously proposed theoretical model is tenable, we used AMOS 23.0 to calculate the fitting index of the structural model. Above we have demonstrated that the data of each dimension of this scale has high convergent validity. Therefore, in the structural equation modeling analysis, we use the mean of scores under each dimension as the explicit variable. Table 3 shows that the model has a good fit.</a:t>
            </a:r>
            <a:endParaRPr lang="zh-CN" altLang="en-US" sz="1600" dirty="0"/>
          </a:p>
        </p:txBody>
      </p:sp>
      <p:pic>
        <p:nvPicPr>
          <p:cNvPr id="6" name="图片 5">
            <a:extLst>
              <a:ext uri="{FF2B5EF4-FFF2-40B4-BE49-F238E27FC236}">
                <a16:creationId xmlns:a16="http://schemas.microsoft.com/office/drawing/2014/main" id="{540B2DAF-D5BC-9483-C9F6-A1531433EAE0}"/>
              </a:ext>
            </a:extLst>
          </p:cNvPr>
          <p:cNvPicPr>
            <a:picLocks noChangeAspect="1"/>
          </p:cNvPicPr>
          <p:nvPr/>
        </p:nvPicPr>
        <p:blipFill>
          <a:blip r:embed="rId2"/>
          <a:stretch>
            <a:fillRect/>
          </a:stretch>
        </p:blipFill>
        <p:spPr>
          <a:xfrm>
            <a:off x="817298" y="3498476"/>
            <a:ext cx="10361409" cy="2564187"/>
          </a:xfrm>
          <a:prstGeom prst="rect">
            <a:avLst/>
          </a:prstGeom>
        </p:spPr>
      </p:pic>
      <p:sp>
        <p:nvSpPr>
          <p:cNvPr id="8" name="文本框 7">
            <a:extLst>
              <a:ext uri="{FF2B5EF4-FFF2-40B4-BE49-F238E27FC236}">
                <a16:creationId xmlns:a16="http://schemas.microsoft.com/office/drawing/2014/main" id="{07C27AF8-2492-1CE8-6A5D-DC9614309F73}"/>
              </a:ext>
            </a:extLst>
          </p:cNvPr>
          <p:cNvSpPr txBox="1"/>
          <p:nvPr/>
        </p:nvSpPr>
        <p:spPr>
          <a:xfrm>
            <a:off x="3046639" y="3090959"/>
            <a:ext cx="6098720" cy="338041"/>
          </a:xfrm>
          <a:prstGeom prst="rect">
            <a:avLst/>
          </a:prstGeom>
          <a:noFill/>
        </p:spPr>
        <p:txBody>
          <a:bodyPr wrap="square">
            <a:spAutoFit/>
          </a:bodyPr>
          <a:lstStyle/>
          <a:p>
            <a:pPr algn="ctr">
              <a:lnSpc>
                <a:spcPct val="107000"/>
              </a:lnSpc>
              <a:spcAft>
                <a:spcPts val="800"/>
              </a:spcAft>
            </a:pPr>
            <a:r>
              <a:rPr lang="en-US" altLang="zh-CN" sz="1600" b="1" dirty="0">
                <a:effectLst/>
                <a:latin typeface="Times New Roman" panose="02020603050405020304" pitchFamily="18" charset="0"/>
                <a:ea typeface="PMingLiU" panose="02020500000000000000" pitchFamily="18" charset="-120"/>
              </a:rPr>
              <a:t>Table 3: Model Fitting Results</a:t>
            </a:r>
            <a:endParaRPr lang="zh-CN" altLang="zh-CN" sz="1600" b="1" dirty="0">
              <a:effectLst/>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24108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683E159-F2FE-312E-CD68-F84B3CD8D844}"/>
              </a:ext>
            </a:extLst>
          </p:cNvPr>
          <p:cNvSpPr txBox="1"/>
          <p:nvPr/>
        </p:nvSpPr>
        <p:spPr>
          <a:xfrm>
            <a:off x="306161" y="811665"/>
            <a:ext cx="6098720" cy="460895"/>
          </a:xfrm>
          <a:prstGeom prst="rect">
            <a:avLst/>
          </a:prstGeom>
          <a:noFill/>
        </p:spPr>
        <p:txBody>
          <a:bodyPr wrap="square">
            <a:spAutoFit/>
          </a:bodyPr>
          <a:lstStyle/>
          <a:p>
            <a:pPr algn="just">
              <a:lnSpc>
                <a:spcPct val="107000"/>
              </a:lnSpc>
              <a:spcAft>
                <a:spcPts val="800"/>
              </a:spcAft>
            </a:pPr>
            <a:r>
              <a:rPr lang="en-US" altLang="zh-CN" sz="2400" b="1" dirty="0">
                <a:effectLst/>
                <a:latin typeface="Times New Roman" panose="02020603050405020304" pitchFamily="18" charset="0"/>
                <a:ea typeface="DFKai-SB" panose="03000509000000000000" pitchFamily="65" charset="-120"/>
              </a:rPr>
              <a:t>Path Analysis</a:t>
            </a:r>
            <a:endParaRPr lang="zh-CN" altLang="zh-CN" sz="2400" dirty="0">
              <a:effectLst/>
              <a:latin typeface="Times New Roman" panose="02020603050405020304" pitchFamily="18" charset="0"/>
              <a:ea typeface="PMingLiU" panose="02020500000000000000" pitchFamily="18" charset="-120"/>
            </a:endParaRPr>
          </a:p>
        </p:txBody>
      </p:sp>
      <p:pic>
        <p:nvPicPr>
          <p:cNvPr id="7" name="图片 6">
            <a:extLst>
              <a:ext uri="{FF2B5EF4-FFF2-40B4-BE49-F238E27FC236}">
                <a16:creationId xmlns:a16="http://schemas.microsoft.com/office/drawing/2014/main" id="{408298BD-AF09-4EE8-2D70-881A3052572C}"/>
              </a:ext>
            </a:extLst>
          </p:cNvPr>
          <p:cNvPicPr>
            <a:picLocks noChangeAspect="1"/>
          </p:cNvPicPr>
          <p:nvPr/>
        </p:nvPicPr>
        <p:blipFill>
          <a:blip r:embed="rId2"/>
          <a:stretch>
            <a:fillRect/>
          </a:stretch>
        </p:blipFill>
        <p:spPr>
          <a:xfrm>
            <a:off x="5356642" y="727275"/>
            <a:ext cx="6638544" cy="6274308"/>
          </a:xfrm>
          <a:prstGeom prst="rect">
            <a:avLst/>
          </a:prstGeom>
        </p:spPr>
      </p:pic>
      <p:sp>
        <p:nvSpPr>
          <p:cNvPr id="9" name="文本框 8">
            <a:extLst>
              <a:ext uri="{FF2B5EF4-FFF2-40B4-BE49-F238E27FC236}">
                <a16:creationId xmlns:a16="http://schemas.microsoft.com/office/drawing/2014/main" id="{40C9A206-59F9-2D4E-6351-6EEEDA1F489F}"/>
              </a:ext>
            </a:extLst>
          </p:cNvPr>
          <p:cNvSpPr txBox="1"/>
          <p:nvPr/>
        </p:nvSpPr>
        <p:spPr>
          <a:xfrm>
            <a:off x="306161" y="1356950"/>
            <a:ext cx="4973410" cy="1815882"/>
          </a:xfrm>
          <a:prstGeom prst="rect">
            <a:avLst/>
          </a:prstGeom>
          <a:noFill/>
        </p:spPr>
        <p:txBody>
          <a:bodyPr wrap="square">
            <a:spAutoFit/>
          </a:bodyPr>
          <a:lstStyle/>
          <a:p>
            <a:r>
              <a:rPr lang="en-US" altLang="zh-CN" sz="1600" dirty="0">
                <a:effectLst/>
                <a:latin typeface="Times New Roman" panose="02020603050405020304" pitchFamily="18" charset="0"/>
                <a:ea typeface="PMingLiU" panose="02020500000000000000" pitchFamily="18" charset="-120"/>
              </a:rPr>
              <a:t>Since the path analysis of the four dimensions of OTE on purchase intention reflects the direct effect rather than the total effect, the test results of H1-H4 can only be obtained in the mediation effect analysis. </a:t>
            </a:r>
          </a:p>
          <a:p>
            <a:endParaRPr lang="en-US" altLang="zh-CN" sz="1600" dirty="0">
              <a:effectLst/>
              <a:latin typeface="Times New Roman" panose="02020603050405020304" pitchFamily="18" charset="0"/>
              <a:ea typeface="PMingLiU" panose="02020500000000000000" pitchFamily="18" charset="-120"/>
            </a:endParaRPr>
          </a:p>
          <a:p>
            <a:r>
              <a:rPr lang="en-US" altLang="zh-CN" sz="1600" dirty="0">
                <a:effectLst/>
                <a:latin typeface="Times New Roman" panose="02020603050405020304" pitchFamily="18" charset="0"/>
                <a:ea typeface="PMingLiU" panose="02020500000000000000" pitchFamily="18" charset="-120"/>
              </a:rPr>
              <a:t>It can be seen from Table 4 that </a:t>
            </a:r>
            <a:r>
              <a:rPr lang="en-US" altLang="zh-CN" sz="1600" u="sng" dirty="0">
                <a:effectLst/>
                <a:latin typeface="Times New Roman" panose="02020603050405020304" pitchFamily="18" charset="0"/>
                <a:ea typeface="PMingLiU" panose="02020500000000000000" pitchFamily="18" charset="-120"/>
              </a:rPr>
              <a:t>H8a is not supported </a:t>
            </a:r>
            <a:r>
              <a:rPr lang="en-US" altLang="zh-CN" sz="1600" dirty="0">
                <a:effectLst/>
                <a:latin typeface="Times New Roman" panose="02020603050405020304" pitchFamily="18" charset="0"/>
                <a:ea typeface="PMingLiU" panose="02020500000000000000" pitchFamily="18" charset="-120"/>
              </a:rPr>
              <a:t>at a significance level of 0.01.</a:t>
            </a:r>
            <a:endParaRPr lang="zh-CN" altLang="en-US" sz="1600" dirty="0"/>
          </a:p>
        </p:txBody>
      </p:sp>
    </p:spTree>
    <p:extLst>
      <p:ext uri="{BB962C8B-B14F-4D97-AF65-F5344CB8AC3E}">
        <p14:creationId xmlns:p14="http://schemas.microsoft.com/office/powerpoint/2010/main" val="23947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F958E17-2104-309C-986C-7B623FEF14F6}"/>
              </a:ext>
            </a:extLst>
          </p:cNvPr>
          <p:cNvSpPr txBox="1"/>
          <p:nvPr/>
        </p:nvSpPr>
        <p:spPr>
          <a:xfrm>
            <a:off x="284390" y="773565"/>
            <a:ext cx="6098720" cy="460895"/>
          </a:xfrm>
          <a:prstGeom prst="rect">
            <a:avLst/>
          </a:prstGeom>
          <a:noFill/>
        </p:spPr>
        <p:txBody>
          <a:bodyPr wrap="square">
            <a:spAutoFit/>
          </a:bodyPr>
          <a:lstStyle/>
          <a:p>
            <a:pPr algn="just">
              <a:lnSpc>
                <a:spcPct val="107000"/>
              </a:lnSpc>
              <a:spcAft>
                <a:spcPts val="800"/>
              </a:spcAft>
            </a:pPr>
            <a:r>
              <a:rPr lang="en-US" altLang="zh-CN" sz="2400" b="1" dirty="0">
                <a:effectLst/>
                <a:latin typeface="Times New Roman" panose="02020603050405020304" pitchFamily="18" charset="0"/>
                <a:ea typeface="DFKai-SB" panose="03000509000000000000" pitchFamily="65" charset="-120"/>
              </a:rPr>
              <a:t>Mediation Effect Test</a:t>
            </a:r>
            <a:endParaRPr lang="zh-CN" altLang="zh-CN" sz="2400" dirty="0">
              <a:effectLst/>
              <a:latin typeface="Times New Roman" panose="02020603050405020304" pitchFamily="18" charset="0"/>
              <a:ea typeface="PMingLiU" panose="02020500000000000000" pitchFamily="18" charset="-120"/>
            </a:endParaRPr>
          </a:p>
        </p:txBody>
      </p:sp>
      <p:pic>
        <p:nvPicPr>
          <p:cNvPr id="4" name="图片 3">
            <a:extLst>
              <a:ext uri="{FF2B5EF4-FFF2-40B4-BE49-F238E27FC236}">
                <a16:creationId xmlns:a16="http://schemas.microsoft.com/office/drawing/2014/main" id="{5849E7C9-2094-E92F-76FD-7AC706B01790}"/>
              </a:ext>
            </a:extLst>
          </p:cNvPr>
          <p:cNvPicPr>
            <a:picLocks noChangeAspect="1"/>
          </p:cNvPicPr>
          <p:nvPr/>
        </p:nvPicPr>
        <p:blipFill>
          <a:blip r:embed="rId2"/>
          <a:stretch>
            <a:fillRect/>
          </a:stretch>
        </p:blipFill>
        <p:spPr>
          <a:xfrm>
            <a:off x="2407321" y="3205604"/>
            <a:ext cx="7377357" cy="3712390"/>
          </a:xfrm>
          <a:prstGeom prst="rect">
            <a:avLst/>
          </a:prstGeom>
        </p:spPr>
      </p:pic>
      <p:sp>
        <p:nvSpPr>
          <p:cNvPr id="6" name="文本框 5">
            <a:extLst>
              <a:ext uri="{FF2B5EF4-FFF2-40B4-BE49-F238E27FC236}">
                <a16:creationId xmlns:a16="http://schemas.microsoft.com/office/drawing/2014/main" id="{F28AB033-5F80-36A1-E617-2DF97BB4885F}"/>
              </a:ext>
            </a:extLst>
          </p:cNvPr>
          <p:cNvSpPr txBox="1"/>
          <p:nvPr/>
        </p:nvSpPr>
        <p:spPr>
          <a:xfrm>
            <a:off x="284390" y="1161477"/>
            <a:ext cx="11473542" cy="1528624"/>
          </a:xfrm>
          <a:prstGeom prst="rect">
            <a:avLst/>
          </a:prstGeom>
          <a:noFill/>
        </p:spPr>
        <p:txBody>
          <a:bodyPr wrap="square">
            <a:spAutoFit/>
          </a:bodyPr>
          <a:lstStyle/>
          <a:p>
            <a:pPr algn="just">
              <a:spcAft>
                <a:spcPts val="800"/>
              </a:spcAft>
            </a:pPr>
            <a:r>
              <a:rPr lang="en-US" altLang="zh-CN" sz="1600" dirty="0">
                <a:latin typeface="Times New Roman" panose="02020603050405020304" pitchFamily="18" charset="0"/>
                <a:ea typeface="PMingLiU" panose="02020500000000000000" pitchFamily="18" charset="-120"/>
              </a:rPr>
              <a:t>W</a:t>
            </a:r>
            <a:r>
              <a:rPr lang="en-US" altLang="zh-CN" sz="1600" dirty="0">
                <a:effectLst/>
                <a:latin typeface="Times New Roman" panose="02020603050405020304" pitchFamily="18" charset="0"/>
                <a:ea typeface="PMingLiU" panose="02020500000000000000" pitchFamily="18" charset="-120"/>
              </a:rPr>
              <a:t>e conducted hypothesis verification with reference to the mediation effect testing process proposed by </a:t>
            </a:r>
            <a:r>
              <a:rPr lang="en-US" altLang="zh-CN" sz="1600" u="sng" dirty="0">
                <a:effectLst/>
                <a:latin typeface="Times New Roman" panose="02020603050405020304" pitchFamily="18" charset="0"/>
                <a:ea typeface="PMingLiU" panose="02020500000000000000" pitchFamily="18" charset="-120"/>
              </a:rPr>
              <a:t>Wen and Ye (2014). </a:t>
            </a:r>
            <a:endParaRPr lang="en-US" altLang="zh-CN" sz="1600" u="sng" dirty="0">
              <a:latin typeface="Times New Roman" panose="02020603050405020304" pitchFamily="18" charset="0"/>
              <a:ea typeface="PMingLiU" panose="02020500000000000000" pitchFamily="18" charset="-120"/>
            </a:endParaRPr>
          </a:p>
          <a:p>
            <a:pPr algn="just">
              <a:spcAft>
                <a:spcPts val="800"/>
              </a:spcAft>
            </a:pPr>
            <a:r>
              <a:rPr lang="en-US" altLang="zh-CN" sz="1600" dirty="0">
                <a:effectLst/>
                <a:latin typeface="Times New Roman" panose="02020603050405020304" pitchFamily="18" charset="0"/>
                <a:ea typeface="PMingLiU" panose="02020500000000000000" pitchFamily="18" charset="-120"/>
              </a:rPr>
              <a:t>As can be seen from the Table 5, </a:t>
            </a:r>
            <a:r>
              <a:rPr lang="en-US" altLang="zh-CN" sz="1600" u="sng" dirty="0">
                <a:effectLst/>
                <a:latin typeface="Times New Roman" panose="02020603050405020304" pitchFamily="18" charset="0"/>
                <a:ea typeface="PMingLiU" panose="02020500000000000000" pitchFamily="18" charset="-120"/>
              </a:rPr>
              <a:t>our study does not support H7d, H10a, and H10d</a:t>
            </a:r>
            <a:r>
              <a:rPr lang="en-US" altLang="zh-CN" sz="1600" dirty="0">
                <a:effectLst/>
                <a:latin typeface="Times New Roman" panose="02020603050405020304" pitchFamily="18" charset="0"/>
                <a:ea typeface="PMingLiU" panose="02020500000000000000" pitchFamily="18" charset="-120"/>
              </a:rPr>
              <a:t>, while other mediation effects hypotheses are supported. </a:t>
            </a:r>
          </a:p>
          <a:p>
            <a:pPr algn="just">
              <a:spcAft>
                <a:spcPts val="800"/>
              </a:spcAft>
            </a:pPr>
            <a:r>
              <a:rPr lang="en-US" altLang="zh-CN" sz="1600" dirty="0">
                <a:effectLst/>
                <a:latin typeface="Times New Roman" panose="02020603050405020304" pitchFamily="18" charset="0"/>
                <a:ea typeface="PMingLiU" panose="02020500000000000000" pitchFamily="18" charset="-120"/>
              </a:rPr>
              <a:t>In addition, We can also test the hypothesis of H1-H4 by observing the value of the total effect c. From the table below, it can be seen that at a significance level of 0.01, H1-H3 are supported, but </a:t>
            </a:r>
            <a:r>
              <a:rPr lang="en-US" altLang="zh-CN" sz="1600" u="sng" dirty="0">
                <a:effectLst/>
                <a:latin typeface="Times New Roman" panose="02020603050405020304" pitchFamily="18" charset="0"/>
                <a:ea typeface="PMingLiU" panose="02020500000000000000" pitchFamily="18" charset="-120"/>
              </a:rPr>
              <a:t>H4 is not supported</a:t>
            </a:r>
            <a:r>
              <a:rPr lang="en-US" altLang="zh-CN" sz="1600" dirty="0">
                <a:effectLst/>
                <a:latin typeface="Times New Roman" panose="02020603050405020304" pitchFamily="18" charset="0"/>
                <a:ea typeface="PMingLiU" panose="02020500000000000000" pitchFamily="18" charset="-120"/>
              </a:rPr>
              <a:t>.</a:t>
            </a:r>
            <a:endParaRPr lang="zh-CN" altLang="zh-CN" sz="1600" dirty="0">
              <a:effectLst/>
              <a:latin typeface="Times New Roman" panose="02020603050405020304" pitchFamily="18" charset="0"/>
              <a:ea typeface="PMingLiU" panose="02020500000000000000" pitchFamily="18" charset="-120"/>
            </a:endParaRPr>
          </a:p>
        </p:txBody>
      </p:sp>
      <p:sp>
        <p:nvSpPr>
          <p:cNvPr id="8" name="文本框 7">
            <a:extLst>
              <a:ext uri="{FF2B5EF4-FFF2-40B4-BE49-F238E27FC236}">
                <a16:creationId xmlns:a16="http://schemas.microsoft.com/office/drawing/2014/main" id="{AB78D697-57AD-EA99-6B6A-D5F944C78995}"/>
              </a:ext>
            </a:extLst>
          </p:cNvPr>
          <p:cNvSpPr txBox="1"/>
          <p:nvPr/>
        </p:nvSpPr>
        <p:spPr>
          <a:xfrm>
            <a:off x="2971801" y="2836849"/>
            <a:ext cx="6098720" cy="338041"/>
          </a:xfrm>
          <a:prstGeom prst="rect">
            <a:avLst/>
          </a:prstGeom>
          <a:noFill/>
        </p:spPr>
        <p:txBody>
          <a:bodyPr wrap="square">
            <a:spAutoFit/>
          </a:bodyPr>
          <a:lstStyle/>
          <a:p>
            <a:pPr algn="ctr">
              <a:lnSpc>
                <a:spcPct val="107000"/>
              </a:lnSpc>
              <a:spcAft>
                <a:spcPts val="800"/>
              </a:spcAft>
            </a:pPr>
            <a:r>
              <a:rPr lang="en-US" altLang="zh-CN" sz="1600" b="1" dirty="0">
                <a:effectLst/>
                <a:latin typeface="Times New Roman" panose="02020603050405020304" pitchFamily="18" charset="0"/>
                <a:ea typeface="PMingLiU" panose="02020500000000000000" pitchFamily="18" charset="-120"/>
              </a:rPr>
              <a:t>Table 5: Mediation Effect Test Results</a:t>
            </a:r>
            <a:endParaRPr lang="zh-CN" altLang="zh-CN" sz="1600" b="1" dirty="0">
              <a:effectLst/>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60833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65413" y="4094589"/>
            <a:ext cx="10461172" cy="677108"/>
          </a:xfrm>
          <a:prstGeom prst="rect">
            <a:avLst/>
          </a:prstGeom>
          <a:noFill/>
        </p:spPr>
        <p:txBody>
          <a:bodyPr wrap="square" rtlCol="0">
            <a:spAutoFit/>
          </a:bodyPr>
          <a:lstStyle/>
          <a:p>
            <a:pPr algn="ctr"/>
            <a:r>
              <a:rPr lang="en-US" altLang="zh-CN" sz="3800" b="1" dirty="0">
                <a:solidFill>
                  <a:srgbClr val="1F2B37"/>
                </a:solidFill>
                <a:latin typeface="微软雅黑" panose="020B0503020204020204" pitchFamily="34" charset="-122"/>
                <a:ea typeface="微软雅黑" panose="020B0503020204020204" pitchFamily="34" charset="-122"/>
              </a:rPr>
              <a:t>Conclusion and Future Work</a:t>
            </a:r>
          </a:p>
        </p:txBody>
      </p:sp>
      <p:grpSp>
        <p:nvGrpSpPr>
          <p:cNvPr id="15" name="组合 14"/>
          <p:cNvGrpSpPr/>
          <p:nvPr/>
        </p:nvGrpSpPr>
        <p:grpSpPr>
          <a:xfrm>
            <a:off x="5617011" y="2950011"/>
            <a:ext cx="957977" cy="957977"/>
            <a:chOff x="5617011" y="2950011"/>
            <a:chExt cx="957977" cy="957977"/>
          </a:xfrm>
        </p:grpSpPr>
        <p:sp>
          <p:nvSpPr>
            <p:cNvPr id="12" name="菱形 11"/>
            <p:cNvSpPr/>
            <p:nvPr/>
          </p:nvSpPr>
          <p:spPr>
            <a:xfrm>
              <a:off x="5617011" y="2950011"/>
              <a:ext cx="957977" cy="957977"/>
            </a:xfrm>
            <a:prstGeom prst="diamond">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668334" y="3136612"/>
              <a:ext cx="855330" cy="646331"/>
            </a:xfrm>
            <a:prstGeom prst="rect">
              <a:avLst/>
            </a:prstGeom>
            <a:noFill/>
          </p:spPr>
          <p:txBody>
            <a:bodyPr wrap="square" rtlCol="0">
              <a:spAutoFit/>
            </a:bodyPr>
            <a:lstStyle/>
            <a:p>
              <a:pPr algn="ctr"/>
              <a:r>
                <a:rPr lang="en-US" altLang="zh-CN" sz="3600" b="1" dirty="0">
                  <a:solidFill>
                    <a:srgbClr val="1F2B37"/>
                  </a:solidFill>
                  <a:latin typeface="微软雅黑" panose="020B0503020204020204" pitchFamily="34" charset="-122"/>
                  <a:ea typeface="微软雅黑" panose="020B0503020204020204" pitchFamily="34" charset="-122"/>
                </a:rPr>
                <a:t>04</a:t>
              </a:r>
              <a:endParaRPr lang="zh-CN" altLang="en-US" sz="3600" b="1" dirty="0">
                <a:solidFill>
                  <a:srgbClr val="1F2B37"/>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2972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1068" y="825500"/>
            <a:ext cx="4485822" cy="923330"/>
          </a:xfrm>
          <a:prstGeom prst="rect">
            <a:avLst/>
          </a:prstGeom>
          <a:noFill/>
        </p:spPr>
        <p:txBody>
          <a:bodyPr wrap="square" rtlCol="0">
            <a:spAutoFit/>
          </a:bodyPr>
          <a:lstStyle/>
          <a:p>
            <a:pPr algn="ctr"/>
            <a:r>
              <a:rPr lang="en-US" altLang="zh-CN" sz="5400" b="1" dirty="0">
                <a:solidFill>
                  <a:srgbClr val="1F2B37"/>
                </a:solidFill>
                <a:latin typeface="微软雅黑" panose="020B0503020204020204" pitchFamily="34" charset="-122"/>
                <a:ea typeface="微软雅黑" panose="020B0503020204020204" pitchFamily="34" charset="-122"/>
              </a:rPr>
              <a:t>CATALOGUE</a:t>
            </a:r>
            <a:endParaRPr lang="zh-CN" altLang="en-US" sz="5400" b="1" dirty="0">
              <a:solidFill>
                <a:srgbClr val="1F2B37"/>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32628" y="2369665"/>
            <a:ext cx="4173423" cy="480050"/>
            <a:chOff x="629920" y="1894860"/>
            <a:chExt cx="4173423" cy="480050"/>
          </a:xfrm>
        </p:grpSpPr>
        <p:grpSp>
          <p:nvGrpSpPr>
            <p:cNvPr id="10" name="组合 9"/>
            <p:cNvGrpSpPr/>
            <p:nvPr/>
          </p:nvGrpSpPr>
          <p:grpSpPr>
            <a:xfrm>
              <a:off x="629920" y="1938030"/>
              <a:ext cx="575257" cy="436880"/>
              <a:chOff x="802640" y="2235200"/>
              <a:chExt cx="575257" cy="436880"/>
            </a:xfrm>
          </p:grpSpPr>
          <p:sp>
            <p:nvSpPr>
              <p:cNvPr id="9" name="菱形 8"/>
              <p:cNvSpPr/>
              <p:nvPr/>
            </p:nvSpPr>
            <p:spPr>
              <a:xfrm>
                <a:off x="941017" y="2235200"/>
                <a:ext cx="436880" cy="436880"/>
              </a:xfrm>
              <a:prstGeom prst="diamond">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 name="菱形 7"/>
              <p:cNvSpPr/>
              <p:nvPr/>
            </p:nvSpPr>
            <p:spPr>
              <a:xfrm>
                <a:off x="802640" y="2235200"/>
                <a:ext cx="436880" cy="436880"/>
              </a:xfrm>
              <a:prstGeom prst="diamond">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文本框 10"/>
            <p:cNvSpPr txBox="1"/>
            <p:nvPr/>
          </p:nvSpPr>
          <p:spPr>
            <a:xfrm>
              <a:off x="1306777" y="1894860"/>
              <a:ext cx="3496566" cy="461665"/>
            </a:xfrm>
            <a:prstGeom prst="rect">
              <a:avLst/>
            </a:prstGeom>
            <a:noFill/>
          </p:spPr>
          <p:txBody>
            <a:bodyPr wrap="square" rtlCol="0">
              <a:spAutoFit/>
            </a:bodyPr>
            <a:lstStyle/>
            <a:p>
              <a:r>
                <a:rPr lang="en-US" altLang="zh-CN" sz="2400" b="1" dirty="0">
                  <a:solidFill>
                    <a:srgbClr val="1F2B37"/>
                  </a:solidFill>
                  <a:latin typeface="微软雅黑" panose="020B0503020204020204" pitchFamily="34" charset="-122"/>
                  <a:ea typeface="微软雅黑" panose="020B0503020204020204" pitchFamily="34" charset="-122"/>
                </a:rPr>
                <a:t>Introduction</a:t>
              </a:r>
              <a:endParaRPr lang="zh-CN" altLang="en-US" sz="2400" b="1" dirty="0">
                <a:solidFill>
                  <a:srgbClr val="1F2B37"/>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16134" y="3149671"/>
            <a:ext cx="5162677" cy="830997"/>
            <a:chOff x="629920" y="1894860"/>
            <a:chExt cx="5162677" cy="830997"/>
          </a:xfrm>
        </p:grpSpPr>
        <p:grpSp>
          <p:nvGrpSpPr>
            <p:cNvPr id="24" name="组合 23"/>
            <p:cNvGrpSpPr/>
            <p:nvPr/>
          </p:nvGrpSpPr>
          <p:grpSpPr>
            <a:xfrm>
              <a:off x="629920" y="1938030"/>
              <a:ext cx="575257" cy="436880"/>
              <a:chOff x="802640" y="2235200"/>
              <a:chExt cx="575257" cy="436880"/>
            </a:xfrm>
          </p:grpSpPr>
          <p:sp>
            <p:nvSpPr>
              <p:cNvPr id="26" name="菱形 25"/>
              <p:cNvSpPr/>
              <p:nvPr/>
            </p:nvSpPr>
            <p:spPr>
              <a:xfrm>
                <a:off x="941017" y="2235200"/>
                <a:ext cx="436880" cy="436880"/>
              </a:xfrm>
              <a:prstGeom prst="diamond">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菱形 26"/>
              <p:cNvSpPr/>
              <p:nvPr/>
            </p:nvSpPr>
            <p:spPr>
              <a:xfrm>
                <a:off x="802640" y="2235200"/>
                <a:ext cx="436880" cy="436880"/>
              </a:xfrm>
              <a:prstGeom prst="diamond">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5" name="文本框 24"/>
            <p:cNvSpPr txBox="1"/>
            <p:nvPr/>
          </p:nvSpPr>
          <p:spPr>
            <a:xfrm>
              <a:off x="1306776" y="1894860"/>
              <a:ext cx="4485821" cy="830997"/>
            </a:xfrm>
            <a:prstGeom prst="rect">
              <a:avLst/>
            </a:prstGeom>
            <a:noFill/>
          </p:spPr>
          <p:txBody>
            <a:bodyPr wrap="square" rtlCol="0">
              <a:spAutoFit/>
            </a:bodyPr>
            <a:lstStyle/>
            <a:p>
              <a:r>
                <a:rPr lang="en-US" altLang="zh-CN" sz="2400" b="1" dirty="0">
                  <a:solidFill>
                    <a:srgbClr val="1F2B37"/>
                  </a:solidFill>
                  <a:latin typeface="微软雅黑" panose="020B0503020204020204" pitchFamily="34" charset="-122"/>
                  <a:ea typeface="微软雅黑" panose="020B0503020204020204" pitchFamily="34" charset="-122"/>
                </a:rPr>
                <a:t>Literature Reviews and Research Hypothesis</a:t>
              </a:r>
              <a:endParaRPr lang="zh-CN" altLang="en-US" sz="2400" b="1" dirty="0">
                <a:solidFill>
                  <a:srgbClr val="1F2B37"/>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32628" y="4324692"/>
            <a:ext cx="5014015" cy="830997"/>
            <a:chOff x="629920" y="1894860"/>
            <a:chExt cx="5014015" cy="830997"/>
          </a:xfrm>
        </p:grpSpPr>
        <p:grpSp>
          <p:nvGrpSpPr>
            <p:cNvPr id="29" name="组合 28"/>
            <p:cNvGrpSpPr/>
            <p:nvPr/>
          </p:nvGrpSpPr>
          <p:grpSpPr>
            <a:xfrm>
              <a:off x="629920" y="1938030"/>
              <a:ext cx="575257" cy="436880"/>
              <a:chOff x="802640" y="2235200"/>
              <a:chExt cx="575257" cy="436880"/>
            </a:xfrm>
          </p:grpSpPr>
          <p:sp>
            <p:nvSpPr>
              <p:cNvPr id="31" name="菱形 30"/>
              <p:cNvSpPr/>
              <p:nvPr/>
            </p:nvSpPr>
            <p:spPr>
              <a:xfrm>
                <a:off x="941017" y="2235200"/>
                <a:ext cx="436880" cy="436880"/>
              </a:xfrm>
              <a:prstGeom prst="diamond">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菱形 31"/>
              <p:cNvSpPr/>
              <p:nvPr/>
            </p:nvSpPr>
            <p:spPr>
              <a:xfrm>
                <a:off x="802640" y="2235200"/>
                <a:ext cx="436880" cy="436880"/>
              </a:xfrm>
              <a:prstGeom prst="diamond">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0" name="文本框 29"/>
            <p:cNvSpPr txBox="1"/>
            <p:nvPr/>
          </p:nvSpPr>
          <p:spPr>
            <a:xfrm>
              <a:off x="1306777" y="1894860"/>
              <a:ext cx="4337158" cy="830997"/>
            </a:xfrm>
            <a:prstGeom prst="rect">
              <a:avLst/>
            </a:prstGeom>
            <a:noFill/>
          </p:spPr>
          <p:txBody>
            <a:bodyPr wrap="square" rtlCol="0">
              <a:spAutoFit/>
            </a:bodyPr>
            <a:lstStyle/>
            <a:p>
              <a:r>
                <a:rPr lang="en-US" altLang="zh-CN" sz="2400" b="1" dirty="0">
                  <a:solidFill>
                    <a:srgbClr val="1F2B37"/>
                  </a:solidFill>
                  <a:latin typeface="微软雅黑" panose="020B0503020204020204" pitchFamily="34" charset="-122"/>
                  <a:ea typeface="微软雅黑" panose="020B0503020204020204" pitchFamily="34" charset="-122"/>
                </a:rPr>
                <a:t>Research Design and Empirical </a:t>
              </a:r>
              <a:r>
                <a:rPr lang="en-US" altLang="zh-CN" sz="2400" b="1" dirty="0" err="1">
                  <a:solidFill>
                    <a:srgbClr val="1F2B37"/>
                  </a:solidFill>
                  <a:latin typeface="微软雅黑" panose="020B0503020204020204" pitchFamily="34" charset="-122"/>
                  <a:ea typeface="微软雅黑" panose="020B0503020204020204" pitchFamily="34" charset="-122"/>
                </a:rPr>
                <a:t>Analiysis</a:t>
              </a:r>
              <a:endParaRPr lang="zh-CN" altLang="en-US" sz="2400" b="1" dirty="0">
                <a:solidFill>
                  <a:srgbClr val="1F2B37"/>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16134" y="5493720"/>
            <a:ext cx="5905153" cy="480050"/>
            <a:chOff x="629920" y="1894860"/>
            <a:chExt cx="5905153" cy="480050"/>
          </a:xfrm>
        </p:grpSpPr>
        <p:grpSp>
          <p:nvGrpSpPr>
            <p:cNvPr id="34" name="组合 33"/>
            <p:cNvGrpSpPr/>
            <p:nvPr/>
          </p:nvGrpSpPr>
          <p:grpSpPr>
            <a:xfrm>
              <a:off x="629920" y="1938030"/>
              <a:ext cx="575257" cy="436880"/>
              <a:chOff x="802640" y="2235200"/>
              <a:chExt cx="575257" cy="436880"/>
            </a:xfrm>
          </p:grpSpPr>
          <p:sp>
            <p:nvSpPr>
              <p:cNvPr id="36" name="菱形 35"/>
              <p:cNvSpPr/>
              <p:nvPr/>
            </p:nvSpPr>
            <p:spPr>
              <a:xfrm>
                <a:off x="941017" y="2235200"/>
                <a:ext cx="436880" cy="436880"/>
              </a:xfrm>
              <a:prstGeom prst="diamond">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菱形 36"/>
              <p:cNvSpPr/>
              <p:nvPr/>
            </p:nvSpPr>
            <p:spPr>
              <a:xfrm>
                <a:off x="802640" y="2235200"/>
                <a:ext cx="436880" cy="436880"/>
              </a:xfrm>
              <a:prstGeom prst="diamond">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5" name="文本框 34"/>
            <p:cNvSpPr txBox="1"/>
            <p:nvPr/>
          </p:nvSpPr>
          <p:spPr>
            <a:xfrm>
              <a:off x="1306777" y="1894860"/>
              <a:ext cx="5228296" cy="461665"/>
            </a:xfrm>
            <a:prstGeom prst="rect">
              <a:avLst/>
            </a:prstGeom>
            <a:noFill/>
          </p:spPr>
          <p:txBody>
            <a:bodyPr wrap="square" rtlCol="0">
              <a:spAutoFit/>
            </a:bodyPr>
            <a:lstStyle/>
            <a:p>
              <a:r>
                <a:rPr lang="en-US" altLang="zh-CN" sz="2400" b="1" dirty="0">
                  <a:solidFill>
                    <a:srgbClr val="1F2B37"/>
                  </a:solidFill>
                  <a:latin typeface="微软雅黑" panose="020B0503020204020204" pitchFamily="34" charset="-122"/>
                  <a:ea typeface="微软雅黑" panose="020B0503020204020204" pitchFamily="34" charset="-122"/>
                </a:rPr>
                <a:t>Conclusion and Future Work</a:t>
              </a:r>
              <a:endParaRPr lang="zh-CN" altLang="en-US" sz="2400" b="1" dirty="0">
                <a:solidFill>
                  <a:srgbClr val="1F2B37"/>
                </a:solidFill>
                <a:latin typeface="微软雅黑" panose="020B0503020204020204" pitchFamily="34" charset="-122"/>
                <a:ea typeface="微软雅黑" panose="020B0503020204020204" pitchFamily="34" charset="-122"/>
              </a:endParaRPr>
            </a:p>
          </p:txBody>
        </p:sp>
      </p:grpSp>
      <p:sp>
        <p:nvSpPr>
          <p:cNvPr id="38" name="矩形 37">
            <a:extLst>
              <a:ext uri="{FF2B5EF4-FFF2-40B4-BE49-F238E27FC236}">
                <a16:creationId xmlns:a16="http://schemas.microsoft.com/office/drawing/2014/main" id="{C28E921F-AB50-451B-BC17-DE8AF02FB5B9}"/>
              </a:ext>
            </a:extLst>
          </p:cNvPr>
          <p:cNvSpPr/>
          <p:nvPr/>
        </p:nvSpPr>
        <p:spPr>
          <a:xfrm>
            <a:off x="6035040" y="0"/>
            <a:ext cx="6156960" cy="6857999"/>
          </a:xfrm>
          <a:prstGeom prst="rect">
            <a:avLst/>
          </a:prstGeom>
          <a:solidFill>
            <a:srgbClr val="1F2B37">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65F6F97D-43D4-458B-A987-640CFE8D9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0393" y="203684"/>
            <a:ext cx="2756647" cy="7958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B1EA932-C74B-BEC5-D56C-36FD0BA8AFE9}"/>
              </a:ext>
            </a:extLst>
          </p:cNvPr>
          <p:cNvSpPr txBox="1"/>
          <p:nvPr/>
        </p:nvSpPr>
        <p:spPr>
          <a:xfrm>
            <a:off x="333376" y="751794"/>
            <a:ext cx="6098720" cy="460895"/>
          </a:xfrm>
          <a:prstGeom prst="rect">
            <a:avLst/>
          </a:prstGeom>
          <a:noFill/>
        </p:spPr>
        <p:txBody>
          <a:bodyPr wrap="square">
            <a:spAutoFit/>
          </a:bodyPr>
          <a:lstStyle/>
          <a:p>
            <a:pPr algn="just">
              <a:lnSpc>
                <a:spcPct val="107000"/>
              </a:lnSpc>
              <a:spcAft>
                <a:spcPts val="800"/>
              </a:spcAft>
            </a:pPr>
            <a:r>
              <a:rPr lang="en-US" altLang="zh-CN" sz="2400" b="1" dirty="0">
                <a:effectLst/>
                <a:latin typeface="Times New Roman" panose="02020603050405020304" pitchFamily="18" charset="0"/>
                <a:ea typeface="DFKai-SB" panose="03000509000000000000" pitchFamily="65" charset="-120"/>
              </a:rPr>
              <a:t>Results and Discussion</a:t>
            </a:r>
            <a:endParaRPr lang="zh-CN" altLang="zh-CN" sz="2400" dirty="0">
              <a:effectLst/>
              <a:latin typeface="Times New Roman" panose="02020603050405020304" pitchFamily="18" charset="0"/>
              <a:ea typeface="PMingLiU" panose="02020500000000000000" pitchFamily="18" charset="-120"/>
            </a:endParaRPr>
          </a:p>
        </p:txBody>
      </p:sp>
      <p:sp>
        <p:nvSpPr>
          <p:cNvPr id="5" name="文本框 4">
            <a:extLst>
              <a:ext uri="{FF2B5EF4-FFF2-40B4-BE49-F238E27FC236}">
                <a16:creationId xmlns:a16="http://schemas.microsoft.com/office/drawing/2014/main" id="{36F71A81-0466-433D-F549-FF7598FC2E21}"/>
              </a:ext>
            </a:extLst>
          </p:cNvPr>
          <p:cNvSpPr txBox="1"/>
          <p:nvPr/>
        </p:nvSpPr>
        <p:spPr>
          <a:xfrm>
            <a:off x="333372" y="1136828"/>
            <a:ext cx="11521167" cy="646331"/>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Most of the hypotheses proposed by our research institute have been supported. </a:t>
            </a:r>
            <a:r>
              <a:rPr lang="en-US" altLang="zh-CN" dirty="0">
                <a:latin typeface="Times New Roman" panose="02020603050405020304" pitchFamily="18" charset="0"/>
                <a:cs typeface="Times New Roman" panose="02020603050405020304" pitchFamily="18" charset="0"/>
              </a:rPr>
              <a:t>So we will specifically discuss and explain why several of these assumptions are not supported.</a:t>
            </a:r>
          </a:p>
        </p:txBody>
      </p:sp>
      <p:sp>
        <p:nvSpPr>
          <p:cNvPr id="7" name="文本框 6">
            <a:extLst>
              <a:ext uri="{FF2B5EF4-FFF2-40B4-BE49-F238E27FC236}">
                <a16:creationId xmlns:a16="http://schemas.microsoft.com/office/drawing/2014/main" id="{9434AAEA-DC60-6E62-B140-07D50E0DE499}"/>
              </a:ext>
            </a:extLst>
          </p:cNvPr>
          <p:cNvSpPr txBox="1"/>
          <p:nvPr/>
        </p:nvSpPr>
        <p:spPr>
          <a:xfrm>
            <a:off x="333371" y="2168193"/>
            <a:ext cx="11521167" cy="1477328"/>
          </a:xfrm>
          <a:prstGeom prst="rect">
            <a:avLst/>
          </a:prstGeom>
          <a:noFill/>
        </p:spPr>
        <p:txBody>
          <a:bodyPr wrap="square">
            <a:spAutoFit/>
          </a:bodyPr>
          <a:lstStyle/>
          <a:p>
            <a:pPr algn="just"/>
            <a:r>
              <a:rPr lang="en-US" altLang="zh-CN" b="1" dirty="0">
                <a:effectLst/>
                <a:latin typeface="Times New Roman" panose="02020603050405020304" pitchFamily="18" charset="0"/>
                <a:ea typeface="PMingLiU" panose="02020500000000000000" pitchFamily="18" charset="-120"/>
              </a:rPr>
              <a:t>H8a: Professionalism =&gt; Perceived Functional Value </a:t>
            </a:r>
          </a:p>
          <a:p>
            <a:pPr algn="just"/>
            <a:r>
              <a:rPr lang="en-US" altLang="zh-CN" b="1" dirty="0">
                <a:effectLst/>
                <a:latin typeface="Times New Roman" panose="02020603050405020304" pitchFamily="18" charset="0"/>
                <a:ea typeface="PMingLiU" panose="02020500000000000000" pitchFamily="18" charset="-120"/>
              </a:rPr>
              <a:t>H10a: Professionalism =&gt; Perceived Functional Value =&gt;</a:t>
            </a:r>
            <a:r>
              <a:rPr lang="en-US" altLang="zh-CN" b="1" dirty="0">
                <a:latin typeface="Times New Roman" panose="02020603050405020304" pitchFamily="18" charset="0"/>
                <a:ea typeface="PMingLiU" panose="02020500000000000000" pitchFamily="18" charset="-120"/>
              </a:rPr>
              <a:t> Purchase Intention</a:t>
            </a:r>
            <a:endParaRPr lang="en-US" altLang="zh-CN" b="1" dirty="0">
              <a:effectLst/>
              <a:latin typeface="Times New Roman" panose="02020603050405020304" pitchFamily="18" charset="0"/>
              <a:ea typeface="PMingLiU" panose="02020500000000000000" pitchFamily="18" charset="-120"/>
            </a:endParaRPr>
          </a:p>
          <a:p>
            <a:pPr algn="just"/>
            <a:r>
              <a:rPr lang="en-US" altLang="zh-CN" dirty="0">
                <a:effectLst/>
                <a:latin typeface="Times New Roman" panose="02020603050405020304" pitchFamily="18" charset="0"/>
                <a:ea typeface="PMingLiU" panose="02020500000000000000" pitchFamily="18" charset="-120"/>
              </a:rPr>
              <a:t>One possible explanation is that most college students do not have the corresponding knowledge of chemical substances contained in beauty products. Therefore, although the subject uses professional vocabulary as much as possible to show professionalism, college students cannot change their judgment on the functional value of the product. </a:t>
            </a:r>
            <a:endParaRPr lang="zh-CN" altLang="en-US" dirty="0"/>
          </a:p>
        </p:txBody>
      </p:sp>
      <p:sp>
        <p:nvSpPr>
          <p:cNvPr id="8" name="文本框 7">
            <a:extLst>
              <a:ext uri="{FF2B5EF4-FFF2-40B4-BE49-F238E27FC236}">
                <a16:creationId xmlns:a16="http://schemas.microsoft.com/office/drawing/2014/main" id="{A62626D7-F78F-18C2-B83E-5B358C768611}"/>
              </a:ext>
            </a:extLst>
          </p:cNvPr>
          <p:cNvSpPr txBox="1"/>
          <p:nvPr/>
        </p:nvSpPr>
        <p:spPr>
          <a:xfrm>
            <a:off x="333371" y="4030555"/>
            <a:ext cx="11521167" cy="2031325"/>
          </a:xfrm>
          <a:prstGeom prst="rect">
            <a:avLst/>
          </a:prstGeom>
          <a:noFill/>
        </p:spPr>
        <p:txBody>
          <a:bodyPr wrap="square">
            <a:spAutoFit/>
          </a:bodyPr>
          <a:lstStyle/>
          <a:p>
            <a:pPr algn="just"/>
            <a:r>
              <a:rPr lang="en-US" altLang="zh-CN" b="1" dirty="0">
                <a:effectLst/>
                <a:latin typeface="Times New Roman" panose="02020603050405020304" pitchFamily="18" charset="0"/>
                <a:ea typeface="PMingLiU" panose="02020500000000000000" pitchFamily="18" charset="-120"/>
              </a:rPr>
              <a:t>H4: Visual Cues =&gt;</a:t>
            </a:r>
            <a:r>
              <a:rPr lang="en-US" altLang="zh-CN" b="1" dirty="0">
                <a:latin typeface="Times New Roman" panose="02020603050405020304" pitchFamily="18" charset="0"/>
                <a:ea typeface="PMingLiU" panose="02020500000000000000" pitchFamily="18" charset="-120"/>
              </a:rPr>
              <a:t> Purchase Intention</a:t>
            </a:r>
          </a:p>
          <a:p>
            <a:pPr algn="just"/>
            <a:r>
              <a:rPr lang="en-US" altLang="zh-CN" b="1" dirty="0">
                <a:effectLst/>
                <a:latin typeface="Times New Roman" panose="02020603050405020304" pitchFamily="18" charset="0"/>
                <a:ea typeface="PMingLiU" panose="02020500000000000000" pitchFamily="18" charset="-120"/>
              </a:rPr>
              <a:t>H7d: Visual Cues =&gt; Perceived Risk=&gt;</a:t>
            </a:r>
            <a:r>
              <a:rPr lang="en-US" altLang="zh-CN" b="1" dirty="0">
                <a:latin typeface="Times New Roman" panose="02020603050405020304" pitchFamily="18" charset="0"/>
                <a:ea typeface="PMingLiU" panose="02020500000000000000" pitchFamily="18" charset="-120"/>
              </a:rPr>
              <a:t> Purchase Intention</a:t>
            </a:r>
            <a:endParaRPr lang="en-US" altLang="zh-CN" b="1" dirty="0">
              <a:effectLst/>
              <a:latin typeface="Times New Roman" panose="02020603050405020304" pitchFamily="18" charset="0"/>
              <a:ea typeface="PMingLiU" panose="02020500000000000000" pitchFamily="18" charset="-120"/>
            </a:endParaRPr>
          </a:p>
          <a:p>
            <a:pPr algn="just"/>
            <a:r>
              <a:rPr lang="en-US" altLang="zh-CN" b="1" dirty="0">
                <a:effectLst/>
                <a:latin typeface="Times New Roman" panose="02020603050405020304" pitchFamily="18" charset="0"/>
                <a:ea typeface="PMingLiU" panose="02020500000000000000" pitchFamily="18" charset="-120"/>
              </a:rPr>
              <a:t>H10d: Visual Cues =&gt; Perceived Functional Value =&gt;</a:t>
            </a:r>
            <a:r>
              <a:rPr lang="en-US" altLang="zh-CN" b="1" dirty="0">
                <a:latin typeface="Times New Roman" panose="02020603050405020304" pitchFamily="18" charset="0"/>
                <a:ea typeface="PMingLiU" panose="02020500000000000000" pitchFamily="18" charset="-120"/>
              </a:rPr>
              <a:t> Purchase Intention</a:t>
            </a:r>
          </a:p>
          <a:p>
            <a:pPr algn="just"/>
            <a:r>
              <a:rPr lang="en-US" altLang="zh-CN" dirty="0">
                <a:latin typeface="Times New Roman" panose="02020603050405020304" pitchFamily="18" charset="0"/>
                <a:ea typeface="PMingLiU" panose="02020500000000000000" pitchFamily="18" charset="-120"/>
              </a:rPr>
              <a:t>W</a:t>
            </a:r>
            <a:r>
              <a:rPr lang="en-US" altLang="zh-CN" dirty="0">
                <a:effectLst/>
                <a:latin typeface="Times New Roman" panose="02020603050405020304" pitchFamily="18" charset="0"/>
                <a:ea typeface="PMingLiU" panose="02020500000000000000" pitchFamily="18" charset="-120"/>
              </a:rPr>
              <a:t>e found that, although the total effect of visual cues on purchase intention is not significant, the indirect effect is significant. We attempted to conduct a correlation analysis between visual cues and purchase intention and found that the two were significantly correlated. Therefore, we speculate that in addition to perceived risk or perceived functional value, there may exist important mediating variables that transmit negative effects between visual cues and purchase intention.</a:t>
            </a:r>
            <a:endParaRPr lang="zh-CN" altLang="en-US" dirty="0"/>
          </a:p>
        </p:txBody>
      </p:sp>
    </p:spTree>
    <p:extLst>
      <p:ext uri="{BB962C8B-B14F-4D97-AF65-F5344CB8AC3E}">
        <p14:creationId xmlns:p14="http://schemas.microsoft.com/office/powerpoint/2010/main" val="113543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BF4E63A-F872-A681-28F7-BCD213603261}"/>
              </a:ext>
            </a:extLst>
          </p:cNvPr>
          <p:cNvSpPr txBox="1"/>
          <p:nvPr/>
        </p:nvSpPr>
        <p:spPr>
          <a:xfrm>
            <a:off x="300718" y="849765"/>
            <a:ext cx="6098720" cy="460895"/>
          </a:xfrm>
          <a:prstGeom prst="rect">
            <a:avLst/>
          </a:prstGeom>
          <a:noFill/>
        </p:spPr>
        <p:txBody>
          <a:bodyPr wrap="square">
            <a:spAutoFit/>
          </a:bodyPr>
          <a:lstStyle/>
          <a:p>
            <a:pPr algn="just">
              <a:lnSpc>
                <a:spcPct val="107000"/>
              </a:lnSpc>
              <a:spcAft>
                <a:spcPts val="800"/>
              </a:spcAft>
            </a:pPr>
            <a:r>
              <a:rPr lang="en-US" altLang="zh-CN" sz="2400" b="1" dirty="0">
                <a:effectLst/>
                <a:latin typeface="Times New Roman" panose="02020603050405020304" pitchFamily="18" charset="0"/>
                <a:ea typeface="DFKai-SB" panose="03000509000000000000" pitchFamily="65" charset="-120"/>
              </a:rPr>
              <a:t>Management Implications</a:t>
            </a:r>
            <a:endParaRPr lang="zh-CN" altLang="zh-CN" sz="2400" dirty="0">
              <a:effectLst/>
              <a:latin typeface="Times New Roman" panose="02020603050405020304" pitchFamily="18" charset="0"/>
              <a:ea typeface="PMingLiU" panose="02020500000000000000" pitchFamily="18" charset="-120"/>
            </a:endParaRPr>
          </a:p>
        </p:txBody>
      </p:sp>
      <p:sp>
        <p:nvSpPr>
          <p:cNvPr id="5" name="文本框 4">
            <a:extLst>
              <a:ext uri="{FF2B5EF4-FFF2-40B4-BE49-F238E27FC236}">
                <a16:creationId xmlns:a16="http://schemas.microsoft.com/office/drawing/2014/main" id="{F70539DA-C7F5-FA30-8146-FF9390D53CFD}"/>
              </a:ext>
            </a:extLst>
          </p:cNvPr>
          <p:cNvSpPr txBox="1"/>
          <p:nvPr/>
        </p:nvSpPr>
        <p:spPr>
          <a:xfrm>
            <a:off x="300718" y="1310660"/>
            <a:ext cx="11510282" cy="923330"/>
          </a:xfrm>
          <a:prstGeom prst="rect">
            <a:avLst/>
          </a:prstGeom>
          <a:noFill/>
        </p:spPr>
        <p:txBody>
          <a:bodyPr wrap="square">
            <a:spAutoFit/>
          </a:bodyPr>
          <a:lstStyle/>
          <a:p>
            <a:pPr marL="285750" indent="-285750">
              <a:buFont typeface="Arial" panose="020B0604020202020204" pitchFamily="34" charset="0"/>
              <a:buChar char="•"/>
            </a:pPr>
            <a:r>
              <a:rPr lang="en-US" altLang="zh-CN" sz="1800" dirty="0">
                <a:effectLst/>
                <a:latin typeface="Times New Roman" panose="02020603050405020304" pitchFamily="18" charset="0"/>
                <a:ea typeface="DFKai-SB" panose="03000509000000000000" pitchFamily="65" charset="-120"/>
                <a:cs typeface="Times New Roman" panose="02020603050405020304" pitchFamily="18" charset="0"/>
              </a:rPr>
              <a:t>Operators need to create a 'living sign’</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Operators need to focus on product content creation</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College students need to improve their ability of information recognition</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044D92B-6756-775F-E116-672D9F1E2C29}"/>
              </a:ext>
            </a:extLst>
          </p:cNvPr>
          <p:cNvSpPr txBox="1"/>
          <p:nvPr/>
        </p:nvSpPr>
        <p:spPr>
          <a:xfrm>
            <a:off x="300718" y="2694885"/>
            <a:ext cx="6098720" cy="460895"/>
          </a:xfrm>
          <a:prstGeom prst="rect">
            <a:avLst/>
          </a:prstGeom>
          <a:noFill/>
        </p:spPr>
        <p:txBody>
          <a:bodyPr wrap="square">
            <a:spAutoFit/>
          </a:bodyPr>
          <a:lstStyle/>
          <a:p>
            <a:pPr algn="just">
              <a:lnSpc>
                <a:spcPct val="107000"/>
              </a:lnSpc>
              <a:spcAft>
                <a:spcPts val="800"/>
              </a:spcAft>
            </a:pPr>
            <a:r>
              <a:rPr lang="en-US" altLang="zh-CN" sz="2400" b="1" dirty="0">
                <a:effectLst/>
                <a:latin typeface="Times New Roman" panose="02020603050405020304" pitchFamily="18" charset="0"/>
                <a:ea typeface="DFKai-SB" panose="03000509000000000000" pitchFamily="65" charset="-120"/>
              </a:rPr>
              <a:t>Research Limitations and </a:t>
            </a:r>
            <a:r>
              <a:rPr lang="en-US" altLang="zh-CN" sz="2400" b="1" dirty="0" err="1">
                <a:effectLst/>
                <a:latin typeface="Times New Roman" panose="02020603050405020304" pitchFamily="18" charset="0"/>
                <a:ea typeface="DFKai-SB" panose="03000509000000000000" pitchFamily="65" charset="-120"/>
              </a:rPr>
              <a:t>Ruture</a:t>
            </a:r>
            <a:r>
              <a:rPr lang="en-US" altLang="zh-CN" sz="2400" b="1" dirty="0">
                <a:effectLst/>
                <a:latin typeface="Times New Roman" panose="02020603050405020304" pitchFamily="18" charset="0"/>
                <a:ea typeface="DFKai-SB" panose="03000509000000000000" pitchFamily="65" charset="-120"/>
              </a:rPr>
              <a:t> Prospects</a:t>
            </a:r>
            <a:endParaRPr lang="zh-CN" altLang="zh-CN" sz="2400" dirty="0">
              <a:effectLst/>
              <a:latin typeface="Times New Roman" panose="02020603050405020304" pitchFamily="18" charset="0"/>
              <a:ea typeface="PMingLiU" panose="02020500000000000000" pitchFamily="18" charset="-120"/>
            </a:endParaRPr>
          </a:p>
        </p:txBody>
      </p:sp>
      <p:sp>
        <p:nvSpPr>
          <p:cNvPr id="9" name="文本框 8">
            <a:extLst>
              <a:ext uri="{FF2B5EF4-FFF2-40B4-BE49-F238E27FC236}">
                <a16:creationId xmlns:a16="http://schemas.microsoft.com/office/drawing/2014/main" id="{E7BD6476-D5C4-167E-3A88-B4C753FDC4C9}"/>
              </a:ext>
            </a:extLst>
          </p:cNvPr>
          <p:cNvSpPr txBox="1"/>
          <p:nvPr/>
        </p:nvSpPr>
        <p:spPr>
          <a:xfrm>
            <a:off x="300718" y="3155780"/>
            <a:ext cx="11510282" cy="3139321"/>
          </a:xfrm>
          <a:prstGeom prst="rect">
            <a:avLst/>
          </a:prstGeom>
          <a:noFill/>
        </p:spPr>
        <p:txBody>
          <a:bodyPr wrap="square">
            <a:spAutoFit/>
          </a:bodyPr>
          <a:lstStyle/>
          <a:p>
            <a:pPr marL="342900" indent="-342900" algn="just">
              <a:buFont typeface="+mj-lt"/>
              <a:buAutoNum type="arabicPeriod"/>
            </a:pPr>
            <a:r>
              <a:rPr lang="en-US" altLang="zh-CN" sz="1800" dirty="0">
                <a:effectLst/>
                <a:latin typeface="Times New Roman" panose="02020603050405020304" pitchFamily="18" charset="0"/>
                <a:ea typeface="PMingLiU" panose="02020500000000000000" pitchFamily="18" charset="-120"/>
              </a:rPr>
              <a:t>Due to the constrains of personal social circles, there are certain </a:t>
            </a:r>
            <a:r>
              <a:rPr lang="en-US" altLang="zh-CN" sz="1800" u="sng" dirty="0">
                <a:effectLst/>
                <a:latin typeface="Times New Roman" panose="02020603050405020304" pitchFamily="18" charset="0"/>
                <a:ea typeface="PMingLiU" panose="02020500000000000000" pitchFamily="18" charset="-120"/>
              </a:rPr>
              <a:t>limitations in the representativeness of the sample </a:t>
            </a:r>
            <a:r>
              <a:rPr lang="en-US" altLang="zh-CN" sz="1800" dirty="0">
                <a:effectLst/>
                <a:latin typeface="Times New Roman" panose="02020603050405020304" pitchFamily="18" charset="0"/>
                <a:ea typeface="PMingLiU" panose="02020500000000000000" pitchFamily="18" charset="-120"/>
              </a:rPr>
              <a:t>in this study. Future studies can </a:t>
            </a:r>
            <a:r>
              <a:rPr lang="en-US" altLang="zh-CN" sz="1800" u="sng" dirty="0">
                <a:effectLst/>
                <a:latin typeface="Times New Roman" panose="02020603050405020304" pitchFamily="18" charset="0"/>
                <a:ea typeface="PMingLiU" panose="02020500000000000000" pitchFamily="18" charset="-120"/>
              </a:rPr>
              <a:t>expand the sample scope, or use big data</a:t>
            </a:r>
            <a:r>
              <a:rPr lang="en-US" altLang="zh-CN" sz="1800" dirty="0">
                <a:effectLst/>
                <a:latin typeface="Times New Roman" panose="02020603050405020304" pitchFamily="18" charset="0"/>
                <a:ea typeface="PMingLiU" panose="02020500000000000000" pitchFamily="18" charset="-120"/>
              </a:rPr>
              <a:t> to obtain more comprehensive data to make the research results more representative.</a:t>
            </a:r>
          </a:p>
          <a:p>
            <a:pPr marL="342900" indent="-342900" algn="just">
              <a:buFont typeface="+mj-lt"/>
              <a:buAutoNum type="arabicPeriod"/>
            </a:pPr>
            <a:r>
              <a:rPr lang="en-US" altLang="zh-CN" sz="1800" dirty="0">
                <a:effectLst/>
                <a:latin typeface="Times New Roman" panose="02020603050405020304" pitchFamily="18" charset="0"/>
                <a:ea typeface="PMingLiU" panose="02020500000000000000" pitchFamily="18" charset="-120"/>
              </a:rPr>
              <a:t>The characteristic of OTE extracted in this study are few, and </a:t>
            </a:r>
            <a:r>
              <a:rPr lang="en-US" altLang="zh-CN" sz="1800" u="sng" dirty="0">
                <a:effectLst/>
                <a:latin typeface="Times New Roman" panose="02020603050405020304" pitchFamily="18" charset="0"/>
                <a:ea typeface="PMingLiU" panose="02020500000000000000" pitchFamily="18" charset="-120"/>
              </a:rPr>
              <a:t>only four prominent dimensions are selected </a:t>
            </a:r>
            <a:r>
              <a:rPr lang="en-US" altLang="zh-CN" sz="1800" dirty="0">
                <a:effectLst/>
                <a:latin typeface="Times New Roman" panose="02020603050405020304" pitchFamily="18" charset="0"/>
                <a:ea typeface="PMingLiU" panose="02020500000000000000" pitchFamily="18" charset="-120"/>
              </a:rPr>
              <a:t>according to previous literatures. Future studies can incorporate the latest network trends to introduce more meaningful explanatory variables. </a:t>
            </a:r>
          </a:p>
          <a:p>
            <a:pPr marL="342900" indent="-342900" algn="just">
              <a:buFont typeface="+mj-lt"/>
              <a:buAutoNum type="arabicPeriod"/>
            </a:pPr>
            <a:r>
              <a:rPr lang="en-US" altLang="zh-CN" sz="1800" dirty="0">
                <a:effectLst/>
                <a:latin typeface="Times New Roman" panose="02020603050405020304" pitchFamily="18" charset="0"/>
                <a:ea typeface="PMingLiU" panose="02020500000000000000" pitchFamily="18" charset="-120"/>
              </a:rPr>
              <a:t>We only studied the influence of recommended OTE on purchase intention. </a:t>
            </a:r>
            <a:r>
              <a:rPr lang="en-US" altLang="zh-CN" sz="1800" u="sng" dirty="0">
                <a:effectLst/>
                <a:latin typeface="Times New Roman" panose="02020603050405020304" pitchFamily="18" charset="0"/>
                <a:ea typeface="PMingLiU" panose="02020500000000000000" pitchFamily="18" charset="-120"/>
              </a:rPr>
              <a:t>Future research could examine dissuasive or comparative OTE. </a:t>
            </a:r>
          </a:p>
          <a:p>
            <a:pPr marL="342900" indent="-342900" algn="just">
              <a:buFont typeface="+mj-lt"/>
              <a:buAutoNum type="arabicPeriod"/>
            </a:pPr>
            <a:r>
              <a:rPr lang="en-US" altLang="zh-CN" sz="1800" dirty="0">
                <a:effectLst/>
                <a:latin typeface="Times New Roman" panose="02020603050405020304" pitchFamily="18" charset="0"/>
                <a:ea typeface="PMingLiU" panose="02020500000000000000" pitchFamily="18" charset="-120"/>
              </a:rPr>
              <a:t>As we mentioned before, in addition to perceived risk or perceived functional value, </a:t>
            </a:r>
            <a:r>
              <a:rPr lang="en-US" altLang="zh-CN" sz="1800" u="sng" dirty="0">
                <a:effectLst/>
                <a:latin typeface="Times New Roman" panose="02020603050405020304" pitchFamily="18" charset="0"/>
                <a:ea typeface="PMingLiU" panose="02020500000000000000" pitchFamily="18" charset="-120"/>
              </a:rPr>
              <a:t>there may exist important mediating variables</a:t>
            </a:r>
            <a:r>
              <a:rPr lang="en-US" altLang="zh-CN" sz="1800" dirty="0">
                <a:effectLst/>
                <a:latin typeface="Times New Roman" panose="02020603050405020304" pitchFamily="18" charset="0"/>
                <a:ea typeface="PMingLiU" panose="02020500000000000000" pitchFamily="18" charset="-120"/>
              </a:rPr>
              <a:t> that transmit negative effects between visual cues and purchase intention. Future studies can try to identify this specific mediating variable or explore other possible explanations.</a:t>
            </a:r>
            <a:endParaRPr lang="zh-CN" altLang="en-US" dirty="0"/>
          </a:p>
        </p:txBody>
      </p:sp>
    </p:spTree>
    <p:extLst>
      <p:ext uri="{BB962C8B-B14F-4D97-AF65-F5344CB8AC3E}">
        <p14:creationId xmlns:p14="http://schemas.microsoft.com/office/powerpoint/2010/main" val="4820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943975" y="2500604"/>
            <a:ext cx="1856791" cy="1856791"/>
            <a:chOff x="1913029" y="3281641"/>
            <a:chExt cx="404883" cy="404883"/>
          </a:xfrm>
          <a:solidFill>
            <a:srgbClr val="FFFFFF"/>
          </a:solidFill>
        </p:grpSpPr>
        <p:sp>
          <p:nvSpPr>
            <p:cNvPr id="20" name="Freeform 10"/>
            <p:cNvSpPr/>
            <p:nvPr/>
          </p:nvSpPr>
          <p:spPr bwMode="auto">
            <a:xfrm>
              <a:off x="2091791" y="3454845"/>
              <a:ext cx="48470" cy="115617"/>
            </a:xfrm>
            <a:custGeom>
              <a:avLst/>
              <a:gdLst>
                <a:gd name="T0" fmla="*/ 61 w 105"/>
                <a:gd name="T1" fmla="*/ 209 h 250"/>
                <a:gd name="T2" fmla="*/ 44 w 105"/>
                <a:gd name="T3" fmla="*/ 209 h 250"/>
                <a:gd name="T4" fmla="*/ 44 w 105"/>
                <a:gd name="T5" fmla="*/ 24 h 250"/>
                <a:gd name="T6" fmla="*/ 26 w 105"/>
                <a:gd name="T7" fmla="*/ 0 h 250"/>
                <a:gd name="T8" fmla="*/ 5 w 105"/>
                <a:gd name="T9" fmla="*/ 24 h 250"/>
                <a:gd name="T10" fmla="*/ 1 w 105"/>
                <a:gd name="T11" fmla="*/ 190 h 250"/>
                <a:gd name="T12" fmla="*/ 53 w 105"/>
                <a:gd name="T13" fmla="*/ 250 h 250"/>
                <a:gd name="T14" fmla="*/ 104 w 105"/>
                <a:gd name="T15" fmla="*/ 190 h 250"/>
                <a:gd name="T16" fmla="*/ 101 w 105"/>
                <a:gd name="T17" fmla="*/ 24 h 250"/>
                <a:gd name="T18" fmla="*/ 80 w 105"/>
                <a:gd name="T19" fmla="*/ 0 h 250"/>
                <a:gd name="T20" fmla="*/ 61 w 105"/>
                <a:gd name="T21" fmla="*/ 24 h 250"/>
                <a:gd name="T22" fmla="*/ 61 w 105"/>
                <a:gd name="T23" fmla="*/ 20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250">
                  <a:moveTo>
                    <a:pt x="61" y="209"/>
                  </a:moveTo>
                  <a:cubicBezTo>
                    <a:pt x="44" y="209"/>
                    <a:pt x="44" y="209"/>
                    <a:pt x="44" y="209"/>
                  </a:cubicBezTo>
                  <a:cubicBezTo>
                    <a:pt x="44" y="147"/>
                    <a:pt x="44" y="86"/>
                    <a:pt x="44" y="24"/>
                  </a:cubicBezTo>
                  <a:cubicBezTo>
                    <a:pt x="44" y="11"/>
                    <a:pt x="42" y="1"/>
                    <a:pt x="26" y="0"/>
                  </a:cubicBezTo>
                  <a:cubicBezTo>
                    <a:pt x="14" y="0"/>
                    <a:pt x="5" y="8"/>
                    <a:pt x="5" y="24"/>
                  </a:cubicBezTo>
                  <a:cubicBezTo>
                    <a:pt x="4" y="79"/>
                    <a:pt x="2" y="135"/>
                    <a:pt x="1" y="190"/>
                  </a:cubicBezTo>
                  <a:cubicBezTo>
                    <a:pt x="0" y="223"/>
                    <a:pt x="16" y="250"/>
                    <a:pt x="53" y="250"/>
                  </a:cubicBezTo>
                  <a:cubicBezTo>
                    <a:pt x="89" y="250"/>
                    <a:pt x="105" y="223"/>
                    <a:pt x="104" y="190"/>
                  </a:cubicBezTo>
                  <a:cubicBezTo>
                    <a:pt x="103" y="135"/>
                    <a:pt x="102" y="79"/>
                    <a:pt x="101" y="24"/>
                  </a:cubicBezTo>
                  <a:cubicBezTo>
                    <a:pt x="100" y="8"/>
                    <a:pt x="91" y="0"/>
                    <a:pt x="80" y="0"/>
                  </a:cubicBezTo>
                  <a:cubicBezTo>
                    <a:pt x="64" y="1"/>
                    <a:pt x="61" y="11"/>
                    <a:pt x="61" y="24"/>
                  </a:cubicBezTo>
                  <a:cubicBezTo>
                    <a:pt x="61" y="86"/>
                    <a:pt x="61" y="147"/>
                    <a:pt x="61"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1"/>
            <p:cNvSpPr>
              <a:spLocks noEditPoints="1"/>
            </p:cNvSpPr>
            <p:nvPr/>
          </p:nvSpPr>
          <p:spPr bwMode="auto">
            <a:xfrm>
              <a:off x="1955052" y="3375469"/>
              <a:ext cx="38687" cy="51806"/>
            </a:xfrm>
            <a:custGeom>
              <a:avLst/>
              <a:gdLst>
                <a:gd name="T0" fmla="*/ 14 w 84"/>
                <a:gd name="T1" fmla="*/ 87 h 112"/>
                <a:gd name="T2" fmla="*/ 6 w 84"/>
                <a:gd name="T3" fmla="*/ 87 h 112"/>
                <a:gd name="T4" fmla="*/ 1 w 84"/>
                <a:gd name="T5" fmla="*/ 92 h 112"/>
                <a:gd name="T6" fmla="*/ 7 w 84"/>
                <a:gd name="T7" fmla="*/ 104 h 112"/>
                <a:gd name="T8" fmla="*/ 39 w 84"/>
                <a:gd name="T9" fmla="*/ 111 h 112"/>
                <a:gd name="T10" fmla="*/ 43 w 84"/>
                <a:gd name="T11" fmla="*/ 101 h 112"/>
                <a:gd name="T12" fmla="*/ 27 w 84"/>
                <a:gd name="T13" fmla="*/ 94 h 112"/>
                <a:gd name="T14" fmla="*/ 21 w 84"/>
                <a:gd name="T15" fmla="*/ 66 h 112"/>
                <a:gd name="T16" fmla="*/ 29 w 84"/>
                <a:gd name="T17" fmla="*/ 41 h 112"/>
                <a:gd name="T18" fmla="*/ 35 w 84"/>
                <a:gd name="T19" fmla="*/ 43 h 112"/>
                <a:gd name="T20" fmla="*/ 40 w 84"/>
                <a:gd name="T21" fmla="*/ 58 h 112"/>
                <a:gd name="T22" fmla="*/ 38 w 84"/>
                <a:gd name="T23" fmla="*/ 61 h 112"/>
                <a:gd name="T24" fmla="*/ 30 w 84"/>
                <a:gd name="T25" fmla="*/ 60 h 112"/>
                <a:gd name="T26" fmla="*/ 28 w 84"/>
                <a:gd name="T27" fmla="*/ 67 h 112"/>
                <a:gd name="T28" fmla="*/ 36 w 84"/>
                <a:gd name="T29" fmla="*/ 70 h 112"/>
                <a:gd name="T30" fmla="*/ 41 w 84"/>
                <a:gd name="T31" fmla="*/ 70 h 112"/>
                <a:gd name="T32" fmla="*/ 40 w 84"/>
                <a:gd name="T33" fmla="*/ 80 h 112"/>
                <a:gd name="T34" fmla="*/ 40 w 84"/>
                <a:gd name="T35" fmla="*/ 86 h 112"/>
                <a:gd name="T36" fmla="*/ 48 w 84"/>
                <a:gd name="T37" fmla="*/ 87 h 112"/>
                <a:gd name="T38" fmla="*/ 49 w 84"/>
                <a:gd name="T39" fmla="*/ 74 h 112"/>
                <a:gd name="T40" fmla="*/ 53 w 84"/>
                <a:gd name="T41" fmla="*/ 62 h 112"/>
                <a:gd name="T42" fmla="*/ 62 w 84"/>
                <a:gd name="T43" fmla="*/ 59 h 112"/>
                <a:gd name="T44" fmla="*/ 71 w 84"/>
                <a:gd name="T45" fmla="*/ 46 h 112"/>
                <a:gd name="T46" fmla="*/ 76 w 84"/>
                <a:gd name="T47" fmla="*/ 18 h 112"/>
                <a:gd name="T48" fmla="*/ 79 w 84"/>
                <a:gd name="T49" fmla="*/ 8 h 112"/>
                <a:gd name="T50" fmla="*/ 41 w 84"/>
                <a:gd name="T51" fmla="*/ 8 h 112"/>
                <a:gd name="T52" fmla="*/ 17 w 84"/>
                <a:gd name="T53" fmla="*/ 43 h 112"/>
                <a:gd name="T54" fmla="*/ 12 w 84"/>
                <a:gd name="T55" fmla="*/ 75 h 112"/>
                <a:gd name="T56" fmla="*/ 14 w 84"/>
                <a:gd name="T57" fmla="*/ 87 h 112"/>
                <a:gd name="T58" fmla="*/ 47 w 84"/>
                <a:gd name="T59" fmla="*/ 58 h 112"/>
                <a:gd name="T60" fmla="*/ 47 w 84"/>
                <a:gd name="T61" fmla="*/ 58 h 112"/>
                <a:gd name="T62" fmla="*/ 46 w 84"/>
                <a:gd name="T63" fmla="*/ 60 h 112"/>
                <a:gd name="T64" fmla="*/ 45 w 84"/>
                <a:gd name="T65" fmla="*/ 42 h 112"/>
                <a:gd name="T66" fmla="*/ 37 w 84"/>
                <a:gd name="T67" fmla="*/ 37 h 112"/>
                <a:gd name="T68" fmla="*/ 32 w 84"/>
                <a:gd name="T69" fmla="*/ 38 h 112"/>
                <a:gd name="T70" fmla="*/ 39 w 84"/>
                <a:gd name="T71" fmla="*/ 25 h 112"/>
                <a:gd name="T72" fmla="*/ 58 w 84"/>
                <a:gd name="T73" fmla="*/ 11 h 112"/>
                <a:gd name="T74" fmla="*/ 60 w 84"/>
                <a:gd name="T75" fmla="*/ 30 h 112"/>
                <a:gd name="T76" fmla="*/ 59 w 84"/>
                <a:gd name="T77" fmla="*/ 49 h 112"/>
                <a:gd name="T78" fmla="*/ 52 w 84"/>
                <a:gd name="T79" fmla="*/ 52 h 112"/>
                <a:gd name="T80" fmla="*/ 47 w 84"/>
                <a:gd name="T81"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12">
                  <a:moveTo>
                    <a:pt x="14" y="87"/>
                  </a:moveTo>
                  <a:cubicBezTo>
                    <a:pt x="13" y="88"/>
                    <a:pt x="9" y="85"/>
                    <a:pt x="6" y="87"/>
                  </a:cubicBezTo>
                  <a:cubicBezTo>
                    <a:pt x="3" y="88"/>
                    <a:pt x="2" y="90"/>
                    <a:pt x="1" y="92"/>
                  </a:cubicBezTo>
                  <a:cubicBezTo>
                    <a:pt x="0" y="94"/>
                    <a:pt x="1" y="100"/>
                    <a:pt x="7" y="104"/>
                  </a:cubicBezTo>
                  <a:cubicBezTo>
                    <a:pt x="13" y="108"/>
                    <a:pt x="34" y="112"/>
                    <a:pt x="39" y="111"/>
                  </a:cubicBezTo>
                  <a:cubicBezTo>
                    <a:pt x="43" y="111"/>
                    <a:pt x="46" y="102"/>
                    <a:pt x="43" y="101"/>
                  </a:cubicBezTo>
                  <a:cubicBezTo>
                    <a:pt x="39" y="100"/>
                    <a:pt x="30" y="98"/>
                    <a:pt x="27" y="94"/>
                  </a:cubicBezTo>
                  <a:cubicBezTo>
                    <a:pt x="25" y="89"/>
                    <a:pt x="21" y="82"/>
                    <a:pt x="21" y="66"/>
                  </a:cubicBezTo>
                  <a:cubicBezTo>
                    <a:pt x="21" y="51"/>
                    <a:pt x="27" y="43"/>
                    <a:pt x="29" y="41"/>
                  </a:cubicBezTo>
                  <a:cubicBezTo>
                    <a:pt x="31" y="40"/>
                    <a:pt x="34" y="42"/>
                    <a:pt x="35" y="43"/>
                  </a:cubicBezTo>
                  <a:cubicBezTo>
                    <a:pt x="35" y="44"/>
                    <a:pt x="40" y="57"/>
                    <a:pt x="40" y="58"/>
                  </a:cubicBezTo>
                  <a:cubicBezTo>
                    <a:pt x="41" y="59"/>
                    <a:pt x="41" y="62"/>
                    <a:pt x="38" y="61"/>
                  </a:cubicBezTo>
                  <a:cubicBezTo>
                    <a:pt x="35" y="59"/>
                    <a:pt x="32" y="58"/>
                    <a:pt x="30" y="60"/>
                  </a:cubicBezTo>
                  <a:cubicBezTo>
                    <a:pt x="27" y="62"/>
                    <a:pt x="25" y="64"/>
                    <a:pt x="28" y="67"/>
                  </a:cubicBezTo>
                  <a:cubicBezTo>
                    <a:pt x="31" y="71"/>
                    <a:pt x="34" y="70"/>
                    <a:pt x="36" y="70"/>
                  </a:cubicBezTo>
                  <a:cubicBezTo>
                    <a:pt x="38" y="69"/>
                    <a:pt x="42" y="68"/>
                    <a:pt x="41" y="70"/>
                  </a:cubicBezTo>
                  <a:cubicBezTo>
                    <a:pt x="40" y="72"/>
                    <a:pt x="40" y="80"/>
                    <a:pt x="40" y="80"/>
                  </a:cubicBezTo>
                  <a:cubicBezTo>
                    <a:pt x="40" y="80"/>
                    <a:pt x="37" y="84"/>
                    <a:pt x="40" y="86"/>
                  </a:cubicBezTo>
                  <a:cubicBezTo>
                    <a:pt x="43" y="89"/>
                    <a:pt x="48" y="89"/>
                    <a:pt x="48" y="87"/>
                  </a:cubicBezTo>
                  <a:cubicBezTo>
                    <a:pt x="48" y="84"/>
                    <a:pt x="48" y="77"/>
                    <a:pt x="49" y="74"/>
                  </a:cubicBezTo>
                  <a:cubicBezTo>
                    <a:pt x="49" y="70"/>
                    <a:pt x="51" y="63"/>
                    <a:pt x="53" y="62"/>
                  </a:cubicBezTo>
                  <a:cubicBezTo>
                    <a:pt x="56" y="61"/>
                    <a:pt x="58" y="62"/>
                    <a:pt x="62" y="59"/>
                  </a:cubicBezTo>
                  <a:cubicBezTo>
                    <a:pt x="66" y="56"/>
                    <a:pt x="71" y="50"/>
                    <a:pt x="71" y="46"/>
                  </a:cubicBezTo>
                  <a:cubicBezTo>
                    <a:pt x="71" y="42"/>
                    <a:pt x="74" y="21"/>
                    <a:pt x="76" y="18"/>
                  </a:cubicBezTo>
                  <a:cubicBezTo>
                    <a:pt x="79" y="15"/>
                    <a:pt x="84" y="13"/>
                    <a:pt x="79" y="8"/>
                  </a:cubicBezTo>
                  <a:cubicBezTo>
                    <a:pt x="73" y="2"/>
                    <a:pt x="52" y="0"/>
                    <a:pt x="41" y="8"/>
                  </a:cubicBezTo>
                  <a:cubicBezTo>
                    <a:pt x="31" y="16"/>
                    <a:pt x="22" y="28"/>
                    <a:pt x="17" y="43"/>
                  </a:cubicBezTo>
                  <a:cubicBezTo>
                    <a:pt x="11" y="59"/>
                    <a:pt x="11" y="67"/>
                    <a:pt x="12" y="75"/>
                  </a:cubicBezTo>
                  <a:cubicBezTo>
                    <a:pt x="14" y="83"/>
                    <a:pt x="16" y="86"/>
                    <a:pt x="14" y="87"/>
                  </a:cubicBezTo>
                  <a:close/>
                  <a:moveTo>
                    <a:pt x="47" y="58"/>
                  </a:moveTo>
                  <a:cubicBezTo>
                    <a:pt x="47" y="58"/>
                    <a:pt x="47" y="58"/>
                    <a:pt x="47" y="58"/>
                  </a:cubicBezTo>
                  <a:cubicBezTo>
                    <a:pt x="47" y="58"/>
                    <a:pt x="46" y="58"/>
                    <a:pt x="46" y="60"/>
                  </a:cubicBezTo>
                  <a:cubicBezTo>
                    <a:pt x="45" y="62"/>
                    <a:pt x="45" y="47"/>
                    <a:pt x="45" y="42"/>
                  </a:cubicBezTo>
                  <a:cubicBezTo>
                    <a:pt x="45" y="37"/>
                    <a:pt x="41" y="37"/>
                    <a:pt x="37" y="37"/>
                  </a:cubicBezTo>
                  <a:cubicBezTo>
                    <a:pt x="34" y="38"/>
                    <a:pt x="34" y="38"/>
                    <a:pt x="32" y="38"/>
                  </a:cubicBezTo>
                  <a:cubicBezTo>
                    <a:pt x="33" y="33"/>
                    <a:pt x="35" y="30"/>
                    <a:pt x="39" y="25"/>
                  </a:cubicBezTo>
                  <a:cubicBezTo>
                    <a:pt x="43" y="19"/>
                    <a:pt x="50" y="12"/>
                    <a:pt x="58" y="11"/>
                  </a:cubicBezTo>
                  <a:cubicBezTo>
                    <a:pt x="63" y="11"/>
                    <a:pt x="60" y="26"/>
                    <a:pt x="60" y="30"/>
                  </a:cubicBezTo>
                  <a:cubicBezTo>
                    <a:pt x="59" y="34"/>
                    <a:pt x="59" y="46"/>
                    <a:pt x="59" y="49"/>
                  </a:cubicBezTo>
                  <a:cubicBezTo>
                    <a:pt x="58" y="51"/>
                    <a:pt x="56" y="51"/>
                    <a:pt x="52" y="52"/>
                  </a:cubicBezTo>
                  <a:cubicBezTo>
                    <a:pt x="48" y="53"/>
                    <a:pt x="47" y="58"/>
                    <a:pt x="4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2"/>
            <p:cNvSpPr/>
            <p:nvPr/>
          </p:nvSpPr>
          <p:spPr bwMode="auto">
            <a:xfrm>
              <a:off x="2035317" y="3326554"/>
              <a:ext cx="14897" cy="33574"/>
            </a:xfrm>
            <a:custGeom>
              <a:avLst/>
              <a:gdLst>
                <a:gd name="T0" fmla="*/ 4 w 32"/>
                <a:gd name="T1" fmla="*/ 1 h 73"/>
                <a:gd name="T2" fmla="*/ 2 w 32"/>
                <a:gd name="T3" fmla="*/ 10 h 73"/>
                <a:gd name="T4" fmla="*/ 11 w 32"/>
                <a:gd name="T5" fmla="*/ 23 h 73"/>
                <a:gd name="T6" fmla="*/ 20 w 32"/>
                <a:gd name="T7" fmla="*/ 54 h 73"/>
                <a:gd name="T8" fmla="*/ 21 w 32"/>
                <a:gd name="T9" fmla="*/ 64 h 73"/>
                <a:gd name="T10" fmla="*/ 27 w 32"/>
                <a:gd name="T11" fmla="*/ 72 h 73"/>
                <a:gd name="T12" fmla="*/ 30 w 32"/>
                <a:gd name="T13" fmla="*/ 62 h 73"/>
                <a:gd name="T14" fmla="*/ 21 w 32"/>
                <a:gd name="T15" fmla="*/ 32 h 73"/>
                <a:gd name="T16" fmla="*/ 16 w 32"/>
                <a:gd name="T17" fmla="*/ 16 h 73"/>
                <a:gd name="T18" fmla="*/ 12 w 32"/>
                <a:gd name="T19" fmla="*/ 7 h 73"/>
                <a:gd name="T20" fmla="*/ 4 w 32"/>
                <a:gd name="T21"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3">
                  <a:moveTo>
                    <a:pt x="4" y="1"/>
                  </a:moveTo>
                  <a:cubicBezTo>
                    <a:pt x="1" y="3"/>
                    <a:pt x="0" y="5"/>
                    <a:pt x="2" y="10"/>
                  </a:cubicBezTo>
                  <a:cubicBezTo>
                    <a:pt x="5" y="15"/>
                    <a:pt x="9" y="14"/>
                    <a:pt x="11" y="23"/>
                  </a:cubicBezTo>
                  <a:cubicBezTo>
                    <a:pt x="14" y="33"/>
                    <a:pt x="19" y="51"/>
                    <a:pt x="20" y="54"/>
                  </a:cubicBezTo>
                  <a:cubicBezTo>
                    <a:pt x="22" y="57"/>
                    <a:pt x="21" y="62"/>
                    <a:pt x="21" y="64"/>
                  </a:cubicBezTo>
                  <a:cubicBezTo>
                    <a:pt x="21" y="66"/>
                    <a:pt x="23" y="73"/>
                    <a:pt x="27" y="72"/>
                  </a:cubicBezTo>
                  <a:cubicBezTo>
                    <a:pt x="32" y="71"/>
                    <a:pt x="30" y="65"/>
                    <a:pt x="30" y="62"/>
                  </a:cubicBezTo>
                  <a:cubicBezTo>
                    <a:pt x="29" y="59"/>
                    <a:pt x="23" y="36"/>
                    <a:pt x="21" y="32"/>
                  </a:cubicBezTo>
                  <a:cubicBezTo>
                    <a:pt x="19" y="28"/>
                    <a:pt x="16" y="20"/>
                    <a:pt x="16" y="16"/>
                  </a:cubicBezTo>
                  <a:cubicBezTo>
                    <a:pt x="15" y="13"/>
                    <a:pt x="15" y="10"/>
                    <a:pt x="12" y="7"/>
                  </a:cubicBezTo>
                  <a:cubicBezTo>
                    <a:pt x="9" y="3"/>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
            <p:cNvSpPr/>
            <p:nvPr/>
          </p:nvSpPr>
          <p:spPr bwMode="auto">
            <a:xfrm>
              <a:off x="2045544" y="3324108"/>
              <a:ext cx="11117" cy="20011"/>
            </a:xfrm>
            <a:custGeom>
              <a:avLst/>
              <a:gdLst>
                <a:gd name="T0" fmla="*/ 5 w 24"/>
                <a:gd name="T1" fmla="*/ 1 h 43"/>
                <a:gd name="T2" fmla="*/ 1 w 24"/>
                <a:gd name="T3" fmla="*/ 6 h 43"/>
                <a:gd name="T4" fmla="*/ 5 w 24"/>
                <a:gd name="T5" fmla="*/ 14 h 43"/>
                <a:gd name="T6" fmla="*/ 10 w 24"/>
                <a:gd name="T7" fmla="*/ 21 h 43"/>
                <a:gd name="T8" fmla="*/ 19 w 24"/>
                <a:gd name="T9" fmla="*/ 42 h 43"/>
                <a:gd name="T10" fmla="*/ 24 w 24"/>
                <a:gd name="T11" fmla="*/ 35 h 43"/>
                <a:gd name="T12" fmla="*/ 21 w 24"/>
                <a:gd name="T13" fmla="*/ 24 h 43"/>
                <a:gd name="T14" fmla="*/ 18 w 24"/>
                <a:gd name="T15" fmla="*/ 15 h 43"/>
                <a:gd name="T16" fmla="*/ 12 w 24"/>
                <a:gd name="T17" fmla="*/ 4 h 43"/>
                <a:gd name="T18" fmla="*/ 5 w 24"/>
                <a:gd name="T1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5" y="1"/>
                  </a:moveTo>
                  <a:cubicBezTo>
                    <a:pt x="3" y="2"/>
                    <a:pt x="1" y="3"/>
                    <a:pt x="1" y="6"/>
                  </a:cubicBezTo>
                  <a:cubicBezTo>
                    <a:pt x="0" y="8"/>
                    <a:pt x="4" y="12"/>
                    <a:pt x="5" y="14"/>
                  </a:cubicBezTo>
                  <a:cubicBezTo>
                    <a:pt x="7" y="16"/>
                    <a:pt x="9" y="19"/>
                    <a:pt x="10" y="21"/>
                  </a:cubicBezTo>
                  <a:cubicBezTo>
                    <a:pt x="11" y="24"/>
                    <a:pt x="17" y="41"/>
                    <a:pt x="19" y="42"/>
                  </a:cubicBezTo>
                  <a:cubicBezTo>
                    <a:pt x="22" y="43"/>
                    <a:pt x="24" y="40"/>
                    <a:pt x="24" y="35"/>
                  </a:cubicBezTo>
                  <a:cubicBezTo>
                    <a:pt x="24" y="31"/>
                    <a:pt x="23" y="25"/>
                    <a:pt x="21" y="24"/>
                  </a:cubicBezTo>
                  <a:cubicBezTo>
                    <a:pt x="19" y="22"/>
                    <a:pt x="18" y="19"/>
                    <a:pt x="18" y="15"/>
                  </a:cubicBezTo>
                  <a:cubicBezTo>
                    <a:pt x="18" y="11"/>
                    <a:pt x="15" y="7"/>
                    <a:pt x="12" y="4"/>
                  </a:cubicBezTo>
                  <a:cubicBezTo>
                    <a:pt x="10" y="0"/>
                    <a:pt x="6"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4"/>
            <p:cNvSpPr/>
            <p:nvPr/>
          </p:nvSpPr>
          <p:spPr bwMode="auto">
            <a:xfrm>
              <a:off x="2051547" y="3306988"/>
              <a:ext cx="23123" cy="45802"/>
            </a:xfrm>
            <a:custGeom>
              <a:avLst/>
              <a:gdLst>
                <a:gd name="T0" fmla="*/ 7 w 50"/>
                <a:gd name="T1" fmla="*/ 0 h 99"/>
                <a:gd name="T2" fmla="*/ 1 w 50"/>
                <a:gd name="T3" fmla="*/ 4 h 99"/>
                <a:gd name="T4" fmla="*/ 4 w 50"/>
                <a:gd name="T5" fmla="*/ 12 h 99"/>
                <a:gd name="T6" fmla="*/ 9 w 50"/>
                <a:gd name="T7" fmla="*/ 19 h 99"/>
                <a:gd name="T8" fmla="*/ 22 w 50"/>
                <a:gd name="T9" fmla="*/ 49 h 99"/>
                <a:gd name="T10" fmla="*/ 31 w 50"/>
                <a:gd name="T11" fmla="*/ 74 h 99"/>
                <a:gd name="T12" fmla="*/ 44 w 50"/>
                <a:gd name="T13" fmla="*/ 96 h 99"/>
                <a:gd name="T14" fmla="*/ 48 w 50"/>
                <a:gd name="T15" fmla="*/ 89 h 99"/>
                <a:gd name="T16" fmla="*/ 41 w 50"/>
                <a:gd name="T17" fmla="*/ 80 h 99"/>
                <a:gd name="T18" fmla="*/ 21 w 50"/>
                <a:gd name="T19" fmla="*/ 35 h 99"/>
                <a:gd name="T20" fmla="*/ 17 w 50"/>
                <a:gd name="T21" fmla="*/ 17 h 99"/>
                <a:gd name="T22" fmla="*/ 17 w 50"/>
                <a:gd name="T23" fmla="*/ 5 h 99"/>
                <a:gd name="T24" fmla="*/ 7 w 50"/>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99">
                  <a:moveTo>
                    <a:pt x="7" y="0"/>
                  </a:moveTo>
                  <a:cubicBezTo>
                    <a:pt x="5" y="0"/>
                    <a:pt x="2" y="2"/>
                    <a:pt x="1" y="4"/>
                  </a:cubicBezTo>
                  <a:cubicBezTo>
                    <a:pt x="0" y="5"/>
                    <a:pt x="1" y="9"/>
                    <a:pt x="4" y="12"/>
                  </a:cubicBezTo>
                  <a:cubicBezTo>
                    <a:pt x="7" y="14"/>
                    <a:pt x="8" y="17"/>
                    <a:pt x="9" y="19"/>
                  </a:cubicBezTo>
                  <a:cubicBezTo>
                    <a:pt x="9" y="22"/>
                    <a:pt x="19" y="43"/>
                    <a:pt x="22" y="49"/>
                  </a:cubicBezTo>
                  <a:cubicBezTo>
                    <a:pt x="24" y="55"/>
                    <a:pt x="28" y="66"/>
                    <a:pt x="31" y="74"/>
                  </a:cubicBezTo>
                  <a:cubicBezTo>
                    <a:pt x="35" y="81"/>
                    <a:pt x="40" y="94"/>
                    <a:pt x="44" y="96"/>
                  </a:cubicBezTo>
                  <a:cubicBezTo>
                    <a:pt x="48" y="99"/>
                    <a:pt x="50" y="92"/>
                    <a:pt x="48" y="89"/>
                  </a:cubicBezTo>
                  <a:cubicBezTo>
                    <a:pt x="45" y="85"/>
                    <a:pt x="45" y="87"/>
                    <a:pt x="41" y="80"/>
                  </a:cubicBezTo>
                  <a:cubicBezTo>
                    <a:pt x="37" y="74"/>
                    <a:pt x="22" y="37"/>
                    <a:pt x="21" y="35"/>
                  </a:cubicBezTo>
                  <a:cubicBezTo>
                    <a:pt x="20" y="32"/>
                    <a:pt x="17" y="21"/>
                    <a:pt x="17" y="17"/>
                  </a:cubicBezTo>
                  <a:cubicBezTo>
                    <a:pt x="17" y="14"/>
                    <a:pt x="19" y="9"/>
                    <a:pt x="17" y="5"/>
                  </a:cubicBezTo>
                  <a:cubicBezTo>
                    <a:pt x="16" y="2"/>
                    <a:pt x="9"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5"/>
            <p:cNvSpPr/>
            <p:nvPr/>
          </p:nvSpPr>
          <p:spPr bwMode="auto">
            <a:xfrm>
              <a:off x="2182284" y="3342118"/>
              <a:ext cx="10450" cy="17120"/>
            </a:xfrm>
            <a:custGeom>
              <a:avLst/>
              <a:gdLst>
                <a:gd name="T0" fmla="*/ 1 w 23"/>
                <a:gd name="T1" fmla="*/ 12 h 37"/>
                <a:gd name="T2" fmla="*/ 13 w 23"/>
                <a:gd name="T3" fmla="*/ 36 h 37"/>
                <a:gd name="T4" fmla="*/ 21 w 23"/>
                <a:gd name="T5" fmla="*/ 23 h 37"/>
                <a:gd name="T6" fmla="*/ 7 w 23"/>
                <a:gd name="T7" fmla="*/ 6 h 37"/>
                <a:gd name="T8" fmla="*/ 1 w 23"/>
                <a:gd name="T9" fmla="*/ 12 h 37"/>
              </a:gdLst>
              <a:ahLst/>
              <a:cxnLst>
                <a:cxn ang="0">
                  <a:pos x="T0" y="T1"/>
                </a:cxn>
                <a:cxn ang="0">
                  <a:pos x="T2" y="T3"/>
                </a:cxn>
                <a:cxn ang="0">
                  <a:pos x="T4" y="T5"/>
                </a:cxn>
                <a:cxn ang="0">
                  <a:pos x="T6" y="T7"/>
                </a:cxn>
                <a:cxn ang="0">
                  <a:pos x="T8" y="T9"/>
                </a:cxn>
              </a:cxnLst>
              <a:rect l="0" t="0" r="r" b="b"/>
              <a:pathLst>
                <a:path w="23" h="37">
                  <a:moveTo>
                    <a:pt x="1" y="12"/>
                  </a:moveTo>
                  <a:cubicBezTo>
                    <a:pt x="1" y="18"/>
                    <a:pt x="4" y="35"/>
                    <a:pt x="13" y="36"/>
                  </a:cubicBezTo>
                  <a:cubicBezTo>
                    <a:pt x="22" y="37"/>
                    <a:pt x="23" y="26"/>
                    <a:pt x="21" y="23"/>
                  </a:cubicBezTo>
                  <a:cubicBezTo>
                    <a:pt x="19" y="19"/>
                    <a:pt x="7" y="6"/>
                    <a:pt x="7" y="6"/>
                  </a:cubicBezTo>
                  <a:cubicBezTo>
                    <a:pt x="2" y="0"/>
                    <a:pt x="0"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6"/>
            <p:cNvSpPr/>
            <p:nvPr/>
          </p:nvSpPr>
          <p:spPr bwMode="auto">
            <a:xfrm>
              <a:off x="2251877" y="3401705"/>
              <a:ext cx="41578" cy="29127"/>
            </a:xfrm>
            <a:custGeom>
              <a:avLst/>
              <a:gdLst>
                <a:gd name="T0" fmla="*/ 54 w 90"/>
                <a:gd name="T1" fmla="*/ 1 h 63"/>
                <a:gd name="T2" fmla="*/ 51 w 90"/>
                <a:gd name="T3" fmla="*/ 5 h 63"/>
                <a:gd name="T4" fmla="*/ 48 w 90"/>
                <a:gd name="T5" fmla="*/ 9 h 63"/>
                <a:gd name="T6" fmla="*/ 38 w 90"/>
                <a:gd name="T7" fmla="*/ 11 h 63"/>
                <a:gd name="T8" fmla="*/ 31 w 90"/>
                <a:gd name="T9" fmla="*/ 13 h 63"/>
                <a:gd name="T10" fmla="*/ 27 w 90"/>
                <a:gd name="T11" fmla="*/ 17 h 63"/>
                <a:gd name="T12" fmla="*/ 30 w 90"/>
                <a:gd name="T13" fmla="*/ 20 h 63"/>
                <a:gd name="T14" fmla="*/ 32 w 90"/>
                <a:gd name="T15" fmla="*/ 22 h 63"/>
                <a:gd name="T16" fmla="*/ 30 w 90"/>
                <a:gd name="T17" fmla="*/ 25 h 63"/>
                <a:gd name="T18" fmla="*/ 27 w 90"/>
                <a:gd name="T19" fmla="*/ 23 h 63"/>
                <a:gd name="T20" fmla="*/ 12 w 90"/>
                <a:gd name="T21" fmla="*/ 9 h 63"/>
                <a:gd name="T22" fmla="*/ 9 w 90"/>
                <a:gd name="T23" fmla="*/ 3 h 63"/>
                <a:gd name="T24" fmla="*/ 6 w 90"/>
                <a:gd name="T25" fmla="*/ 0 h 63"/>
                <a:gd name="T26" fmla="*/ 0 w 90"/>
                <a:gd name="T27" fmla="*/ 3 h 63"/>
                <a:gd name="T28" fmla="*/ 2 w 90"/>
                <a:gd name="T29" fmla="*/ 11 h 63"/>
                <a:gd name="T30" fmla="*/ 14 w 90"/>
                <a:gd name="T31" fmla="*/ 18 h 63"/>
                <a:gd name="T32" fmla="*/ 27 w 90"/>
                <a:gd name="T33" fmla="*/ 30 h 63"/>
                <a:gd name="T34" fmla="*/ 40 w 90"/>
                <a:gd name="T35" fmla="*/ 46 h 63"/>
                <a:gd name="T36" fmla="*/ 38 w 90"/>
                <a:gd name="T37" fmla="*/ 51 h 63"/>
                <a:gd name="T38" fmla="*/ 32 w 90"/>
                <a:gd name="T39" fmla="*/ 48 h 63"/>
                <a:gd name="T40" fmla="*/ 30 w 90"/>
                <a:gd name="T41" fmla="*/ 48 h 63"/>
                <a:gd name="T42" fmla="*/ 33 w 90"/>
                <a:gd name="T43" fmla="*/ 53 h 63"/>
                <a:gd name="T44" fmla="*/ 39 w 90"/>
                <a:gd name="T45" fmla="*/ 62 h 63"/>
                <a:gd name="T46" fmla="*/ 47 w 90"/>
                <a:gd name="T47" fmla="*/ 52 h 63"/>
                <a:gd name="T48" fmla="*/ 41 w 90"/>
                <a:gd name="T49" fmla="*/ 40 h 63"/>
                <a:gd name="T50" fmla="*/ 43 w 90"/>
                <a:gd name="T51" fmla="*/ 38 h 63"/>
                <a:gd name="T52" fmla="*/ 53 w 90"/>
                <a:gd name="T53" fmla="*/ 41 h 63"/>
                <a:gd name="T54" fmla="*/ 60 w 90"/>
                <a:gd name="T55" fmla="*/ 41 h 63"/>
                <a:gd name="T56" fmla="*/ 64 w 90"/>
                <a:gd name="T57" fmla="*/ 35 h 63"/>
                <a:gd name="T58" fmla="*/ 69 w 90"/>
                <a:gd name="T59" fmla="*/ 36 h 63"/>
                <a:gd name="T60" fmla="*/ 77 w 90"/>
                <a:gd name="T61" fmla="*/ 39 h 63"/>
                <a:gd name="T62" fmla="*/ 78 w 90"/>
                <a:gd name="T63" fmla="*/ 32 h 63"/>
                <a:gd name="T64" fmla="*/ 82 w 90"/>
                <a:gd name="T65" fmla="*/ 31 h 63"/>
                <a:gd name="T66" fmla="*/ 85 w 90"/>
                <a:gd name="T67" fmla="*/ 33 h 63"/>
                <a:gd name="T68" fmla="*/ 88 w 90"/>
                <a:gd name="T69" fmla="*/ 29 h 63"/>
                <a:gd name="T70" fmla="*/ 87 w 90"/>
                <a:gd name="T71" fmla="*/ 24 h 63"/>
                <a:gd name="T72" fmla="*/ 81 w 90"/>
                <a:gd name="T73" fmla="*/ 26 h 63"/>
                <a:gd name="T74" fmla="*/ 77 w 90"/>
                <a:gd name="T75" fmla="*/ 28 h 63"/>
                <a:gd name="T76" fmla="*/ 75 w 90"/>
                <a:gd name="T77" fmla="*/ 30 h 63"/>
                <a:gd name="T78" fmla="*/ 70 w 90"/>
                <a:gd name="T79" fmla="*/ 29 h 63"/>
                <a:gd name="T80" fmla="*/ 66 w 90"/>
                <a:gd name="T81" fmla="*/ 25 h 63"/>
                <a:gd name="T82" fmla="*/ 60 w 90"/>
                <a:gd name="T83" fmla="*/ 27 h 63"/>
                <a:gd name="T84" fmla="*/ 58 w 90"/>
                <a:gd name="T85" fmla="*/ 30 h 63"/>
                <a:gd name="T86" fmla="*/ 46 w 90"/>
                <a:gd name="T87" fmla="*/ 30 h 63"/>
                <a:gd name="T88" fmla="*/ 44 w 90"/>
                <a:gd name="T89" fmla="*/ 33 h 63"/>
                <a:gd name="T90" fmla="*/ 39 w 90"/>
                <a:gd name="T91" fmla="*/ 35 h 63"/>
                <a:gd name="T92" fmla="*/ 35 w 90"/>
                <a:gd name="T93" fmla="*/ 31 h 63"/>
                <a:gd name="T94" fmla="*/ 36 w 90"/>
                <a:gd name="T95" fmla="*/ 27 h 63"/>
                <a:gd name="T96" fmla="*/ 47 w 90"/>
                <a:gd name="T97" fmla="*/ 26 h 63"/>
                <a:gd name="T98" fmla="*/ 49 w 90"/>
                <a:gd name="T99" fmla="*/ 25 h 63"/>
                <a:gd name="T100" fmla="*/ 51 w 90"/>
                <a:gd name="T101" fmla="*/ 22 h 63"/>
                <a:gd name="T102" fmla="*/ 51 w 90"/>
                <a:gd name="T103" fmla="*/ 19 h 63"/>
                <a:gd name="T104" fmla="*/ 68 w 90"/>
                <a:gd name="T105" fmla="*/ 18 h 63"/>
                <a:gd name="T106" fmla="*/ 73 w 90"/>
                <a:gd name="T107" fmla="*/ 14 h 63"/>
                <a:gd name="T108" fmla="*/ 69 w 90"/>
                <a:gd name="T109" fmla="*/ 9 h 63"/>
                <a:gd name="T110" fmla="*/ 63 w 90"/>
                <a:gd name="T111" fmla="*/ 14 h 63"/>
                <a:gd name="T112" fmla="*/ 53 w 90"/>
                <a:gd name="T113" fmla="*/ 17 h 63"/>
                <a:gd name="T114" fmla="*/ 46 w 90"/>
                <a:gd name="T115" fmla="*/ 18 h 63"/>
                <a:gd name="T116" fmla="*/ 43 w 90"/>
                <a:gd name="T117" fmla="*/ 14 h 63"/>
                <a:gd name="T118" fmla="*/ 55 w 90"/>
                <a:gd name="T119" fmla="*/ 11 h 63"/>
                <a:gd name="T120" fmla="*/ 59 w 90"/>
                <a:gd name="T121" fmla="*/ 2 h 63"/>
                <a:gd name="T122" fmla="*/ 54 w 90"/>
                <a:gd name="T123"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63">
                  <a:moveTo>
                    <a:pt x="54" y="1"/>
                  </a:moveTo>
                  <a:cubicBezTo>
                    <a:pt x="53" y="1"/>
                    <a:pt x="52" y="3"/>
                    <a:pt x="51" y="5"/>
                  </a:cubicBezTo>
                  <a:cubicBezTo>
                    <a:pt x="50" y="6"/>
                    <a:pt x="49" y="8"/>
                    <a:pt x="48" y="9"/>
                  </a:cubicBezTo>
                  <a:cubicBezTo>
                    <a:pt x="47" y="9"/>
                    <a:pt x="40" y="10"/>
                    <a:pt x="38" y="11"/>
                  </a:cubicBezTo>
                  <a:cubicBezTo>
                    <a:pt x="37" y="11"/>
                    <a:pt x="32" y="12"/>
                    <a:pt x="31" y="13"/>
                  </a:cubicBezTo>
                  <a:cubicBezTo>
                    <a:pt x="30" y="15"/>
                    <a:pt x="27" y="17"/>
                    <a:pt x="27" y="17"/>
                  </a:cubicBezTo>
                  <a:cubicBezTo>
                    <a:pt x="27" y="17"/>
                    <a:pt x="27" y="20"/>
                    <a:pt x="30" y="20"/>
                  </a:cubicBezTo>
                  <a:cubicBezTo>
                    <a:pt x="32" y="20"/>
                    <a:pt x="32" y="22"/>
                    <a:pt x="32" y="22"/>
                  </a:cubicBezTo>
                  <a:cubicBezTo>
                    <a:pt x="32" y="22"/>
                    <a:pt x="31" y="26"/>
                    <a:pt x="30" y="25"/>
                  </a:cubicBezTo>
                  <a:cubicBezTo>
                    <a:pt x="29" y="24"/>
                    <a:pt x="29" y="25"/>
                    <a:pt x="27" y="23"/>
                  </a:cubicBezTo>
                  <a:cubicBezTo>
                    <a:pt x="25" y="22"/>
                    <a:pt x="12" y="9"/>
                    <a:pt x="12" y="9"/>
                  </a:cubicBezTo>
                  <a:cubicBezTo>
                    <a:pt x="12" y="9"/>
                    <a:pt x="9" y="5"/>
                    <a:pt x="9" y="3"/>
                  </a:cubicBezTo>
                  <a:cubicBezTo>
                    <a:pt x="8" y="2"/>
                    <a:pt x="8" y="0"/>
                    <a:pt x="6" y="0"/>
                  </a:cubicBezTo>
                  <a:cubicBezTo>
                    <a:pt x="4" y="0"/>
                    <a:pt x="1" y="1"/>
                    <a:pt x="0" y="3"/>
                  </a:cubicBezTo>
                  <a:cubicBezTo>
                    <a:pt x="0" y="4"/>
                    <a:pt x="0" y="8"/>
                    <a:pt x="2" y="11"/>
                  </a:cubicBezTo>
                  <a:cubicBezTo>
                    <a:pt x="5" y="14"/>
                    <a:pt x="11" y="16"/>
                    <a:pt x="14" y="18"/>
                  </a:cubicBezTo>
                  <a:cubicBezTo>
                    <a:pt x="20" y="22"/>
                    <a:pt x="24" y="26"/>
                    <a:pt x="27" y="30"/>
                  </a:cubicBezTo>
                  <a:cubicBezTo>
                    <a:pt x="30" y="33"/>
                    <a:pt x="38" y="41"/>
                    <a:pt x="40" y="46"/>
                  </a:cubicBezTo>
                  <a:cubicBezTo>
                    <a:pt x="41" y="50"/>
                    <a:pt x="40" y="51"/>
                    <a:pt x="38" y="51"/>
                  </a:cubicBezTo>
                  <a:cubicBezTo>
                    <a:pt x="37" y="51"/>
                    <a:pt x="34" y="49"/>
                    <a:pt x="32" y="48"/>
                  </a:cubicBezTo>
                  <a:cubicBezTo>
                    <a:pt x="31" y="47"/>
                    <a:pt x="30" y="48"/>
                    <a:pt x="30" y="48"/>
                  </a:cubicBezTo>
                  <a:cubicBezTo>
                    <a:pt x="30" y="48"/>
                    <a:pt x="30" y="49"/>
                    <a:pt x="33" y="53"/>
                  </a:cubicBezTo>
                  <a:cubicBezTo>
                    <a:pt x="35" y="56"/>
                    <a:pt x="37" y="62"/>
                    <a:pt x="39" y="62"/>
                  </a:cubicBezTo>
                  <a:cubicBezTo>
                    <a:pt x="40" y="63"/>
                    <a:pt x="48" y="58"/>
                    <a:pt x="47" y="52"/>
                  </a:cubicBezTo>
                  <a:cubicBezTo>
                    <a:pt x="45" y="47"/>
                    <a:pt x="42" y="41"/>
                    <a:pt x="41" y="40"/>
                  </a:cubicBezTo>
                  <a:cubicBezTo>
                    <a:pt x="40" y="39"/>
                    <a:pt x="41" y="37"/>
                    <a:pt x="43" y="38"/>
                  </a:cubicBezTo>
                  <a:cubicBezTo>
                    <a:pt x="46" y="39"/>
                    <a:pt x="49" y="41"/>
                    <a:pt x="53" y="41"/>
                  </a:cubicBezTo>
                  <a:cubicBezTo>
                    <a:pt x="57" y="41"/>
                    <a:pt x="59" y="43"/>
                    <a:pt x="60" y="41"/>
                  </a:cubicBezTo>
                  <a:cubicBezTo>
                    <a:pt x="61" y="39"/>
                    <a:pt x="64" y="36"/>
                    <a:pt x="64" y="35"/>
                  </a:cubicBezTo>
                  <a:cubicBezTo>
                    <a:pt x="64" y="34"/>
                    <a:pt x="67" y="34"/>
                    <a:pt x="69" y="36"/>
                  </a:cubicBezTo>
                  <a:cubicBezTo>
                    <a:pt x="71" y="39"/>
                    <a:pt x="75" y="41"/>
                    <a:pt x="77" y="39"/>
                  </a:cubicBezTo>
                  <a:cubicBezTo>
                    <a:pt x="78" y="36"/>
                    <a:pt x="76" y="33"/>
                    <a:pt x="78" y="32"/>
                  </a:cubicBezTo>
                  <a:cubicBezTo>
                    <a:pt x="80" y="32"/>
                    <a:pt x="81" y="30"/>
                    <a:pt x="82" y="31"/>
                  </a:cubicBezTo>
                  <a:cubicBezTo>
                    <a:pt x="83" y="33"/>
                    <a:pt x="84" y="34"/>
                    <a:pt x="85" y="33"/>
                  </a:cubicBezTo>
                  <a:cubicBezTo>
                    <a:pt x="86" y="32"/>
                    <a:pt x="87" y="31"/>
                    <a:pt x="88" y="29"/>
                  </a:cubicBezTo>
                  <a:cubicBezTo>
                    <a:pt x="90" y="27"/>
                    <a:pt x="89" y="24"/>
                    <a:pt x="87" y="24"/>
                  </a:cubicBezTo>
                  <a:cubicBezTo>
                    <a:pt x="85" y="25"/>
                    <a:pt x="83" y="25"/>
                    <a:pt x="81" y="26"/>
                  </a:cubicBezTo>
                  <a:cubicBezTo>
                    <a:pt x="80" y="26"/>
                    <a:pt x="78" y="26"/>
                    <a:pt x="77" y="28"/>
                  </a:cubicBezTo>
                  <a:cubicBezTo>
                    <a:pt x="76" y="29"/>
                    <a:pt x="76" y="30"/>
                    <a:pt x="75" y="30"/>
                  </a:cubicBezTo>
                  <a:cubicBezTo>
                    <a:pt x="73" y="30"/>
                    <a:pt x="72" y="30"/>
                    <a:pt x="70" y="29"/>
                  </a:cubicBezTo>
                  <a:cubicBezTo>
                    <a:pt x="68" y="27"/>
                    <a:pt x="68" y="26"/>
                    <a:pt x="66" y="25"/>
                  </a:cubicBezTo>
                  <a:cubicBezTo>
                    <a:pt x="64" y="25"/>
                    <a:pt x="60" y="26"/>
                    <a:pt x="60" y="27"/>
                  </a:cubicBezTo>
                  <a:cubicBezTo>
                    <a:pt x="60" y="28"/>
                    <a:pt x="61" y="30"/>
                    <a:pt x="58" y="30"/>
                  </a:cubicBezTo>
                  <a:cubicBezTo>
                    <a:pt x="55" y="31"/>
                    <a:pt x="47" y="29"/>
                    <a:pt x="46" y="30"/>
                  </a:cubicBezTo>
                  <a:cubicBezTo>
                    <a:pt x="44" y="31"/>
                    <a:pt x="46" y="33"/>
                    <a:pt x="44" y="33"/>
                  </a:cubicBezTo>
                  <a:cubicBezTo>
                    <a:pt x="42" y="34"/>
                    <a:pt x="40" y="36"/>
                    <a:pt x="39" y="35"/>
                  </a:cubicBezTo>
                  <a:cubicBezTo>
                    <a:pt x="37" y="34"/>
                    <a:pt x="35" y="31"/>
                    <a:pt x="35" y="31"/>
                  </a:cubicBezTo>
                  <a:cubicBezTo>
                    <a:pt x="35" y="31"/>
                    <a:pt x="33" y="27"/>
                    <a:pt x="36" y="27"/>
                  </a:cubicBezTo>
                  <a:cubicBezTo>
                    <a:pt x="40" y="27"/>
                    <a:pt x="46" y="26"/>
                    <a:pt x="47" y="26"/>
                  </a:cubicBezTo>
                  <a:cubicBezTo>
                    <a:pt x="48" y="26"/>
                    <a:pt x="50" y="26"/>
                    <a:pt x="49" y="25"/>
                  </a:cubicBezTo>
                  <a:cubicBezTo>
                    <a:pt x="49" y="23"/>
                    <a:pt x="52" y="24"/>
                    <a:pt x="51" y="22"/>
                  </a:cubicBezTo>
                  <a:cubicBezTo>
                    <a:pt x="50" y="21"/>
                    <a:pt x="49" y="20"/>
                    <a:pt x="51" y="19"/>
                  </a:cubicBezTo>
                  <a:cubicBezTo>
                    <a:pt x="53" y="19"/>
                    <a:pt x="63" y="19"/>
                    <a:pt x="68" y="18"/>
                  </a:cubicBezTo>
                  <a:cubicBezTo>
                    <a:pt x="73" y="18"/>
                    <a:pt x="73" y="16"/>
                    <a:pt x="73" y="14"/>
                  </a:cubicBezTo>
                  <a:cubicBezTo>
                    <a:pt x="74" y="12"/>
                    <a:pt x="70" y="9"/>
                    <a:pt x="69" y="9"/>
                  </a:cubicBezTo>
                  <a:cubicBezTo>
                    <a:pt x="67" y="10"/>
                    <a:pt x="65" y="13"/>
                    <a:pt x="63" y="14"/>
                  </a:cubicBezTo>
                  <a:cubicBezTo>
                    <a:pt x="61" y="15"/>
                    <a:pt x="53" y="17"/>
                    <a:pt x="53" y="17"/>
                  </a:cubicBezTo>
                  <a:cubicBezTo>
                    <a:pt x="52" y="17"/>
                    <a:pt x="47" y="18"/>
                    <a:pt x="46" y="18"/>
                  </a:cubicBezTo>
                  <a:cubicBezTo>
                    <a:pt x="44" y="18"/>
                    <a:pt x="39" y="14"/>
                    <a:pt x="43" y="14"/>
                  </a:cubicBezTo>
                  <a:cubicBezTo>
                    <a:pt x="48" y="14"/>
                    <a:pt x="53" y="12"/>
                    <a:pt x="55" y="11"/>
                  </a:cubicBezTo>
                  <a:cubicBezTo>
                    <a:pt x="57" y="9"/>
                    <a:pt x="59" y="3"/>
                    <a:pt x="59" y="2"/>
                  </a:cubicBezTo>
                  <a:cubicBezTo>
                    <a:pt x="59" y="1"/>
                    <a:pt x="55"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7"/>
            <p:cNvSpPr/>
            <p:nvPr/>
          </p:nvSpPr>
          <p:spPr bwMode="auto">
            <a:xfrm>
              <a:off x="2240315" y="3411488"/>
              <a:ext cx="24458" cy="18454"/>
            </a:xfrm>
            <a:custGeom>
              <a:avLst/>
              <a:gdLst>
                <a:gd name="T0" fmla="*/ 39 w 53"/>
                <a:gd name="T1" fmla="*/ 5 h 40"/>
                <a:gd name="T2" fmla="*/ 36 w 53"/>
                <a:gd name="T3" fmla="*/ 10 h 40"/>
                <a:gd name="T4" fmla="*/ 40 w 53"/>
                <a:gd name="T5" fmla="*/ 14 h 40"/>
                <a:gd name="T6" fmla="*/ 32 w 53"/>
                <a:gd name="T7" fmla="*/ 19 h 40"/>
                <a:gd name="T8" fmla="*/ 24 w 53"/>
                <a:gd name="T9" fmla="*/ 10 h 40"/>
                <a:gd name="T10" fmla="*/ 18 w 53"/>
                <a:gd name="T11" fmla="*/ 2 h 40"/>
                <a:gd name="T12" fmla="*/ 15 w 53"/>
                <a:gd name="T13" fmla="*/ 10 h 40"/>
                <a:gd name="T14" fmla="*/ 21 w 53"/>
                <a:gd name="T15" fmla="*/ 17 h 40"/>
                <a:gd name="T16" fmla="*/ 27 w 53"/>
                <a:gd name="T17" fmla="*/ 24 h 40"/>
                <a:gd name="T18" fmla="*/ 23 w 53"/>
                <a:gd name="T19" fmla="*/ 28 h 40"/>
                <a:gd name="T20" fmla="*/ 11 w 53"/>
                <a:gd name="T21" fmla="*/ 28 h 40"/>
                <a:gd name="T22" fmla="*/ 9 w 53"/>
                <a:gd name="T23" fmla="*/ 20 h 40"/>
                <a:gd name="T24" fmla="*/ 7 w 53"/>
                <a:gd name="T25" fmla="*/ 13 h 40"/>
                <a:gd name="T26" fmla="*/ 3 w 53"/>
                <a:gd name="T27" fmla="*/ 19 h 40"/>
                <a:gd name="T28" fmla="*/ 2 w 53"/>
                <a:gd name="T29" fmla="*/ 28 h 40"/>
                <a:gd name="T30" fmla="*/ 15 w 53"/>
                <a:gd name="T31" fmla="*/ 32 h 40"/>
                <a:gd name="T32" fmla="*/ 25 w 53"/>
                <a:gd name="T33" fmla="*/ 31 h 40"/>
                <a:gd name="T34" fmla="*/ 30 w 53"/>
                <a:gd name="T35" fmla="*/ 31 h 40"/>
                <a:gd name="T36" fmla="*/ 35 w 53"/>
                <a:gd name="T37" fmla="*/ 40 h 40"/>
                <a:gd name="T38" fmla="*/ 42 w 53"/>
                <a:gd name="T39" fmla="*/ 35 h 40"/>
                <a:gd name="T40" fmla="*/ 37 w 53"/>
                <a:gd name="T41" fmla="*/ 26 h 40"/>
                <a:gd name="T42" fmla="*/ 38 w 53"/>
                <a:gd name="T43" fmla="*/ 22 h 40"/>
                <a:gd name="T44" fmla="*/ 46 w 53"/>
                <a:gd name="T45" fmla="*/ 23 h 40"/>
                <a:gd name="T46" fmla="*/ 52 w 53"/>
                <a:gd name="T47" fmla="*/ 19 h 40"/>
                <a:gd name="T48" fmla="*/ 44 w 53"/>
                <a:gd name="T49" fmla="*/ 8 h 40"/>
                <a:gd name="T50" fmla="*/ 39 w 53"/>
                <a:gd name="T51"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40">
                  <a:moveTo>
                    <a:pt x="39" y="5"/>
                  </a:moveTo>
                  <a:cubicBezTo>
                    <a:pt x="36" y="6"/>
                    <a:pt x="35" y="8"/>
                    <a:pt x="36" y="10"/>
                  </a:cubicBezTo>
                  <a:cubicBezTo>
                    <a:pt x="36" y="12"/>
                    <a:pt x="40" y="12"/>
                    <a:pt x="40" y="14"/>
                  </a:cubicBezTo>
                  <a:cubicBezTo>
                    <a:pt x="41" y="18"/>
                    <a:pt x="34" y="19"/>
                    <a:pt x="32" y="19"/>
                  </a:cubicBezTo>
                  <a:cubicBezTo>
                    <a:pt x="32" y="19"/>
                    <a:pt x="25" y="11"/>
                    <a:pt x="24" y="10"/>
                  </a:cubicBezTo>
                  <a:cubicBezTo>
                    <a:pt x="23" y="8"/>
                    <a:pt x="20" y="0"/>
                    <a:pt x="18" y="2"/>
                  </a:cubicBezTo>
                  <a:cubicBezTo>
                    <a:pt x="15" y="3"/>
                    <a:pt x="13" y="7"/>
                    <a:pt x="15" y="10"/>
                  </a:cubicBezTo>
                  <a:cubicBezTo>
                    <a:pt x="16" y="13"/>
                    <a:pt x="19" y="14"/>
                    <a:pt x="21" y="17"/>
                  </a:cubicBezTo>
                  <a:cubicBezTo>
                    <a:pt x="24" y="20"/>
                    <a:pt x="27" y="23"/>
                    <a:pt x="27" y="24"/>
                  </a:cubicBezTo>
                  <a:cubicBezTo>
                    <a:pt x="27" y="25"/>
                    <a:pt x="25" y="27"/>
                    <a:pt x="23" y="28"/>
                  </a:cubicBezTo>
                  <a:cubicBezTo>
                    <a:pt x="20" y="29"/>
                    <a:pt x="12" y="29"/>
                    <a:pt x="11" y="28"/>
                  </a:cubicBezTo>
                  <a:cubicBezTo>
                    <a:pt x="10" y="26"/>
                    <a:pt x="9" y="22"/>
                    <a:pt x="9" y="20"/>
                  </a:cubicBezTo>
                  <a:cubicBezTo>
                    <a:pt x="9" y="17"/>
                    <a:pt x="10" y="11"/>
                    <a:pt x="7" y="13"/>
                  </a:cubicBezTo>
                  <a:cubicBezTo>
                    <a:pt x="4" y="15"/>
                    <a:pt x="5" y="17"/>
                    <a:pt x="3" y="19"/>
                  </a:cubicBezTo>
                  <a:cubicBezTo>
                    <a:pt x="2" y="20"/>
                    <a:pt x="0" y="26"/>
                    <a:pt x="2" y="28"/>
                  </a:cubicBezTo>
                  <a:cubicBezTo>
                    <a:pt x="4" y="30"/>
                    <a:pt x="9" y="33"/>
                    <a:pt x="15" y="32"/>
                  </a:cubicBezTo>
                  <a:cubicBezTo>
                    <a:pt x="21" y="32"/>
                    <a:pt x="23" y="31"/>
                    <a:pt x="25" y="31"/>
                  </a:cubicBezTo>
                  <a:cubicBezTo>
                    <a:pt x="27" y="31"/>
                    <a:pt x="30" y="29"/>
                    <a:pt x="30" y="31"/>
                  </a:cubicBezTo>
                  <a:cubicBezTo>
                    <a:pt x="30" y="33"/>
                    <a:pt x="32" y="40"/>
                    <a:pt x="35" y="40"/>
                  </a:cubicBezTo>
                  <a:cubicBezTo>
                    <a:pt x="38" y="40"/>
                    <a:pt x="42" y="38"/>
                    <a:pt x="42" y="35"/>
                  </a:cubicBezTo>
                  <a:cubicBezTo>
                    <a:pt x="41" y="32"/>
                    <a:pt x="37" y="26"/>
                    <a:pt x="37" y="26"/>
                  </a:cubicBezTo>
                  <a:cubicBezTo>
                    <a:pt x="37" y="26"/>
                    <a:pt x="36" y="21"/>
                    <a:pt x="38" y="22"/>
                  </a:cubicBezTo>
                  <a:cubicBezTo>
                    <a:pt x="40" y="22"/>
                    <a:pt x="43" y="23"/>
                    <a:pt x="46" y="23"/>
                  </a:cubicBezTo>
                  <a:cubicBezTo>
                    <a:pt x="48" y="23"/>
                    <a:pt x="53" y="22"/>
                    <a:pt x="52" y="19"/>
                  </a:cubicBezTo>
                  <a:cubicBezTo>
                    <a:pt x="50" y="16"/>
                    <a:pt x="45" y="10"/>
                    <a:pt x="44" y="8"/>
                  </a:cubicBezTo>
                  <a:cubicBezTo>
                    <a:pt x="43" y="7"/>
                    <a:pt x="41" y="4"/>
                    <a:pt x="3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
            <p:cNvSpPr/>
            <p:nvPr/>
          </p:nvSpPr>
          <p:spPr bwMode="auto">
            <a:xfrm>
              <a:off x="2161829" y="3316326"/>
              <a:ext cx="38465" cy="33796"/>
            </a:xfrm>
            <a:custGeom>
              <a:avLst/>
              <a:gdLst>
                <a:gd name="T0" fmla="*/ 59 w 83"/>
                <a:gd name="T1" fmla="*/ 15 h 73"/>
                <a:gd name="T2" fmla="*/ 51 w 83"/>
                <a:gd name="T3" fmla="*/ 27 h 73"/>
                <a:gd name="T4" fmla="*/ 50 w 83"/>
                <a:gd name="T5" fmla="*/ 27 h 73"/>
                <a:gd name="T6" fmla="*/ 38 w 83"/>
                <a:gd name="T7" fmla="*/ 25 h 73"/>
                <a:gd name="T8" fmla="*/ 29 w 83"/>
                <a:gd name="T9" fmla="*/ 20 h 73"/>
                <a:gd name="T10" fmla="*/ 24 w 83"/>
                <a:gd name="T11" fmla="*/ 24 h 73"/>
                <a:gd name="T12" fmla="*/ 27 w 83"/>
                <a:gd name="T13" fmla="*/ 35 h 73"/>
                <a:gd name="T14" fmla="*/ 37 w 83"/>
                <a:gd name="T15" fmla="*/ 38 h 73"/>
                <a:gd name="T16" fmla="*/ 43 w 83"/>
                <a:gd name="T17" fmla="*/ 37 h 73"/>
                <a:gd name="T18" fmla="*/ 40 w 83"/>
                <a:gd name="T19" fmla="*/ 41 h 73"/>
                <a:gd name="T20" fmla="*/ 27 w 83"/>
                <a:gd name="T21" fmla="*/ 54 h 73"/>
                <a:gd name="T22" fmla="*/ 12 w 83"/>
                <a:gd name="T23" fmla="*/ 62 h 73"/>
                <a:gd name="T24" fmla="*/ 9 w 83"/>
                <a:gd name="T25" fmla="*/ 59 h 73"/>
                <a:gd name="T26" fmla="*/ 4 w 83"/>
                <a:gd name="T27" fmla="*/ 61 h 73"/>
                <a:gd name="T28" fmla="*/ 2 w 83"/>
                <a:gd name="T29" fmla="*/ 69 h 73"/>
                <a:gd name="T30" fmla="*/ 6 w 83"/>
                <a:gd name="T31" fmla="*/ 73 h 73"/>
                <a:gd name="T32" fmla="*/ 20 w 83"/>
                <a:gd name="T33" fmla="*/ 64 h 73"/>
                <a:gd name="T34" fmla="*/ 39 w 83"/>
                <a:gd name="T35" fmla="*/ 53 h 73"/>
                <a:gd name="T36" fmla="*/ 52 w 83"/>
                <a:gd name="T37" fmla="*/ 36 h 73"/>
                <a:gd name="T38" fmla="*/ 68 w 83"/>
                <a:gd name="T39" fmla="*/ 36 h 73"/>
                <a:gd name="T40" fmla="*/ 76 w 83"/>
                <a:gd name="T41" fmla="*/ 37 h 73"/>
                <a:gd name="T42" fmla="*/ 81 w 83"/>
                <a:gd name="T43" fmla="*/ 32 h 73"/>
                <a:gd name="T44" fmla="*/ 73 w 83"/>
                <a:gd name="T45" fmla="*/ 27 h 73"/>
                <a:gd name="T46" fmla="*/ 64 w 83"/>
                <a:gd name="T47" fmla="*/ 28 h 73"/>
                <a:gd name="T48" fmla="*/ 58 w 83"/>
                <a:gd name="T49" fmla="*/ 28 h 73"/>
                <a:gd name="T50" fmla="*/ 62 w 83"/>
                <a:gd name="T51" fmla="*/ 22 h 73"/>
                <a:gd name="T52" fmla="*/ 66 w 83"/>
                <a:gd name="T53" fmla="*/ 18 h 73"/>
                <a:gd name="T54" fmla="*/ 71 w 83"/>
                <a:gd name="T55" fmla="*/ 12 h 73"/>
                <a:gd name="T56" fmla="*/ 70 w 83"/>
                <a:gd name="T57" fmla="*/ 2 h 73"/>
                <a:gd name="T58" fmla="*/ 63 w 83"/>
                <a:gd name="T59" fmla="*/ 4 h 73"/>
                <a:gd name="T60" fmla="*/ 59 w 83"/>
                <a:gd name="T61"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73">
                  <a:moveTo>
                    <a:pt x="59" y="15"/>
                  </a:moveTo>
                  <a:cubicBezTo>
                    <a:pt x="58" y="15"/>
                    <a:pt x="55" y="21"/>
                    <a:pt x="51" y="27"/>
                  </a:cubicBezTo>
                  <a:cubicBezTo>
                    <a:pt x="50" y="27"/>
                    <a:pt x="50" y="27"/>
                    <a:pt x="50" y="27"/>
                  </a:cubicBezTo>
                  <a:cubicBezTo>
                    <a:pt x="48" y="27"/>
                    <a:pt x="40" y="27"/>
                    <a:pt x="38" y="25"/>
                  </a:cubicBezTo>
                  <a:cubicBezTo>
                    <a:pt x="35" y="23"/>
                    <a:pt x="31" y="20"/>
                    <a:pt x="29" y="20"/>
                  </a:cubicBezTo>
                  <a:cubicBezTo>
                    <a:pt x="27" y="20"/>
                    <a:pt x="25" y="21"/>
                    <a:pt x="24" y="24"/>
                  </a:cubicBezTo>
                  <a:cubicBezTo>
                    <a:pt x="23" y="27"/>
                    <a:pt x="23" y="30"/>
                    <a:pt x="27" y="35"/>
                  </a:cubicBezTo>
                  <a:cubicBezTo>
                    <a:pt x="32" y="40"/>
                    <a:pt x="33" y="39"/>
                    <a:pt x="37" y="38"/>
                  </a:cubicBezTo>
                  <a:cubicBezTo>
                    <a:pt x="38" y="38"/>
                    <a:pt x="41" y="37"/>
                    <a:pt x="43" y="37"/>
                  </a:cubicBezTo>
                  <a:cubicBezTo>
                    <a:pt x="42" y="39"/>
                    <a:pt x="40" y="41"/>
                    <a:pt x="40" y="41"/>
                  </a:cubicBezTo>
                  <a:cubicBezTo>
                    <a:pt x="38" y="43"/>
                    <a:pt x="31" y="51"/>
                    <a:pt x="27" y="54"/>
                  </a:cubicBezTo>
                  <a:cubicBezTo>
                    <a:pt x="23" y="57"/>
                    <a:pt x="12" y="62"/>
                    <a:pt x="12" y="62"/>
                  </a:cubicBezTo>
                  <a:cubicBezTo>
                    <a:pt x="13" y="62"/>
                    <a:pt x="10" y="63"/>
                    <a:pt x="9" y="59"/>
                  </a:cubicBezTo>
                  <a:cubicBezTo>
                    <a:pt x="9" y="56"/>
                    <a:pt x="7" y="59"/>
                    <a:pt x="4" y="61"/>
                  </a:cubicBezTo>
                  <a:cubicBezTo>
                    <a:pt x="0" y="63"/>
                    <a:pt x="2" y="67"/>
                    <a:pt x="2" y="69"/>
                  </a:cubicBezTo>
                  <a:cubicBezTo>
                    <a:pt x="1" y="72"/>
                    <a:pt x="1" y="73"/>
                    <a:pt x="6" y="73"/>
                  </a:cubicBezTo>
                  <a:cubicBezTo>
                    <a:pt x="11" y="72"/>
                    <a:pt x="15" y="67"/>
                    <a:pt x="20" y="64"/>
                  </a:cubicBezTo>
                  <a:cubicBezTo>
                    <a:pt x="26" y="62"/>
                    <a:pt x="35" y="57"/>
                    <a:pt x="39" y="53"/>
                  </a:cubicBezTo>
                  <a:cubicBezTo>
                    <a:pt x="42" y="50"/>
                    <a:pt x="49" y="41"/>
                    <a:pt x="52" y="36"/>
                  </a:cubicBezTo>
                  <a:cubicBezTo>
                    <a:pt x="57" y="36"/>
                    <a:pt x="66" y="36"/>
                    <a:pt x="68" y="36"/>
                  </a:cubicBezTo>
                  <a:cubicBezTo>
                    <a:pt x="70" y="36"/>
                    <a:pt x="72" y="37"/>
                    <a:pt x="76" y="37"/>
                  </a:cubicBezTo>
                  <a:cubicBezTo>
                    <a:pt x="79" y="37"/>
                    <a:pt x="83" y="35"/>
                    <a:pt x="81" y="32"/>
                  </a:cubicBezTo>
                  <a:cubicBezTo>
                    <a:pt x="79" y="30"/>
                    <a:pt x="77" y="26"/>
                    <a:pt x="73" y="27"/>
                  </a:cubicBezTo>
                  <a:cubicBezTo>
                    <a:pt x="70" y="28"/>
                    <a:pt x="67" y="28"/>
                    <a:pt x="64" y="28"/>
                  </a:cubicBezTo>
                  <a:cubicBezTo>
                    <a:pt x="63" y="28"/>
                    <a:pt x="61" y="28"/>
                    <a:pt x="58" y="28"/>
                  </a:cubicBezTo>
                  <a:cubicBezTo>
                    <a:pt x="60" y="25"/>
                    <a:pt x="61" y="23"/>
                    <a:pt x="62" y="22"/>
                  </a:cubicBezTo>
                  <a:cubicBezTo>
                    <a:pt x="64" y="19"/>
                    <a:pt x="65" y="18"/>
                    <a:pt x="66" y="18"/>
                  </a:cubicBezTo>
                  <a:cubicBezTo>
                    <a:pt x="67" y="17"/>
                    <a:pt x="70" y="15"/>
                    <a:pt x="71" y="12"/>
                  </a:cubicBezTo>
                  <a:cubicBezTo>
                    <a:pt x="73" y="10"/>
                    <a:pt x="72" y="3"/>
                    <a:pt x="70" y="2"/>
                  </a:cubicBezTo>
                  <a:cubicBezTo>
                    <a:pt x="68" y="0"/>
                    <a:pt x="64" y="1"/>
                    <a:pt x="63" y="4"/>
                  </a:cubicBezTo>
                  <a:cubicBezTo>
                    <a:pt x="61" y="8"/>
                    <a:pt x="60" y="15"/>
                    <a:pt x="5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9"/>
            <p:cNvSpPr/>
            <p:nvPr/>
          </p:nvSpPr>
          <p:spPr bwMode="auto">
            <a:xfrm>
              <a:off x="2048212" y="3377248"/>
              <a:ext cx="134961" cy="193659"/>
            </a:xfrm>
            <a:custGeom>
              <a:avLst/>
              <a:gdLst>
                <a:gd name="T0" fmla="*/ 146 w 292"/>
                <a:gd name="T1" fmla="*/ 24 h 419"/>
                <a:gd name="T2" fmla="*/ 142 w 292"/>
                <a:gd name="T3" fmla="*/ 24 h 419"/>
                <a:gd name="T4" fmla="*/ 127 w 292"/>
                <a:gd name="T5" fmla="*/ 6 h 419"/>
                <a:gd name="T6" fmla="*/ 108 w 292"/>
                <a:gd name="T7" fmla="*/ 7 h 419"/>
                <a:gd name="T8" fmla="*/ 93 w 292"/>
                <a:gd name="T9" fmla="*/ 0 h 419"/>
                <a:gd name="T10" fmla="*/ 108 w 292"/>
                <a:gd name="T11" fmla="*/ 21 h 419"/>
                <a:gd name="T12" fmla="*/ 123 w 292"/>
                <a:gd name="T13" fmla="*/ 22 h 419"/>
                <a:gd name="T14" fmla="*/ 136 w 292"/>
                <a:gd name="T15" fmla="*/ 24 h 419"/>
                <a:gd name="T16" fmla="*/ 96 w 292"/>
                <a:gd name="T17" fmla="*/ 49 h 419"/>
                <a:gd name="T18" fmla="*/ 89 w 292"/>
                <a:gd name="T19" fmla="*/ 116 h 419"/>
                <a:gd name="T20" fmla="*/ 65 w 292"/>
                <a:gd name="T21" fmla="*/ 116 h 419"/>
                <a:gd name="T22" fmla="*/ 38 w 292"/>
                <a:gd name="T23" fmla="*/ 154 h 419"/>
                <a:gd name="T24" fmla="*/ 28 w 292"/>
                <a:gd name="T25" fmla="*/ 334 h 419"/>
                <a:gd name="T26" fmla="*/ 0 w 292"/>
                <a:gd name="T27" fmla="*/ 419 h 419"/>
                <a:gd name="T28" fmla="*/ 33 w 292"/>
                <a:gd name="T29" fmla="*/ 419 h 419"/>
                <a:gd name="T30" fmla="*/ 49 w 292"/>
                <a:gd name="T31" fmla="*/ 397 h 419"/>
                <a:gd name="T32" fmla="*/ 40 w 292"/>
                <a:gd name="T33" fmla="*/ 419 h 419"/>
                <a:gd name="T34" fmla="*/ 69 w 292"/>
                <a:gd name="T35" fmla="*/ 419 h 419"/>
                <a:gd name="T36" fmla="*/ 76 w 292"/>
                <a:gd name="T37" fmla="*/ 383 h 419"/>
                <a:gd name="T38" fmla="*/ 85 w 292"/>
                <a:gd name="T39" fmla="*/ 181 h 419"/>
                <a:gd name="T40" fmla="*/ 98 w 292"/>
                <a:gd name="T41" fmla="*/ 164 h 419"/>
                <a:gd name="T42" fmla="*/ 141 w 292"/>
                <a:gd name="T43" fmla="*/ 164 h 419"/>
                <a:gd name="T44" fmla="*/ 141 w 292"/>
                <a:gd name="T45" fmla="*/ 75 h 419"/>
                <a:gd name="T46" fmla="*/ 123 w 292"/>
                <a:gd name="T47" fmla="*/ 52 h 419"/>
                <a:gd name="T48" fmla="*/ 146 w 292"/>
                <a:gd name="T49" fmla="*/ 29 h 419"/>
                <a:gd name="T50" fmla="*/ 169 w 292"/>
                <a:gd name="T51" fmla="*/ 52 h 419"/>
                <a:gd name="T52" fmla="*/ 151 w 292"/>
                <a:gd name="T53" fmla="*/ 75 h 419"/>
                <a:gd name="T54" fmla="*/ 151 w 292"/>
                <a:gd name="T55" fmla="*/ 164 h 419"/>
                <a:gd name="T56" fmla="*/ 195 w 292"/>
                <a:gd name="T57" fmla="*/ 164 h 419"/>
                <a:gd name="T58" fmla="*/ 207 w 292"/>
                <a:gd name="T59" fmla="*/ 181 h 419"/>
                <a:gd name="T60" fmla="*/ 216 w 292"/>
                <a:gd name="T61" fmla="*/ 383 h 419"/>
                <a:gd name="T62" fmla="*/ 224 w 292"/>
                <a:gd name="T63" fmla="*/ 419 h 419"/>
                <a:gd name="T64" fmla="*/ 252 w 292"/>
                <a:gd name="T65" fmla="*/ 419 h 419"/>
                <a:gd name="T66" fmla="*/ 243 w 292"/>
                <a:gd name="T67" fmla="*/ 397 h 419"/>
                <a:gd name="T68" fmla="*/ 259 w 292"/>
                <a:gd name="T69" fmla="*/ 419 h 419"/>
                <a:gd name="T70" fmla="*/ 292 w 292"/>
                <a:gd name="T71" fmla="*/ 419 h 419"/>
                <a:gd name="T72" fmla="*/ 265 w 292"/>
                <a:gd name="T73" fmla="*/ 334 h 419"/>
                <a:gd name="T74" fmla="*/ 254 w 292"/>
                <a:gd name="T75" fmla="*/ 154 h 419"/>
                <a:gd name="T76" fmla="*/ 227 w 292"/>
                <a:gd name="T77" fmla="*/ 116 h 419"/>
                <a:gd name="T78" fmla="*/ 204 w 292"/>
                <a:gd name="T79" fmla="*/ 116 h 419"/>
                <a:gd name="T80" fmla="*/ 197 w 292"/>
                <a:gd name="T81" fmla="*/ 49 h 419"/>
                <a:gd name="T82" fmla="*/ 156 w 292"/>
                <a:gd name="T83" fmla="*/ 24 h 419"/>
                <a:gd name="T84" fmla="*/ 170 w 292"/>
                <a:gd name="T85" fmla="*/ 22 h 419"/>
                <a:gd name="T86" fmla="*/ 184 w 292"/>
                <a:gd name="T87" fmla="*/ 21 h 419"/>
                <a:gd name="T88" fmla="*/ 200 w 292"/>
                <a:gd name="T89" fmla="*/ 0 h 419"/>
                <a:gd name="T90" fmla="*/ 185 w 292"/>
                <a:gd name="T91" fmla="*/ 7 h 419"/>
                <a:gd name="T92" fmla="*/ 166 w 292"/>
                <a:gd name="T93" fmla="*/ 6 h 419"/>
                <a:gd name="T94" fmla="*/ 151 w 292"/>
                <a:gd name="T95" fmla="*/ 24 h 419"/>
                <a:gd name="T96" fmla="*/ 146 w 292"/>
                <a:gd name="T97" fmla="*/ 2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419">
                  <a:moveTo>
                    <a:pt x="146" y="24"/>
                  </a:moveTo>
                  <a:cubicBezTo>
                    <a:pt x="145" y="24"/>
                    <a:pt x="143" y="24"/>
                    <a:pt x="142" y="24"/>
                  </a:cubicBezTo>
                  <a:cubicBezTo>
                    <a:pt x="141" y="16"/>
                    <a:pt x="136" y="7"/>
                    <a:pt x="127" y="6"/>
                  </a:cubicBezTo>
                  <a:cubicBezTo>
                    <a:pt x="120" y="6"/>
                    <a:pt x="115" y="7"/>
                    <a:pt x="108" y="7"/>
                  </a:cubicBezTo>
                  <a:cubicBezTo>
                    <a:pt x="101" y="7"/>
                    <a:pt x="96" y="4"/>
                    <a:pt x="93" y="0"/>
                  </a:cubicBezTo>
                  <a:cubicBezTo>
                    <a:pt x="95" y="10"/>
                    <a:pt x="97" y="20"/>
                    <a:pt x="108" y="21"/>
                  </a:cubicBezTo>
                  <a:cubicBezTo>
                    <a:pt x="113" y="22"/>
                    <a:pt x="118" y="22"/>
                    <a:pt x="123" y="22"/>
                  </a:cubicBezTo>
                  <a:cubicBezTo>
                    <a:pt x="130" y="22"/>
                    <a:pt x="134" y="23"/>
                    <a:pt x="136" y="24"/>
                  </a:cubicBezTo>
                  <a:cubicBezTo>
                    <a:pt x="118" y="26"/>
                    <a:pt x="101" y="33"/>
                    <a:pt x="96" y="49"/>
                  </a:cubicBezTo>
                  <a:cubicBezTo>
                    <a:pt x="91" y="64"/>
                    <a:pt x="92" y="100"/>
                    <a:pt x="89" y="116"/>
                  </a:cubicBezTo>
                  <a:cubicBezTo>
                    <a:pt x="81" y="116"/>
                    <a:pt x="73" y="116"/>
                    <a:pt x="65" y="116"/>
                  </a:cubicBezTo>
                  <a:cubicBezTo>
                    <a:pt x="45" y="116"/>
                    <a:pt x="39" y="133"/>
                    <a:pt x="38" y="154"/>
                  </a:cubicBezTo>
                  <a:cubicBezTo>
                    <a:pt x="35" y="214"/>
                    <a:pt x="31" y="274"/>
                    <a:pt x="28" y="334"/>
                  </a:cubicBezTo>
                  <a:cubicBezTo>
                    <a:pt x="25" y="381"/>
                    <a:pt x="15" y="403"/>
                    <a:pt x="0" y="419"/>
                  </a:cubicBezTo>
                  <a:cubicBezTo>
                    <a:pt x="11" y="419"/>
                    <a:pt x="22" y="419"/>
                    <a:pt x="33" y="419"/>
                  </a:cubicBezTo>
                  <a:cubicBezTo>
                    <a:pt x="38" y="415"/>
                    <a:pt x="41" y="409"/>
                    <a:pt x="49" y="397"/>
                  </a:cubicBezTo>
                  <a:cubicBezTo>
                    <a:pt x="46" y="408"/>
                    <a:pt x="43" y="414"/>
                    <a:pt x="40" y="419"/>
                  </a:cubicBezTo>
                  <a:cubicBezTo>
                    <a:pt x="50" y="419"/>
                    <a:pt x="59" y="419"/>
                    <a:pt x="69" y="419"/>
                  </a:cubicBezTo>
                  <a:cubicBezTo>
                    <a:pt x="74" y="408"/>
                    <a:pt x="75" y="396"/>
                    <a:pt x="76" y="383"/>
                  </a:cubicBezTo>
                  <a:cubicBezTo>
                    <a:pt x="79" y="316"/>
                    <a:pt x="82" y="248"/>
                    <a:pt x="85" y="181"/>
                  </a:cubicBezTo>
                  <a:cubicBezTo>
                    <a:pt x="85" y="170"/>
                    <a:pt x="89" y="164"/>
                    <a:pt x="98" y="164"/>
                  </a:cubicBezTo>
                  <a:cubicBezTo>
                    <a:pt x="112" y="164"/>
                    <a:pt x="127" y="164"/>
                    <a:pt x="141" y="164"/>
                  </a:cubicBezTo>
                  <a:cubicBezTo>
                    <a:pt x="141" y="134"/>
                    <a:pt x="141" y="104"/>
                    <a:pt x="141" y="75"/>
                  </a:cubicBezTo>
                  <a:cubicBezTo>
                    <a:pt x="131" y="72"/>
                    <a:pt x="123" y="63"/>
                    <a:pt x="123" y="52"/>
                  </a:cubicBezTo>
                  <a:cubicBezTo>
                    <a:pt x="123" y="39"/>
                    <a:pt x="133" y="29"/>
                    <a:pt x="146" y="29"/>
                  </a:cubicBezTo>
                  <a:cubicBezTo>
                    <a:pt x="159" y="29"/>
                    <a:pt x="169" y="39"/>
                    <a:pt x="169" y="52"/>
                  </a:cubicBezTo>
                  <a:cubicBezTo>
                    <a:pt x="169" y="63"/>
                    <a:pt x="162" y="72"/>
                    <a:pt x="151" y="75"/>
                  </a:cubicBezTo>
                  <a:cubicBezTo>
                    <a:pt x="151" y="104"/>
                    <a:pt x="151" y="134"/>
                    <a:pt x="151" y="164"/>
                  </a:cubicBezTo>
                  <a:cubicBezTo>
                    <a:pt x="166" y="164"/>
                    <a:pt x="180" y="164"/>
                    <a:pt x="195" y="164"/>
                  </a:cubicBezTo>
                  <a:cubicBezTo>
                    <a:pt x="203" y="164"/>
                    <a:pt x="207" y="170"/>
                    <a:pt x="207" y="181"/>
                  </a:cubicBezTo>
                  <a:cubicBezTo>
                    <a:pt x="210" y="248"/>
                    <a:pt x="213" y="316"/>
                    <a:pt x="216" y="383"/>
                  </a:cubicBezTo>
                  <a:cubicBezTo>
                    <a:pt x="217" y="396"/>
                    <a:pt x="218" y="408"/>
                    <a:pt x="224" y="419"/>
                  </a:cubicBezTo>
                  <a:cubicBezTo>
                    <a:pt x="233" y="419"/>
                    <a:pt x="243" y="419"/>
                    <a:pt x="252" y="419"/>
                  </a:cubicBezTo>
                  <a:cubicBezTo>
                    <a:pt x="249" y="414"/>
                    <a:pt x="246" y="408"/>
                    <a:pt x="243" y="397"/>
                  </a:cubicBezTo>
                  <a:cubicBezTo>
                    <a:pt x="251" y="409"/>
                    <a:pt x="255" y="415"/>
                    <a:pt x="259" y="419"/>
                  </a:cubicBezTo>
                  <a:cubicBezTo>
                    <a:pt x="270" y="419"/>
                    <a:pt x="281" y="419"/>
                    <a:pt x="292" y="419"/>
                  </a:cubicBezTo>
                  <a:cubicBezTo>
                    <a:pt x="277" y="403"/>
                    <a:pt x="267" y="381"/>
                    <a:pt x="265" y="334"/>
                  </a:cubicBezTo>
                  <a:cubicBezTo>
                    <a:pt x="262" y="274"/>
                    <a:pt x="258" y="214"/>
                    <a:pt x="254" y="154"/>
                  </a:cubicBezTo>
                  <a:cubicBezTo>
                    <a:pt x="253" y="133"/>
                    <a:pt x="247" y="116"/>
                    <a:pt x="227" y="116"/>
                  </a:cubicBezTo>
                  <a:cubicBezTo>
                    <a:pt x="219" y="116"/>
                    <a:pt x="211" y="116"/>
                    <a:pt x="204" y="116"/>
                  </a:cubicBezTo>
                  <a:cubicBezTo>
                    <a:pt x="200" y="100"/>
                    <a:pt x="202" y="64"/>
                    <a:pt x="197" y="49"/>
                  </a:cubicBezTo>
                  <a:cubicBezTo>
                    <a:pt x="191" y="33"/>
                    <a:pt x="174" y="26"/>
                    <a:pt x="156" y="24"/>
                  </a:cubicBezTo>
                  <a:cubicBezTo>
                    <a:pt x="159" y="23"/>
                    <a:pt x="163" y="22"/>
                    <a:pt x="170" y="22"/>
                  </a:cubicBezTo>
                  <a:cubicBezTo>
                    <a:pt x="174" y="22"/>
                    <a:pt x="180" y="22"/>
                    <a:pt x="184" y="21"/>
                  </a:cubicBezTo>
                  <a:cubicBezTo>
                    <a:pt x="195" y="20"/>
                    <a:pt x="198" y="10"/>
                    <a:pt x="200" y="0"/>
                  </a:cubicBezTo>
                  <a:cubicBezTo>
                    <a:pt x="197" y="4"/>
                    <a:pt x="192" y="7"/>
                    <a:pt x="185" y="7"/>
                  </a:cubicBezTo>
                  <a:cubicBezTo>
                    <a:pt x="177" y="7"/>
                    <a:pt x="173" y="6"/>
                    <a:pt x="166" y="6"/>
                  </a:cubicBezTo>
                  <a:cubicBezTo>
                    <a:pt x="156" y="7"/>
                    <a:pt x="152" y="16"/>
                    <a:pt x="151" y="24"/>
                  </a:cubicBezTo>
                  <a:cubicBezTo>
                    <a:pt x="149" y="24"/>
                    <a:pt x="148" y="24"/>
                    <a:pt x="1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
            <p:cNvSpPr>
              <a:spLocks noEditPoints="1"/>
            </p:cNvSpPr>
            <p:nvPr/>
          </p:nvSpPr>
          <p:spPr bwMode="auto">
            <a:xfrm>
              <a:off x="1913029" y="3281641"/>
              <a:ext cx="404883" cy="404883"/>
            </a:xfrm>
            <a:custGeom>
              <a:avLst/>
              <a:gdLst>
                <a:gd name="T0" fmla="*/ 439 w 877"/>
                <a:gd name="T1" fmla="*/ 0 h 876"/>
                <a:gd name="T2" fmla="*/ 877 w 877"/>
                <a:gd name="T3" fmla="*/ 438 h 876"/>
                <a:gd name="T4" fmla="*/ 439 w 877"/>
                <a:gd name="T5" fmla="*/ 876 h 876"/>
                <a:gd name="T6" fmla="*/ 0 w 877"/>
                <a:gd name="T7" fmla="*/ 438 h 876"/>
                <a:gd name="T8" fmla="*/ 439 w 877"/>
                <a:gd name="T9" fmla="*/ 0 h 876"/>
                <a:gd name="T10" fmla="*/ 439 w 877"/>
                <a:gd name="T11" fmla="*/ 16 h 876"/>
                <a:gd name="T12" fmla="*/ 439 w 877"/>
                <a:gd name="T13" fmla="*/ 16 h 876"/>
                <a:gd name="T14" fmla="*/ 16 w 877"/>
                <a:gd name="T15" fmla="*/ 438 h 876"/>
                <a:gd name="T16" fmla="*/ 439 w 877"/>
                <a:gd name="T17" fmla="*/ 861 h 876"/>
                <a:gd name="T18" fmla="*/ 861 w 877"/>
                <a:gd name="T19" fmla="*/ 438 h 876"/>
                <a:gd name="T20" fmla="*/ 439 w 877"/>
                <a:gd name="T21" fmla="*/ 1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7" h="876">
                  <a:moveTo>
                    <a:pt x="439" y="0"/>
                  </a:moveTo>
                  <a:cubicBezTo>
                    <a:pt x="680" y="0"/>
                    <a:pt x="877" y="197"/>
                    <a:pt x="877" y="438"/>
                  </a:cubicBezTo>
                  <a:cubicBezTo>
                    <a:pt x="877" y="679"/>
                    <a:pt x="680" y="876"/>
                    <a:pt x="439" y="876"/>
                  </a:cubicBezTo>
                  <a:cubicBezTo>
                    <a:pt x="197" y="876"/>
                    <a:pt x="0" y="679"/>
                    <a:pt x="0" y="438"/>
                  </a:cubicBezTo>
                  <a:cubicBezTo>
                    <a:pt x="0" y="197"/>
                    <a:pt x="197" y="0"/>
                    <a:pt x="439" y="0"/>
                  </a:cubicBezTo>
                  <a:close/>
                  <a:moveTo>
                    <a:pt x="439" y="16"/>
                  </a:moveTo>
                  <a:cubicBezTo>
                    <a:pt x="439" y="16"/>
                    <a:pt x="439" y="16"/>
                    <a:pt x="439" y="16"/>
                  </a:cubicBezTo>
                  <a:cubicBezTo>
                    <a:pt x="206" y="16"/>
                    <a:pt x="16" y="205"/>
                    <a:pt x="16" y="438"/>
                  </a:cubicBezTo>
                  <a:cubicBezTo>
                    <a:pt x="16" y="671"/>
                    <a:pt x="206" y="861"/>
                    <a:pt x="439" y="861"/>
                  </a:cubicBezTo>
                  <a:cubicBezTo>
                    <a:pt x="671" y="861"/>
                    <a:pt x="861" y="671"/>
                    <a:pt x="861" y="438"/>
                  </a:cubicBezTo>
                  <a:cubicBezTo>
                    <a:pt x="861" y="205"/>
                    <a:pt x="671" y="16"/>
                    <a:pt x="43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
            <p:cNvSpPr>
              <a:spLocks noEditPoints="1"/>
            </p:cNvSpPr>
            <p:nvPr/>
          </p:nvSpPr>
          <p:spPr bwMode="auto">
            <a:xfrm>
              <a:off x="1937931" y="3475300"/>
              <a:ext cx="354189" cy="186322"/>
            </a:xfrm>
            <a:custGeom>
              <a:avLst/>
              <a:gdLst>
                <a:gd name="T0" fmla="*/ 23 w 767"/>
                <a:gd name="T1" fmla="*/ 25 h 403"/>
                <a:gd name="T2" fmla="*/ 57 w 767"/>
                <a:gd name="T3" fmla="*/ 38 h 403"/>
                <a:gd name="T4" fmla="*/ 55 w 767"/>
                <a:gd name="T5" fmla="*/ 29 h 403"/>
                <a:gd name="T6" fmla="*/ 19 w 767"/>
                <a:gd name="T7" fmla="*/ 52 h 403"/>
                <a:gd name="T8" fmla="*/ 20 w 767"/>
                <a:gd name="T9" fmla="*/ 96 h 403"/>
                <a:gd name="T10" fmla="*/ 17 w 767"/>
                <a:gd name="T11" fmla="*/ 79 h 403"/>
                <a:gd name="T12" fmla="*/ 55 w 767"/>
                <a:gd name="T13" fmla="*/ 90 h 403"/>
                <a:gd name="T14" fmla="*/ 33 w 767"/>
                <a:gd name="T15" fmla="*/ 123 h 403"/>
                <a:gd name="T16" fmla="*/ 87 w 767"/>
                <a:gd name="T17" fmla="*/ 156 h 403"/>
                <a:gd name="T18" fmla="*/ 31 w 767"/>
                <a:gd name="T19" fmla="*/ 156 h 403"/>
                <a:gd name="T20" fmla="*/ 74 w 767"/>
                <a:gd name="T21" fmla="*/ 224 h 403"/>
                <a:gd name="T22" fmla="*/ 113 w 767"/>
                <a:gd name="T23" fmla="*/ 220 h 403"/>
                <a:gd name="T24" fmla="*/ 92 w 767"/>
                <a:gd name="T25" fmla="*/ 213 h 403"/>
                <a:gd name="T26" fmla="*/ 90 w 767"/>
                <a:gd name="T27" fmla="*/ 171 h 403"/>
                <a:gd name="T28" fmla="*/ 61 w 767"/>
                <a:gd name="T29" fmla="*/ 214 h 403"/>
                <a:gd name="T30" fmla="*/ 173 w 767"/>
                <a:gd name="T31" fmla="*/ 271 h 403"/>
                <a:gd name="T32" fmla="*/ 111 w 767"/>
                <a:gd name="T33" fmla="*/ 288 h 403"/>
                <a:gd name="T34" fmla="*/ 153 w 767"/>
                <a:gd name="T35" fmla="*/ 252 h 403"/>
                <a:gd name="T36" fmla="*/ 158 w 767"/>
                <a:gd name="T37" fmla="*/ 316 h 403"/>
                <a:gd name="T38" fmla="*/ 166 w 767"/>
                <a:gd name="T39" fmla="*/ 330 h 403"/>
                <a:gd name="T40" fmla="*/ 152 w 767"/>
                <a:gd name="T41" fmla="*/ 314 h 403"/>
                <a:gd name="T42" fmla="*/ 155 w 767"/>
                <a:gd name="T43" fmla="*/ 318 h 403"/>
                <a:gd name="T44" fmla="*/ 230 w 767"/>
                <a:gd name="T45" fmla="*/ 319 h 403"/>
                <a:gd name="T46" fmla="*/ 270 w 767"/>
                <a:gd name="T47" fmla="*/ 330 h 403"/>
                <a:gd name="T48" fmla="*/ 247 w 767"/>
                <a:gd name="T49" fmla="*/ 377 h 403"/>
                <a:gd name="T50" fmla="*/ 211 w 767"/>
                <a:gd name="T51" fmla="*/ 356 h 403"/>
                <a:gd name="T52" fmla="*/ 364 w 767"/>
                <a:gd name="T53" fmla="*/ 346 h 403"/>
                <a:gd name="T54" fmla="*/ 359 w 767"/>
                <a:gd name="T55" fmla="*/ 401 h 403"/>
                <a:gd name="T56" fmla="*/ 355 w 767"/>
                <a:gd name="T57" fmla="*/ 345 h 403"/>
                <a:gd name="T58" fmla="*/ 368 w 767"/>
                <a:gd name="T59" fmla="*/ 382 h 403"/>
                <a:gd name="T60" fmla="*/ 441 w 767"/>
                <a:gd name="T61" fmla="*/ 351 h 403"/>
                <a:gd name="T62" fmla="*/ 451 w 767"/>
                <a:gd name="T63" fmla="*/ 396 h 403"/>
                <a:gd name="T64" fmla="*/ 398 w 767"/>
                <a:gd name="T65" fmla="*/ 401 h 403"/>
                <a:gd name="T66" fmla="*/ 509 w 767"/>
                <a:gd name="T67" fmla="*/ 382 h 403"/>
                <a:gd name="T68" fmla="*/ 463 w 767"/>
                <a:gd name="T69" fmla="*/ 337 h 403"/>
                <a:gd name="T70" fmla="*/ 554 w 767"/>
                <a:gd name="T71" fmla="*/ 364 h 403"/>
                <a:gd name="T72" fmla="*/ 544 w 767"/>
                <a:gd name="T73" fmla="*/ 311 h 403"/>
                <a:gd name="T74" fmla="*/ 526 w 767"/>
                <a:gd name="T75" fmla="*/ 316 h 403"/>
                <a:gd name="T76" fmla="*/ 593 w 767"/>
                <a:gd name="T77" fmla="*/ 342 h 403"/>
                <a:gd name="T78" fmla="*/ 558 w 767"/>
                <a:gd name="T79" fmla="*/ 299 h 403"/>
                <a:gd name="T80" fmla="*/ 593 w 767"/>
                <a:gd name="T81" fmla="*/ 303 h 403"/>
                <a:gd name="T82" fmla="*/ 595 w 767"/>
                <a:gd name="T83" fmla="*/ 306 h 403"/>
                <a:gd name="T84" fmla="*/ 593 w 767"/>
                <a:gd name="T85" fmla="*/ 342 h 403"/>
                <a:gd name="T86" fmla="*/ 645 w 767"/>
                <a:gd name="T87" fmla="*/ 259 h 403"/>
                <a:gd name="T88" fmla="*/ 685 w 767"/>
                <a:gd name="T89" fmla="*/ 250 h 403"/>
                <a:gd name="T90" fmla="*/ 610 w 767"/>
                <a:gd name="T91" fmla="*/ 262 h 403"/>
                <a:gd name="T92" fmla="*/ 670 w 767"/>
                <a:gd name="T93" fmla="*/ 270 h 403"/>
                <a:gd name="T94" fmla="*/ 712 w 767"/>
                <a:gd name="T95" fmla="*/ 213 h 403"/>
                <a:gd name="T96" fmla="*/ 669 w 767"/>
                <a:gd name="T97" fmla="*/ 213 h 403"/>
                <a:gd name="T98" fmla="*/ 689 w 767"/>
                <a:gd name="T99" fmla="*/ 177 h 403"/>
                <a:gd name="T100" fmla="*/ 692 w 767"/>
                <a:gd name="T101" fmla="*/ 186 h 403"/>
                <a:gd name="T102" fmla="*/ 703 w 767"/>
                <a:gd name="T103" fmla="*/ 229 h 403"/>
                <a:gd name="T104" fmla="*/ 693 w 767"/>
                <a:gd name="T105" fmla="*/ 125 h 403"/>
                <a:gd name="T106" fmla="*/ 734 w 767"/>
                <a:gd name="T107" fmla="*/ 174 h 403"/>
                <a:gd name="T108" fmla="*/ 724 w 767"/>
                <a:gd name="T109" fmla="*/ 67 h 403"/>
                <a:gd name="T110" fmla="*/ 755 w 767"/>
                <a:gd name="T111" fmla="*/ 115 h 403"/>
                <a:gd name="T112" fmla="*/ 712 w 767"/>
                <a:gd name="T113" fmla="*/ 116 h 403"/>
                <a:gd name="T114" fmla="*/ 767 w 767"/>
                <a:gd name="T115" fmla="*/ 12 h 403"/>
                <a:gd name="T116" fmla="*/ 712 w 767"/>
                <a:gd name="T117" fmla="*/ 57 h 403"/>
                <a:gd name="T118" fmla="*/ 737 w 767"/>
                <a:gd name="T119" fmla="*/ 21 h 403"/>
                <a:gd name="T120" fmla="*/ 711 w 767"/>
                <a:gd name="T12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7" h="403">
                  <a:moveTo>
                    <a:pt x="0" y="7"/>
                  </a:moveTo>
                  <a:cubicBezTo>
                    <a:pt x="21" y="7"/>
                    <a:pt x="21" y="7"/>
                    <a:pt x="21" y="7"/>
                  </a:cubicBezTo>
                  <a:cubicBezTo>
                    <a:pt x="21" y="9"/>
                    <a:pt x="21" y="9"/>
                    <a:pt x="21" y="9"/>
                  </a:cubicBezTo>
                  <a:cubicBezTo>
                    <a:pt x="16" y="10"/>
                    <a:pt x="12" y="12"/>
                    <a:pt x="9" y="16"/>
                  </a:cubicBezTo>
                  <a:cubicBezTo>
                    <a:pt x="6" y="20"/>
                    <a:pt x="4" y="24"/>
                    <a:pt x="4" y="29"/>
                  </a:cubicBezTo>
                  <a:cubicBezTo>
                    <a:pt x="4" y="32"/>
                    <a:pt x="5" y="34"/>
                    <a:pt x="6" y="36"/>
                  </a:cubicBezTo>
                  <a:cubicBezTo>
                    <a:pt x="8" y="38"/>
                    <a:pt x="10" y="39"/>
                    <a:pt x="12" y="39"/>
                  </a:cubicBezTo>
                  <a:cubicBezTo>
                    <a:pt x="16" y="39"/>
                    <a:pt x="19" y="34"/>
                    <a:pt x="23" y="25"/>
                  </a:cubicBezTo>
                  <a:cubicBezTo>
                    <a:pt x="23" y="25"/>
                    <a:pt x="23" y="25"/>
                    <a:pt x="23" y="25"/>
                  </a:cubicBezTo>
                  <a:cubicBezTo>
                    <a:pt x="23" y="25"/>
                    <a:pt x="24" y="24"/>
                    <a:pt x="24" y="23"/>
                  </a:cubicBezTo>
                  <a:cubicBezTo>
                    <a:pt x="27" y="16"/>
                    <a:pt x="29" y="12"/>
                    <a:pt x="32" y="10"/>
                  </a:cubicBezTo>
                  <a:cubicBezTo>
                    <a:pt x="34" y="9"/>
                    <a:pt x="35" y="8"/>
                    <a:pt x="36" y="8"/>
                  </a:cubicBezTo>
                  <a:cubicBezTo>
                    <a:pt x="38" y="7"/>
                    <a:pt x="39" y="7"/>
                    <a:pt x="41" y="7"/>
                  </a:cubicBezTo>
                  <a:cubicBezTo>
                    <a:pt x="46" y="7"/>
                    <a:pt x="50" y="9"/>
                    <a:pt x="54" y="12"/>
                  </a:cubicBezTo>
                  <a:cubicBezTo>
                    <a:pt x="57" y="16"/>
                    <a:pt x="59" y="21"/>
                    <a:pt x="59" y="27"/>
                  </a:cubicBezTo>
                  <a:cubicBezTo>
                    <a:pt x="59" y="31"/>
                    <a:pt x="58" y="34"/>
                    <a:pt x="57" y="38"/>
                  </a:cubicBezTo>
                  <a:cubicBezTo>
                    <a:pt x="56" y="41"/>
                    <a:pt x="55" y="43"/>
                    <a:pt x="55" y="44"/>
                  </a:cubicBezTo>
                  <a:cubicBezTo>
                    <a:pt x="55" y="44"/>
                    <a:pt x="56" y="45"/>
                    <a:pt x="56" y="45"/>
                  </a:cubicBezTo>
                  <a:cubicBezTo>
                    <a:pt x="57" y="46"/>
                    <a:pt x="58" y="46"/>
                    <a:pt x="59" y="46"/>
                  </a:cubicBezTo>
                  <a:cubicBezTo>
                    <a:pt x="59" y="48"/>
                    <a:pt x="59" y="48"/>
                    <a:pt x="59" y="48"/>
                  </a:cubicBezTo>
                  <a:cubicBezTo>
                    <a:pt x="41" y="49"/>
                    <a:pt x="41" y="49"/>
                    <a:pt x="41" y="49"/>
                  </a:cubicBezTo>
                  <a:cubicBezTo>
                    <a:pt x="41" y="47"/>
                    <a:pt x="41" y="47"/>
                    <a:pt x="41" y="47"/>
                  </a:cubicBezTo>
                  <a:cubicBezTo>
                    <a:pt x="46" y="46"/>
                    <a:pt x="49" y="44"/>
                    <a:pt x="52" y="40"/>
                  </a:cubicBezTo>
                  <a:cubicBezTo>
                    <a:pt x="54" y="37"/>
                    <a:pt x="56" y="33"/>
                    <a:pt x="55" y="29"/>
                  </a:cubicBezTo>
                  <a:cubicBezTo>
                    <a:pt x="55" y="26"/>
                    <a:pt x="55" y="24"/>
                    <a:pt x="53" y="22"/>
                  </a:cubicBezTo>
                  <a:cubicBezTo>
                    <a:pt x="52" y="20"/>
                    <a:pt x="50" y="20"/>
                    <a:pt x="48" y="20"/>
                  </a:cubicBezTo>
                  <a:cubicBezTo>
                    <a:pt x="45" y="20"/>
                    <a:pt x="42" y="23"/>
                    <a:pt x="40" y="30"/>
                  </a:cubicBezTo>
                  <a:cubicBezTo>
                    <a:pt x="39" y="31"/>
                    <a:pt x="39" y="31"/>
                    <a:pt x="39" y="31"/>
                  </a:cubicBezTo>
                  <a:cubicBezTo>
                    <a:pt x="37" y="36"/>
                    <a:pt x="36" y="40"/>
                    <a:pt x="35" y="42"/>
                  </a:cubicBezTo>
                  <a:cubicBezTo>
                    <a:pt x="33" y="44"/>
                    <a:pt x="32" y="46"/>
                    <a:pt x="31" y="47"/>
                  </a:cubicBezTo>
                  <a:cubicBezTo>
                    <a:pt x="30" y="48"/>
                    <a:pt x="28" y="49"/>
                    <a:pt x="26" y="50"/>
                  </a:cubicBezTo>
                  <a:cubicBezTo>
                    <a:pt x="24" y="51"/>
                    <a:pt x="22" y="52"/>
                    <a:pt x="19" y="52"/>
                  </a:cubicBezTo>
                  <a:cubicBezTo>
                    <a:pt x="14" y="52"/>
                    <a:pt x="9" y="50"/>
                    <a:pt x="6" y="46"/>
                  </a:cubicBezTo>
                  <a:cubicBezTo>
                    <a:pt x="2" y="42"/>
                    <a:pt x="1" y="37"/>
                    <a:pt x="1" y="30"/>
                  </a:cubicBezTo>
                  <a:cubicBezTo>
                    <a:pt x="0" y="27"/>
                    <a:pt x="1" y="23"/>
                    <a:pt x="2" y="19"/>
                  </a:cubicBezTo>
                  <a:cubicBezTo>
                    <a:pt x="3" y="15"/>
                    <a:pt x="4" y="13"/>
                    <a:pt x="4" y="13"/>
                  </a:cubicBezTo>
                  <a:cubicBezTo>
                    <a:pt x="4" y="12"/>
                    <a:pt x="4" y="11"/>
                    <a:pt x="3" y="10"/>
                  </a:cubicBezTo>
                  <a:cubicBezTo>
                    <a:pt x="2" y="10"/>
                    <a:pt x="1" y="10"/>
                    <a:pt x="0" y="9"/>
                  </a:cubicBezTo>
                  <a:cubicBezTo>
                    <a:pt x="0" y="7"/>
                    <a:pt x="0" y="7"/>
                    <a:pt x="0" y="7"/>
                  </a:cubicBezTo>
                  <a:close/>
                  <a:moveTo>
                    <a:pt x="20" y="96"/>
                  </a:moveTo>
                  <a:cubicBezTo>
                    <a:pt x="20" y="96"/>
                    <a:pt x="20" y="96"/>
                    <a:pt x="20" y="96"/>
                  </a:cubicBezTo>
                  <a:cubicBezTo>
                    <a:pt x="17" y="96"/>
                    <a:pt x="15" y="97"/>
                    <a:pt x="14" y="99"/>
                  </a:cubicBezTo>
                  <a:cubicBezTo>
                    <a:pt x="13" y="100"/>
                    <a:pt x="13" y="102"/>
                    <a:pt x="13" y="104"/>
                  </a:cubicBezTo>
                  <a:cubicBezTo>
                    <a:pt x="11" y="105"/>
                    <a:pt x="11" y="105"/>
                    <a:pt x="11" y="105"/>
                  </a:cubicBezTo>
                  <a:cubicBezTo>
                    <a:pt x="6" y="74"/>
                    <a:pt x="6" y="74"/>
                    <a:pt x="6" y="74"/>
                  </a:cubicBezTo>
                  <a:cubicBezTo>
                    <a:pt x="8" y="73"/>
                    <a:pt x="8" y="73"/>
                    <a:pt x="8" y="73"/>
                  </a:cubicBezTo>
                  <a:cubicBezTo>
                    <a:pt x="8" y="76"/>
                    <a:pt x="9" y="77"/>
                    <a:pt x="10" y="78"/>
                  </a:cubicBezTo>
                  <a:cubicBezTo>
                    <a:pt x="12" y="79"/>
                    <a:pt x="14" y="79"/>
                    <a:pt x="17" y="79"/>
                  </a:cubicBezTo>
                  <a:cubicBezTo>
                    <a:pt x="52" y="73"/>
                    <a:pt x="52" y="73"/>
                    <a:pt x="52" y="73"/>
                  </a:cubicBezTo>
                  <a:cubicBezTo>
                    <a:pt x="55" y="72"/>
                    <a:pt x="56" y="71"/>
                    <a:pt x="57" y="70"/>
                  </a:cubicBezTo>
                  <a:cubicBezTo>
                    <a:pt x="58" y="69"/>
                    <a:pt x="59" y="67"/>
                    <a:pt x="58" y="64"/>
                  </a:cubicBezTo>
                  <a:cubicBezTo>
                    <a:pt x="60" y="64"/>
                    <a:pt x="60" y="64"/>
                    <a:pt x="60" y="64"/>
                  </a:cubicBezTo>
                  <a:cubicBezTo>
                    <a:pt x="66" y="95"/>
                    <a:pt x="66" y="95"/>
                    <a:pt x="66" y="95"/>
                  </a:cubicBezTo>
                  <a:cubicBezTo>
                    <a:pt x="64" y="95"/>
                    <a:pt x="64" y="95"/>
                    <a:pt x="64" y="95"/>
                  </a:cubicBezTo>
                  <a:cubicBezTo>
                    <a:pt x="63" y="93"/>
                    <a:pt x="62" y="91"/>
                    <a:pt x="61" y="90"/>
                  </a:cubicBezTo>
                  <a:cubicBezTo>
                    <a:pt x="60" y="89"/>
                    <a:pt x="58" y="89"/>
                    <a:pt x="55" y="90"/>
                  </a:cubicBezTo>
                  <a:cubicBezTo>
                    <a:pt x="20" y="96"/>
                    <a:pt x="20" y="96"/>
                    <a:pt x="20" y="96"/>
                  </a:cubicBezTo>
                  <a:close/>
                  <a:moveTo>
                    <a:pt x="45" y="171"/>
                  </a:moveTo>
                  <a:cubicBezTo>
                    <a:pt x="45" y="171"/>
                    <a:pt x="45" y="171"/>
                    <a:pt x="45" y="171"/>
                  </a:cubicBezTo>
                  <a:cubicBezTo>
                    <a:pt x="40" y="170"/>
                    <a:pt x="36" y="168"/>
                    <a:pt x="32" y="165"/>
                  </a:cubicBezTo>
                  <a:cubicBezTo>
                    <a:pt x="29" y="162"/>
                    <a:pt x="26" y="158"/>
                    <a:pt x="25" y="153"/>
                  </a:cubicBezTo>
                  <a:cubicBezTo>
                    <a:pt x="24" y="149"/>
                    <a:pt x="23" y="146"/>
                    <a:pt x="23" y="142"/>
                  </a:cubicBezTo>
                  <a:cubicBezTo>
                    <a:pt x="24" y="139"/>
                    <a:pt x="25" y="135"/>
                    <a:pt x="26" y="132"/>
                  </a:cubicBezTo>
                  <a:cubicBezTo>
                    <a:pt x="28" y="128"/>
                    <a:pt x="30" y="125"/>
                    <a:pt x="33" y="123"/>
                  </a:cubicBezTo>
                  <a:cubicBezTo>
                    <a:pt x="36" y="120"/>
                    <a:pt x="40" y="118"/>
                    <a:pt x="44" y="117"/>
                  </a:cubicBezTo>
                  <a:cubicBezTo>
                    <a:pt x="53" y="114"/>
                    <a:pt x="60" y="115"/>
                    <a:pt x="67" y="118"/>
                  </a:cubicBezTo>
                  <a:cubicBezTo>
                    <a:pt x="73" y="121"/>
                    <a:pt x="78" y="127"/>
                    <a:pt x="81" y="135"/>
                  </a:cubicBezTo>
                  <a:cubicBezTo>
                    <a:pt x="82" y="139"/>
                    <a:pt x="82" y="142"/>
                    <a:pt x="82" y="146"/>
                  </a:cubicBezTo>
                  <a:cubicBezTo>
                    <a:pt x="82" y="150"/>
                    <a:pt x="82" y="152"/>
                    <a:pt x="82" y="152"/>
                  </a:cubicBezTo>
                  <a:cubicBezTo>
                    <a:pt x="83" y="153"/>
                    <a:pt x="83" y="153"/>
                    <a:pt x="84" y="153"/>
                  </a:cubicBezTo>
                  <a:cubicBezTo>
                    <a:pt x="84" y="154"/>
                    <a:pt x="85" y="154"/>
                    <a:pt x="86" y="154"/>
                  </a:cubicBezTo>
                  <a:cubicBezTo>
                    <a:pt x="87" y="156"/>
                    <a:pt x="87" y="156"/>
                    <a:pt x="87" y="156"/>
                  </a:cubicBezTo>
                  <a:cubicBezTo>
                    <a:pt x="70" y="161"/>
                    <a:pt x="70" y="161"/>
                    <a:pt x="70" y="161"/>
                  </a:cubicBezTo>
                  <a:cubicBezTo>
                    <a:pt x="69" y="159"/>
                    <a:pt x="69" y="159"/>
                    <a:pt x="69" y="159"/>
                  </a:cubicBezTo>
                  <a:cubicBezTo>
                    <a:pt x="73" y="157"/>
                    <a:pt x="76" y="155"/>
                    <a:pt x="78" y="151"/>
                  </a:cubicBezTo>
                  <a:cubicBezTo>
                    <a:pt x="79" y="148"/>
                    <a:pt x="79" y="145"/>
                    <a:pt x="78" y="141"/>
                  </a:cubicBezTo>
                  <a:cubicBezTo>
                    <a:pt x="77" y="136"/>
                    <a:pt x="73" y="133"/>
                    <a:pt x="69" y="132"/>
                  </a:cubicBezTo>
                  <a:cubicBezTo>
                    <a:pt x="64" y="131"/>
                    <a:pt x="58" y="132"/>
                    <a:pt x="51" y="134"/>
                  </a:cubicBezTo>
                  <a:cubicBezTo>
                    <a:pt x="43" y="137"/>
                    <a:pt x="37" y="140"/>
                    <a:pt x="34" y="144"/>
                  </a:cubicBezTo>
                  <a:cubicBezTo>
                    <a:pt x="31" y="147"/>
                    <a:pt x="30" y="151"/>
                    <a:pt x="31" y="156"/>
                  </a:cubicBezTo>
                  <a:cubicBezTo>
                    <a:pt x="32" y="159"/>
                    <a:pt x="34" y="161"/>
                    <a:pt x="36" y="163"/>
                  </a:cubicBezTo>
                  <a:cubicBezTo>
                    <a:pt x="39" y="165"/>
                    <a:pt x="42" y="167"/>
                    <a:pt x="46" y="168"/>
                  </a:cubicBezTo>
                  <a:cubicBezTo>
                    <a:pt x="45" y="171"/>
                    <a:pt x="45" y="171"/>
                    <a:pt x="45" y="171"/>
                  </a:cubicBezTo>
                  <a:close/>
                  <a:moveTo>
                    <a:pt x="65" y="209"/>
                  </a:moveTo>
                  <a:cubicBezTo>
                    <a:pt x="65" y="209"/>
                    <a:pt x="65" y="209"/>
                    <a:pt x="65" y="209"/>
                  </a:cubicBezTo>
                  <a:cubicBezTo>
                    <a:pt x="79" y="201"/>
                    <a:pt x="79" y="201"/>
                    <a:pt x="79" y="201"/>
                  </a:cubicBezTo>
                  <a:cubicBezTo>
                    <a:pt x="88" y="215"/>
                    <a:pt x="88" y="215"/>
                    <a:pt x="88" y="215"/>
                  </a:cubicBezTo>
                  <a:cubicBezTo>
                    <a:pt x="74" y="224"/>
                    <a:pt x="74" y="224"/>
                    <a:pt x="74" y="224"/>
                  </a:cubicBezTo>
                  <a:cubicBezTo>
                    <a:pt x="71" y="225"/>
                    <a:pt x="69" y="226"/>
                    <a:pt x="68" y="226"/>
                  </a:cubicBezTo>
                  <a:cubicBezTo>
                    <a:pt x="66" y="225"/>
                    <a:pt x="65" y="224"/>
                    <a:pt x="63" y="222"/>
                  </a:cubicBezTo>
                  <a:cubicBezTo>
                    <a:pt x="62" y="223"/>
                    <a:pt x="62" y="223"/>
                    <a:pt x="62" y="223"/>
                  </a:cubicBezTo>
                  <a:cubicBezTo>
                    <a:pt x="78" y="250"/>
                    <a:pt x="78" y="250"/>
                    <a:pt x="78" y="250"/>
                  </a:cubicBezTo>
                  <a:cubicBezTo>
                    <a:pt x="80" y="249"/>
                    <a:pt x="80" y="249"/>
                    <a:pt x="80" y="249"/>
                  </a:cubicBezTo>
                  <a:cubicBezTo>
                    <a:pt x="79" y="247"/>
                    <a:pt x="78" y="245"/>
                    <a:pt x="79" y="243"/>
                  </a:cubicBezTo>
                  <a:cubicBezTo>
                    <a:pt x="79" y="242"/>
                    <a:pt x="81" y="240"/>
                    <a:pt x="83" y="239"/>
                  </a:cubicBezTo>
                  <a:cubicBezTo>
                    <a:pt x="113" y="220"/>
                    <a:pt x="113" y="220"/>
                    <a:pt x="113" y="220"/>
                  </a:cubicBezTo>
                  <a:cubicBezTo>
                    <a:pt x="116" y="218"/>
                    <a:pt x="118" y="218"/>
                    <a:pt x="119" y="218"/>
                  </a:cubicBezTo>
                  <a:cubicBezTo>
                    <a:pt x="121" y="218"/>
                    <a:pt x="122" y="219"/>
                    <a:pt x="124" y="222"/>
                  </a:cubicBezTo>
                  <a:cubicBezTo>
                    <a:pt x="126" y="220"/>
                    <a:pt x="126" y="220"/>
                    <a:pt x="126" y="220"/>
                  </a:cubicBezTo>
                  <a:cubicBezTo>
                    <a:pt x="109" y="194"/>
                    <a:pt x="109" y="194"/>
                    <a:pt x="109" y="194"/>
                  </a:cubicBezTo>
                  <a:cubicBezTo>
                    <a:pt x="107" y="195"/>
                    <a:pt x="107" y="195"/>
                    <a:pt x="107" y="195"/>
                  </a:cubicBezTo>
                  <a:cubicBezTo>
                    <a:pt x="108" y="197"/>
                    <a:pt x="109" y="199"/>
                    <a:pt x="108" y="200"/>
                  </a:cubicBezTo>
                  <a:cubicBezTo>
                    <a:pt x="108" y="202"/>
                    <a:pt x="106" y="204"/>
                    <a:pt x="104" y="205"/>
                  </a:cubicBezTo>
                  <a:cubicBezTo>
                    <a:pt x="92" y="213"/>
                    <a:pt x="92" y="213"/>
                    <a:pt x="92" y="213"/>
                  </a:cubicBezTo>
                  <a:cubicBezTo>
                    <a:pt x="83" y="198"/>
                    <a:pt x="83" y="198"/>
                    <a:pt x="83" y="198"/>
                  </a:cubicBezTo>
                  <a:cubicBezTo>
                    <a:pt x="95" y="191"/>
                    <a:pt x="95" y="191"/>
                    <a:pt x="95" y="191"/>
                  </a:cubicBezTo>
                  <a:cubicBezTo>
                    <a:pt x="97" y="189"/>
                    <a:pt x="99" y="188"/>
                    <a:pt x="101" y="189"/>
                  </a:cubicBezTo>
                  <a:cubicBezTo>
                    <a:pt x="103" y="189"/>
                    <a:pt x="104" y="190"/>
                    <a:pt x="106" y="192"/>
                  </a:cubicBezTo>
                  <a:cubicBezTo>
                    <a:pt x="107" y="191"/>
                    <a:pt x="107" y="191"/>
                    <a:pt x="107" y="191"/>
                  </a:cubicBezTo>
                  <a:cubicBezTo>
                    <a:pt x="91" y="165"/>
                    <a:pt x="91" y="165"/>
                    <a:pt x="91" y="165"/>
                  </a:cubicBezTo>
                  <a:cubicBezTo>
                    <a:pt x="89" y="166"/>
                    <a:pt x="89" y="166"/>
                    <a:pt x="89" y="166"/>
                  </a:cubicBezTo>
                  <a:cubicBezTo>
                    <a:pt x="90" y="168"/>
                    <a:pt x="91" y="170"/>
                    <a:pt x="90" y="171"/>
                  </a:cubicBezTo>
                  <a:cubicBezTo>
                    <a:pt x="90" y="173"/>
                    <a:pt x="88" y="174"/>
                    <a:pt x="86" y="176"/>
                  </a:cubicBezTo>
                  <a:cubicBezTo>
                    <a:pt x="56" y="195"/>
                    <a:pt x="56" y="195"/>
                    <a:pt x="56" y="195"/>
                  </a:cubicBezTo>
                  <a:cubicBezTo>
                    <a:pt x="53" y="196"/>
                    <a:pt x="51" y="197"/>
                    <a:pt x="50" y="197"/>
                  </a:cubicBezTo>
                  <a:cubicBezTo>
                    <a:pt x="48" y="196"/>
                    <a:pt x="47" y="195"/>
                    <a:pt x="45" y="193"/>
                  </a:cubicBezTo>
                  <a:cubicBezTo>
                    <a:pt x="43" y="194"/>
                    <a:pt x="43" y="194"/>
                    <a:pt x="43" y="194"/>
                  </a:cubicBezTo>
                  <a:cubicBezTo>
                    <a:pt x="60" y="221"/>
                    <a:pt x="60" y="221"/>
                    <a:pt x="60" y="221"/>
                  </a:cubicBezTo>
                  <a:cubicBezTo>
                    <a:pt x="62" y="220"/>
                    <a:pt x="62" y="220"/>
                    <a:pt x="62" y="220"/>
                  </a:cubicBezTo>
                  <a:cubicBezTo>
                    <a:pt x="61" y="217"/>
                    <a:pt x="60" y="216"/>
                    <a:pt x="61" y="214"/>
                  </a:cubicBezTo>
                  <a:cubicBezTo>
                    <a:pt x="61" y="212"/>
                    <a:pt x="62" y="211"/>
                    <a:pt x="65" y="209"/>
                  </a:cubicBezTo>
                  <a:close/>
                  <a:moveTo>
                    <a:pt x="140" y="287"/>
                  </a:moveTo>
                  <a:cubicBezTo>
                    <a:pt x="140" y="287"/>
                    <a:pt x="140" y="287"/>
                    <a:pt x="140" y="287"/>
                  </a:cubicBezTo>
                  <a:cubicBezTo>
                    <a:pt x="158" y="270"/>
                    <a:pt x="158" y="270"/>
                    <a:pt x="158" y="270"/>
                  </a:cubicBezTo>
                  <a:cubicBezTo>
                    <a:pt x="161" y="268"/>
                    <a:pt x="162" y="266"/>
                    <a:pt x="162" y="264"/>
                  </a:cubicBezTo>
                  <a:cubicBezTo>
                    <a:pt x="162" y="263"/>
                    <a:pt x="161" y="261"/>
                    <a:pt x="159" y="259"/>
                  </a:cubicBezTo>
                  <a:cubicBezTo>
                    <a:pt x="161" y="257"/>
                    <a:pt x="161" y="257"/>
                    <a:pt x="161" y="257"/>
                  </a:cubicBezTo>
                  <a:cubicBezTo>
                    <a:pt x="173" y="271"/>
                    <a:pt x="173" y="271"/>
                    <a:pt x="173" y="271"/>
                  </a:cubicBezTo>
                  <a:cubicBezTo>
                    <a:pt x="172" y="272"/>
                    <a:pt x="172" y="272"/>
                    <a:pt x="172" y="272"/>
                  </a:cubicBezTo>
                  <a:cubicBezTo>
                    <a:pt x="170" y="270"/>
                    <a:pt x="168" y="269"/>
                    <a:pt x="167" y="269"/>
                  </a:cubicBezTo>
                  <a:cubicBezTo>
                    <a:pt x="165" y="269"/>
                    <a:pt x="163" y="270"/>
                    <a:pt x="161" y="272"/>
                  </a:cubicBezTo>
                  <a:cubicBezTo>
                    <a:pt x="143" y="289"/>
                    <a:pt x="143" y="289"/>
                    <a:pt x="143" y="289"/>
                  </a:cubicBezTo>
                  <a:cubicBezTo>
                    <a:pt x="140" y="292"/>
                    <a:pt x="137" y="294"/>
                    <a:pt x="135" y="295"/>
                  </a:cubicBezTo>
                  <a:cubicBezTo>
                    <a:pt x="133" y="296"/>
                    <a:pt x="131" y="297"/>
                    <a:pt x="129" y="297"/>
                  </a:cubicBezTo>
                  <a:cubicBezTo>
                    <a:pt x="126" y="297"/>
                    <a:pt x="123" y="296"/>
                    <a:pt x="120" y="295"/>
                  </a:cubicBezTo>
                  <a:cubicBezTo>
                    <a:pt x="117" y="293"/>
                    <a:pt x="114" y="291"/>
                    <a:pt x="111" y="288"/>
                  </a:cubicBezTo>
                  <a:cubicBezTo>
                    <a:pt x="106" y="282"/>
                    <a:pt x="104" y="277"/>
                    <a:pt x="104" y="272"/>
                  </a:cubicBezTo>
                  <a:cubicBezTo>
                    <a:pt x="103" y="267"/>
                    <a:pt x="106" y="262"/>
                    <a:pt x="111" y="258"/>
                  </a:cubicBezTo>
                  <a:cubicBezTo>
                    <a:pt x="130" y="239"/>
                    <a:pt x="130" y="239"/>
                    <a:pt x="130" y="239"/>
                  </a:cubicBezTo>
                  <a:cubicBezTo>
                    <a:pt x="133" y="238"/>
                    <a:pt x="134" y="236"/>
                    <a:pt x="134" y="234"/>
                  </a:cubicBezTo>
                  <a:cubicBezTo>
                    <a:pt x="134" y="233"/>
                    <a:pt x="133" y="231"/>
                    <a:pt x="131" y="229"/>
                  </a:cubicBezTo>
                  <a:cubicBezTo>
                    <a:pt x="133" y="227"/>
                    <a:pt x="133" y="227"/>
                    <a:pt x="133" y="227"/>
                  </a:cubicBezTo>
                  <a:cubicBezTo>
                    <a:pt x="155" y="251"/>
                    <a:pt x="155" y="251"/>
                    <a:pt x="155" y="251"/>
                  </a:cubicBezTo>
                  <a:cubicBezTo>
                    <a:pt x="153" y="252"/>
                    <a:pt x="153" y="252"/>
                    <a:pt x="153" y="252"/>
                  </a:cubicBezTo>
                  <a:cubicBezTo>
                    <a:pt x="151" y="250"/>
                    <a:pt x="149" y="249"/>
                    <a:pt x="148" y="249"/>
                  </a:cubicBezTo>
                  <a:cubicBezTo>
                    <a:pt x="146" y="249"/>
                    <a:pt x="144" y="250"/>
                    <a:pt x="142" y="252"/>
                  </a:cubicBezTo>
                  <a:cubicBezTo>
                    <a:pt x="120" y="273"/>
                    <a:pt x="120" y="273"/>
                    <a:pt x="120" y="273"/>
                  </a:cubicBezTo>
                  <a:cubicBezTo>
                    <a:pt x="117" y="276"/>
                    <a:pt x="115" y="279"/>
                    <a:pt x="115" y="281"/>
                  </a:cubicBezTo>
                  <a:cubicBezTo>
                    <a:pt x="115" y="284"/>
                    <a:pt x="116" y="286"/>
                    <a:pt x="118" y="289"/>
                  </a:cubicBezTo>
                  <a:cubicBezTo>
                    <a:pt x="121" y="292"/>
                    <a:pt x="125" y="294"/>
                    <a:pt x="128" y="293"/>
                  </a:cubicBezTo>
                  <a:cubicBezTo>
                    <a:pt x="132" y="293"/>
                    <a:pt x="136" y="291"/>
                    <a:pt x="140" y="287"/>
                  </a:cubicBezTo>
                  <a:close/>
                  <a:moveTo>
                    <a:pt x="158" y="316"/>
                  </a:moveTo>
                  <a:cubicBezTo>
                    <a:pt x="158" y="316"/>
                    <a:pt x="158" y="316"/>
                    <a:pt x="158" y="316"/>
                  </a:cubicBezTo>
                  <a:cubicBezTo>
                    <a:pt x="165" y="311"/>
                    <a:pt x="165" y="311"/>
                    <a:pt x="165" y="311"/>
                  </a:cubicBezTo>
                  <a:cubicBezTo>
                    <a:pt x="177" y="319"/>
                    <a:pt x="177" y="319"/>
                    <a:pt x="177" y="319"/>
                  </a:cubicBezTo>
                  <a:cubicBezTo>
                    <a:pt x="174" y="329"/>
                    <a:pt x="174" y="329"/>
                    <a:pt x="174" y="329"/>
                  </a:cubicBezTo>
                  <a:cubicBezTo>
                    <a:pt x="174" y="330"/>
                    <a:pt x="174" y="330"/>
                    <a:pt x="174" y="331"/>
                  </a:cubicBezTo>
                  <a:cubicBezTo>
                    <a:pt x="173" y="331"/>
                    <a:pt x="173" y="332"/>
                    <a:pt x="173" y="332"/>
                  </a:cubicBezTo>
                  <a:cubicBezTo>
                    <a:pt x="172" y="333"/>
                    <a:pt x="171" y="333"/>
                    <a:pt x="171" y="333"/>
                  </a:cubicBezTo>
                  <a:cubicBezTo>
                    <a:pt x="170" y="333"/>
                    <a:pt x="168" y="332"/>
                    <a:pt x="166" y="330"/>
                  </a:cubicBezTo>
                  <a:cubicBezTo>
                    <a:pt x="165" y="332"/>
                    <a:pt x="165" y="332"/>
                    <a:pt x="165" y="332"/>
                  </a:cubicBezTo>
                  <a:cubicBezTo>
                    <a:pt x="188" y="349"/>
                    <a:pt x="188" y="349"/>
                    <a:pt x="188" y="349"/>
                  </a:cubicBezTo>
                  <a:cubicBezTo>
                    <a:pt x="190" y="348"/>
                    <a:pt x="190" y="348"/>
                    <a:pt x="190" y="348"/>
                  </a:cubicBezTo>
                  <a:cubicBezTo>
                    <a:pt x="189" y="347"/>
                    <a:pt x="188" y="346"/>
                    <a:pt x="188" y="345"/>
                  </a:cubicBezTo>
                  <a:cubicBezTo>
                    <a:pt x="187" y="344"/>
                    <a:pt x="188" y="343"/>
                    <a:pt x="188" y="341"/>
                  </a:cubicBezTo>
                  <a:cubicBezTo>
                    <a:pt x="201" y="290"/>
                    <a:pt x="201" y="290"/>
                    <a:pt x="201" y="290"/>
                  </a:cubicBezTo>
                  <a:cubicBezTo>
                    <a:pt x="196" y="286"/>
                    <a:pt x="196" y="286"/>
                    <a:pt x="196" y="286"/>
                  </a:cubicBezTo>
                  <a:cubicBezTo>
                    <a:pt x="152" y="314"/>
                    <a:pt x="152" y="314"/>
                    <a:pt x="152" y="314"/>
                  </a:cubicBezTo>
                  <a:cubicBezTo>
                    <a:pt x="151" y="315"/>
                    <a:pt x="149" y="316"/>
                    <a:pt x="148" y="316"/>
                  </a:cubicBezTo>
                  <a:cubicBezTo>
                    <a:pt x="147" y="316"/>
                    <a:pt x="145" y="316"/>
                    <a:pt x="144" y="315"/>
                  </a:cubicBezTo>
                  <a:cubicBezTo>
                    <a:pt x="143" y="317"/>
                    <a:pt x="143" y="317"/>
                    <a:pt x="143" y="317"/>
                  </a:cubicBezTo>
                  <a:cubicBezTo>
                    <a:pt x="157" y="326"/>
                    <a:pt x="157" y="326"/>
                    <a:pt x="157" y="326"/>
                  </a:cubicBezTo>
                  <a:cubicBezTo>
                    <a:pt x="158" y="325"/>
                    <a:pt x="158" y="325"/>
                    <a:pt x="158" y="325"/>
                  </a:cubicBezTo>
                  <a:cubicBezTo>
                    <a:pt x="157" y="324"/>
                    <a:pt x="157" y="324"/>
                    <a:pt x="157" y="324"/>
                  </a:cubicBezTo>
                  <a:cubicBezTo>
                    <a:pt x="156" y="323"/>
                    <a:pt x="155" y="322"/>
                    <a:pt x="154" y="321"/>
                  </a:cubicBezTo>
                  <a:cubicBezTo>
                    <a:pt x="154" y="320"/>
                    <a:pt x="154" y="319"/>
                    <a:pt x="155" y="318"/>
                  </a:cubicBezTo>
                  <a:cubicBezTo>
                    <a:pt x="155" y="317"/>
                    <a:pt x="156" y="317"/>
                    <a:pt x="156" y="317"/>
                  </a:cubicBezTo>
                  <a:cubicBezTo>
                    <a:pt x="157" y="316"/>
                    <a:pt x="157" y="316"/>
                    <a:pt x="158" y="316"/>
                  </a:cubicBezTo>
                  <a:close/>
                  <a:moveTo>
                    <a:pt x="168" y="309"/>
                  </a:moveTo>
                  <a:cubicBezTo>
                    <a:pt x="168" y="309"/>
                    <a:pt x="168" y="309"/>
                    <a:pt x="168" y="309"/>
                  </a:cubicBezTo>
                  <a:cubicBezTo>
                    <a:pt x="183" y="300"/>
                    <a:pt x="183" y="300"/>
                    <a:pt x="183" y="300"/>
                  </a:cubicBezTo>
                  <a:cubicBezTo>
                    <a:pt x="178" y="316"/>
                    <a:pt x="178" y="316"/>
                    <a:pt x="178" y="316"/>
                  </a:cubicBezTo>
                  <a:cubicBezTo>
                    <a:pt x="168" y="309"/>
                    <a:pt x="168" y="309"/>
                    <a:pt x="168" y="309"/>
                  </a:cubicBezTo>
                  <a:close/>
                  <a:moveTo>
                    <a:pt x="230" y="319"/>
                  </a:moveTo>
                  <a:cubicBezTo>
                    <a:pt x="230" y="319"/>
                    <a:pt x="230" y="319"/>
                    <a:pt x="230" y="319"/>
                  </a:cubicBezTo>
                  <a:cubicBezTo>
                    <a:pt x="231" y="316"/>
                    <a:pt x="232" y="314"/>
                    <a:pt x="231" y="312"/>
                  </a:cubicBezTo>
                  <a:cubicBezTo>
                    <a:pt x="231" y="311"/>
                    <a:pt x="229" y="310"/>
                    <a:pt x="227" y="308"/>
                  </a:cubicBezTo>
                  <a:cubicBezTo>
                    <a:pt x="228" y="307"/>
                    <a:pt x="228" y="307"/>
                    <a:pt x="228" y="307"/>
                  </a:cubicBezTo>
                  <a:cubicBezTo>
                    <a:pt x="249" y="316"/>
                    <a:pt x="249" y="316"/>
                    <a:pt x="249" y="316"/>
                  </a:cubicBezTo>
                  <a:cubicBezTo>
                    <a:pt x="259" y="357"/>
                    <a:pt x="259" y="357"/>
                    <a:pt x="259" y="357"/>
                  </a:cubicBezTo>
                  <a:cubicBezTo>
                    <a:pt x="269" y="337"/>
                    <a:pt x="269" y="337"/>
                    <a:pt x="269" y="337"/>
                  </a:cubicBezTo>
                  <a:cubicBezTo>
                    <a:pt x="270" y="334"/>
                    <a:pt x="270" y="332"/>
                    <a:pt x="270" y="330"/>
                  </a:cubicBezTo>
                  <a:cubicBezTo>
                    <a:pt x="269" y="329"/>
                    <a:pt x="268" y="328"/>
                    <a:pt x="266" y="326"/>
                  </a:cubicBezTo>
                  <a:cubicBezTo>
                    <a:pt x="266" y="324"/>
                    <a:pt x="266" y="324"/>
                    <a:pt x="266" y="324"/>
                  </a:cubicBezTo>
                  <a:cubicBezTo>
                    <a:pt x="283" y="332"/>
                    <a:pt x="283" y="332"/>
                    <a:pt x="283" y="332"/>
                  </a:cubicBezTo>
                  <a:cubicBezTo>
                    <a:pt x="282" y="334"/>
                    <a:pt x="282" y="334"/>
                    <a:pt x="282" y="334"/>
                  </a:cubicBezTo>
                  <a:cubicBezTo>
                    <a:pt x="280" y="333"/>
                    <a:pt x="278" y="333"/>
                    <a:pt x="276" y="333"/>
                  </a:cubicBezTo>
                  <a:cubicBezTo>
                    <a:pt x="275" y="334"/>
                    <a:pt x="273" y="336"/>
                    <a:pt x="272" y="338"/>
                  </a:cubicBezTo>
                  <a:cubicBezTo>
                    <a:pt x="253" y="380"/>
                    <a:pt x="253" y="380"/>
                    <a:pt x="253" y="380"/>
                  </a:cubicBezTo>
                  <a:cubicBezTo>
                    <a:pt x="247" y="377"/>
                    <a:pt x="247" y="377"/>
                    <a:pt x="247" y="377"/>
                  </a:cubicBezTo>
                  <a:cubicBezTo>
                    <a:pt x="233" y="322"/>
                    <a:pt x="233" y="322"/>
                    <a:pt x="233" y="322"/>
                  </a:cubicBezTo>
                  <a:cubicBezTo>
                    <a:pt x="219" y="352"/>
                    <a:pt x="219" y="352"/>
                    <a:pt x="219" y="352"/>
                  </a:cubicBezTo>
                  <a:cubicBezTo>
                    <a:pt x="217" y="355"/>
                    <a:pt x="217" y="357"/>
                    <a:pt x="217" y="359"/>
                  </a:cubicBezTo>
                  <a:cubicBezTo>
                    <a:pt x="218" y="360"/>
                    <a:pt x="219" y="362"/>
                    <a:pt x="222" y="363"/>
                  </a:cubicBezTo>
                  <a:cubicBezTo>
                    <a:pt x="221" y="365"/>
                    <a:pt x="221" y="365"/>
                    <a:pt x="221" y="365"/>
                  </a:cubicBezTo>
                  <a:cubicBezTo>
                    <a:pt x="204" y="357"/>
                    <a:pt x="204" y="357"/>
                    <a:pt x="204" y="357"/>
                  </a:cubicBezTo>
                  <a:cubicBezTo>
                    <a:pt x="205" y="355"/>
                    <a:pt x="205" y="355"/>
                    <a:pt x="205" y="355"/>
                  </a:cubicBezTo>
                  <a:cubicBezTo>
                    <a:pt x="208" y="356"/>
                    <a:pt x="210" y="356"/>
                    <a:pt x="211" y="356"/>
                  </a:cubicBezTo>
                  <a:cubicBezTo>
                    <a:pt x="213" y="355"/>
                    <a:pt x="214" y="353"/>
                    <a:pt x="215" y="351"/>
                  </a:cubicBezTo>
                  <a:cubicBezTo>
                    <a:pt x="230" y="319"/>
                    <a:pt x="230" y="319"/>
                    <a:pt x="230" y="319"/>
                  </a:cubicBezTo>
                  <a:close/>
                  <a:moveTo>
                    <a:pt x="368" y="382"/>
                  </a:moveTo>
                  <a:cubicBezTo>
                    <a:pt x="368" y="382"/>
                    <a:pt x="368" y="382"/>
                    <a:pt x="368" y="382"/>
                  </a:cubicBezTo>
                  <a:cubicBezTo>
                    <a:pt x="370" y="356"/>
                    <a:pt x="370" y="356"/>
                    <a:pt x="370" y="356"/>
                  </a:cubicBezTo>
                  <a:cubicBezTo>
                    <a:pt x="371" y="354"/>
                    <a:pt x="370" y="351"/>
                    <a:pt x="369" y="350"/>
                  </a:cubicBezTo>
                  <a:cubicBezTo>
                    <a:pt x="368" y="349"/>
                    <a:pt x="367" y="348"/>
                    <a:pt x="364" y="348"/>
                  </a:cubicBezTo>
                  <a:cubicBezTo>
                    <a:pt x="364" y="346"/>
                    <a:pt x="364" y="346"/>
                    <a:pt x="364" y="346"/>
                  </a:cubicBezTo>
                  <a:cubicBezTo>
                    <a:pt x="382" y="347"/>
                    <a:pt x="382" y="347"/>
                    <a:pt x="382" y="347"/>
                  </a:cubicBezTo>
                  <a:cubicBezTo>
                    <a:pt x="382" y="349"/>
                    <a:pt x="382" y="349"/>
                    <a:pt x="382" y="349"/>
                  </a:cubicBezTo>
                  <a:cubicBezTo>
                    <a:pt x="379" y="349"/>
                    <a:pt x="378" y="350"/>
                    <a:pt x="376" y="351"/>
                  </a:cubicBezTo>
                  <a:cubicBezTo>
                    <a:pt x="375" y="352"/>
                    <a:pt x="374" y="354"/>
                    <a:pt x="374" y="357"/>
                  </a:cubicBezTo>
                  <a:cubicBezTo>
                    <a:pt x="372" y="382"/>
                    <a:pt x="372" y="382"/>
                    <a:pt x="372" y="382"/>
                  </a:cubicBezTo>
                  <a:cubicBezTo>
                    <a:pt x="372" y="386"/>
                    <a:pt x="371" y="389"/>
                    <a:pt x="370" y="391"/>
                  </a:cubicBezTo>
                  <a:cubicBezTo>
                    <a:pt x="369" y="393"/>
                    <a:pt x="368" y="395"/>
                    <a:pt x="367" y="396"/>
                  </a:cubicBezTo>
                  <a:cubicBezTo>
                    <a:pt x="365" y="398"/>
                    <a:pt x="362" y="400"/>
                    <a:pt x="359" y="401"/>
                  </a:cubicBezTo>
                  <a:cubicBezTo>
                    <a:pt x="355" y="402"/>
                    <a:pt x="352" y="402"/>
                    <a:pt x="348" y="402"/>
                  </a:cubicBezTo>
                  <a:cubicBezTo>
                    <a:pt x="340" y="401"/>
                    <a:pt x="335" y="399"/>
                    <a:pt x="331" y="395"/>
                  </a:cubicBezTo>
                  <a:cubicBezTo>
                    <a:pt x="328" y="391"/>
                    <a:pt x="327" y="386"/>
                    <a:pt x="327" y="379"/>
                  </a:cubicBezTo>
                  <a:cubicBezTo>
                    <a:pt x="330" y="353"/>
                    <a:pt x="330" y="353"/>
                    <a:pt x="330" y="353"/>
                  </a:cubicBezTo>
                  <a:cubicBezTo>
                    <a:pt x="330" y="350"/>
                    <a:pt x="329" y="348"/>
                    <a:pt x="328" y="347"/>
                  </a:cubicBezTo>
                  <a:cubicBezTo>
                    <a:pt x="328" y="345"/>
                    <a:pt x="326" y="344"/>
                    <a:pt x="323" y="344"/>
                  </a:cubicBezTo>
                  <a:cubicBezTo>
                    <a:pt x="323" y="342"/>
                    <a:pt x="323" y="342"/>
                    <a:pt x="323" y="342"/>
                  </a:cubicBezTo>
                  <a:cubicBezTo>
                    <a:pt x="355" y="345"/>
                    <a:pt x="355" y="345"/>
                    <a:pt x="355" y="345"/>
                  </a:cubicBezTo>
                  <a:cubicBezTo>
                    <a:pt x="355" y="347"/>
                    <a:pt x="355" y="347"/>
                    <a:pt x="355" y="347"/>
                  </a:cubicBezTo>
                  <a:cubicBezTo>
                    <a:pt x="352" y="347"/>
                    <a:pt x="350" y="347"/>
                    <a:pt x="349" y="348"/>
                  </a:cubicBezTo>
                  <a:cubicBezTo>
                    <a:pt x="348" y="350"/>
                    <a:pt x="347" y="351"/>
                    <a:pt x="347" y="354"/>
                  </a:cubicBezTo>
                  <a:cubicBezTo>
                    <a:pt x="344" y="385"/>
                    <a:pt x="344" y="385"/>
                    <a:pt x="344" y="385"/>
                  </a:cubicBezTo>
                  <a:cubicBezTo>
                    <a:pt x="344" y="389"/>
                    <a:pt x="344" y="392"/>
                    <a:pt x="346" y="394"/>
                  </a:cubicBezTo>
                  <a:cubicBezTo>
                    <a:pt x="347" y="396"/>
                    <a:pt x="350" y="397"/>
                    <a:pt x="354" y="398"/>
                  </a:cubicBezTo>
                  <a:cubicBezTo>
                    <a:pt x="358" y="398"/>
                    <a:pt x="361" y="397"/>
                    <a:pt x="364" y="394"/>
                  </a:cubicBezTo>
                  <a:cubicBezTo>
                    <a:pt x="366" y="392"/>
                    <a:pt x="368" y="387"/>
                    <a:pt x="368" y="382"/>
                  </a:cubicBezTo>
                  <a:close/>
                  <a:moveTo>
                    <a:pt x="399" y="357"/>
                  </a:moveTo>
                  <a:cubicBezTo>
                    <a:pt x="399" y="357"/>
                    <a:pt x="399" y="357"/>
                    <a:pt x="399" y="357"/>
                  </a:cubicBezTo>
                  <a:cubicBezTo>
                    <a:pt x="398" y="354"/>
                    <a:pt x="397" y="352"/>
                    <a:pt x="396" y="351"/>
                  </a:cubicBezTo>
                  <a:cubicBezTo>
                    <a:pt x="395" y="350"/>
                    <a:pt x="393" y="350"/>
                    <a:pt x="390" y="350"/>
                  </a:cubicBezTo>
                  <a:cubicBezTo>
                    <a:pt x="390" y="348"/>
                    <a:pt x="390" y="348"/>
                    <a:pt x="390" y="348"/>
                  </a:cubicBezTo>
                  <a:cubicBezTo>
                    <a:pt x="413" y="345"/>
                    <a:pt x="413" y="345"/>
                    <a:pt x="413" y="345"/>
                  </a:cubicBezTo>
                  <a:cubicBezTo>
                    <a:pt x="444" y="373"/>
                    <a:pt x="444" y="373"/>
                    <a:pt x="444" y="373"/>
                  </a:cubicBezTo>
                  <a:cubicBezTo>
                    <a:pt x="441" y="351"/>
                    <a:pt x="441" y="351"/>
                    <a:pt x="441" y="351"/>
                  </a:cubicBezTo>
                  <a:cubicBezTo>
                    <a:pt x="440" y="348"/>
                    <a:pt x="440" y="346"/>
                    <a:pt x="438" y="345"/>
                  </a:cubicBezTo>
                  <a:cubicBezTo>
                    <a:pt x="437" y="344"/>
                    <a:pt x="435" y="344"/>
                    <a:pt x="433" y="344"/>
                  </a:cubicBezTo>
                  <a:cubicBezTo>
                    <a:pt x="432" y="342"/>
                    <a:pt x="432" y="342"/>
                    <a:pt x="432" y="342"/>
                  </a:cubicBezTo>
                  <a:cubicBezTo>
                    <a:pt x="450" y="339"/>
                    <a:pt x="450" y="339"/>
                    <a:pt x="450" y="339"/>
                  </a:cubicBezTo>
                  <a:cubicBezTo>
                    <a:pt x="450" y="341"/>
                    <a:pt x="450" y="341"/>
                    <a:pt x="450" y="341"/>
                  </a:cubicBezTo>
                  <a:cubicBezTo>
                    <a:pt x="448" y="342"/>
                    <a:pt x="446" y="343"/>
                    <a:pt x="445" y="344"/>
                  </a:cubicBezTo>
                  <a:cubicBezTo>
                    <a:pt x="444" y="346"/>
                    <a:pt x="444" y="348"/>
                    <a:pt x="444" y="350"/>
                  </a:cubicBezTo>
                  <a:cubicBezTo>
                    <a:pt x="451" y="396"/>
                    <a:pt x="451" y="396"/>
                    <a:pt x="451" y="396"/>
                  </a:cubicBezTo>
                  <a:cubicBezTo>
                    <a:pt x="445" y="397"/>
                    <a:pt x="445" y="397"/>
                    <a:pt x="445" y="397"/>
                  </a:cubicBezTo>
                  <a:cubicBezTo>
                    <a:pt x="403" y="358"/>
                    <a:pt x="403" y="358"/>
                    <a:pt x="403" y="358"/>
                  </a:cubicBezTo>
                  <a:cubicBezTo>
                    <a:pt x="407" y="392"/>
                    <a:pt x="407" y="392"/>
                    <a:pt x="407" y="392"/>
                  </a:cubicBezTo>
                  <a:cubicBezTo>
                    <a:pt x="408" y="394"/>
                    <a:pt x="409" y="396"/>
                    <a:pt x="410" y="397"/>
                  </a:cubicBezTo>
                  <a:cubicBezTo>
                    <a:pt x="411" y="398"/>
                    <a:pt x="413" y="399"/>
                    <a:pt x="416" y="399"/>
                  </a:cubicBezTo>
                  <a:cubicBezTo>
                    <a:pt x="416" y="401"/>
                    <a:pt x="416" y="401"/>
                    <a:pt x="416" y="401"/>
                  </a:cubicBezTo>
                  <a:cubicBezTo>
                    <a:pt x="398" y="403"/>
                    <a:pt x="398" y="403"/>
                    <a:pt x="398" y="403"/>
                  </a:cubicBezTo>
                  <a:cubicBezTo>
                    <a:pt x="398" y="401"/>
                    <a:pt x="398" y="401"/>
                    <a:pt x="398" y="401"/>
                  </a:cubicBezTo>
                  <a:cubicBezTo>
                    <a:pt x="400" y="401"/>
                    <a:pt x="402" y="400"/>
                    <a:pt x="403" y="398"/>
                  </a:cubicBezTo>
                  <a:cubicBezTo>
                    <a:pt x="404" y="397"/>
                    <a:pt x="404" y="395"/>
                    <a:pt x="404" y="392"/>
                  </a:cubicBezTo>
                  <a:cubicBezTo>
                    <a:pt x="399" y="357"/>
                    <a:pt x="399" y="357"/>
                    <a:pt x="399" y="357"/>
                  </a:cubicBezTo>
                  <a:close/>
                  <a:moveTo>
                    <a:pt x="499" y="374"/>
                  </a:moveTo>
                  <a:cubicBezTo>
                    <a:pt x="499" y="374"/>
                    <a:pt x="499" y="374"/>
                    <a:pt x="499" y="374"/>
                  </a:cubicBezTo>
                  <a:cubicBezTo>
                    <a:pt x="500" y="377"/>
                    <a:pt x="501" y="379"/>
                    <a:pt x="502" y="379"/>
                  </a:cubicBezTo>
                  <a:cubicBezTo>
                    <a:pt x="504" y="380"/>
                    <a:pt x="506" y="380"/>
                    <a:pt x="508" y="380"/>
                  </a:cubicBezTo>
                  <a:cubicBezTo>
                    <a:pt x="509" y="382"/>
                    <a:pt x="509" y="382"/>
                    <a:pt x="509" y="382"/>
                  </a:cubicBezTo>
                  <a:cubicBezTo>
                    <a:pt x="478" y="391"/>
                    <a:pt x="478" y="391"/>
                    <a:pt x="478" y="391"/>
                  </a:cubicBezTo>
                  <a:cubicBezTo>
                    <a:pt x="478" y="389"/>
                    <a:pt x="478" y="389"/>
                    <a:pt x="478" y="389"/>
                  </a:cubicBezTo>
                  <a:cubicBezTo>
                    <a:pt x="480" y="388"/>
                    <a:pt x="482" y="387"/>
                    <a:pt x="482" y="385"/>
                  </a:cubicBezTo>
                  <a:cubicBezTo>
                    <a:pt x="483" y="384"/>
                    <a:pt x="483" y="382"/>
                    <a:pt x="482" y="379"/>
                  </a:cubicBezTo>
                  <a:cubicBezTo>
                    <a:pt x="473" y="345"/>
                    <a:pt x="473" y="345"/>
                    <a:pt x="473" y="345"/>
                  </a:cubicBezTo>
                  <a:cubicBezTo>
                    <a:pt x="472" y="342"/>
                    <a:pt x="471" y="340"/>
                    <a:pt x="469" y="339"/>
                  </a:cubicBezTo>
                  <a:cubicBezTo>
                    <a:pt x="468" y="338"/>
                    <a:pt x="466" y="338"/>
                    <a:pt x="463" y="339"/>
                  </a:cubicBezTo>
                  <a:cubicBezTo>
                    <a:pt x="463" y="337"/>
                    <a:pt x="463" y="337"/>
                    <a:pt x="463" y="337"/>
                  </a:cubicBezTo>
                  <a:cubicBezTo>
                    <a:pt x="493" y="328"/>
                    <a:pt x="493" y="328"/>
                    <a:pt x="493" y="328"/>
                  </a:cubicBezTo>
                  <a:cubicBezTo>
                    <a:pt x="494" y="330"/>
                    <a:pt x="494" y="330"/>
                    <a:pt x="494" y="330"/>
                  </a:cubicBezTo>
                  <a:cubicBezTo>
                    <a:pt x="491" y="331"/>
                    <a:pt x="490" y="332"/>
                    <a:pt x="489" y="334"/>
                  </a:cubicBezTo>
                  <a:cubicBezTo>
                    <a:pt x="488" y="335"/>
                    <a:pt x="488" y="337"/>
                    <a:pt x="489" y="340"/>
                  </a:cubicBezTo>
                  <a:cubicBezTo>
                    <a:pt x="499" y="374"/>
                    <a:pt x="499" y="374"/>
                    <a:pt x="499" y="374"/>
                  </a:cubicBezTo>
                  <a:close/>
                  <a:moveTo>
                    <a:pt x="550" y="366"/>
                  </a:moveTo>
                  <a:cubicBezTo>
                    <a:pt x="550" y="366"/>
                    <a:pt x="550" y="366"/>
                    <a:pt x="550" y="366"/>
                  </a:cubicBezTo>
                  <a:cubicBezTo>
                    <a:pt x="554" y="364"/>
                    <a:pt x="554" y="364"/>
                    <a:pt x="554" y="364"/>
                  </a:cubicBezTo>
                  <a:cubicBezTo>
                    <a:pt x="549" y="311"/>
                    <a:pt x="549" y="311"/>
                    <a:pt x="549" y="311"/>
                  </a:cubicBezTo>
                  <a:cubicBezTo>
                    <a:pt x="548" y="309"/>
                    <a:pt x="549" y="307"/>
                    <a:pt x="549" y="306"/>
                  </a:cubicBezTo>
                  <a:cubicBezTo>
                    <a:pt x="550" y="304"/>
                    <a:pt x="551" y="303"/>
                    <a:pt x="552" y="302"/>
                  </a:cubicBezTo>
                  <a:cubicBezTo>
                    <a:pt x="551" y="301"/>
                    <a:pt x="551" y="301"/>
                    <a:pt x="551" y="301"/>
                  </a:cubicBezTo>
                  <a:cubicBezTo>
                    <a:pt x="536" y="308"/>
                    <a:pt x="536" y="308"/>
                    <a:pt x="536" y="308"/>
                  </a:cubicBezTo>
                  <a:cubicBezTo>
                    <a:pt x="537" y="310"/>
                    <a:pt x="537" y="310"/>
                    <a:pt x="537" y="310"/>
                  </a:cubicBezTo>
                  <a:cubicBezTo>
                    <a:pt x="539" y="309"/>
                    <a:pt x="540" y="309"/>
                    <a:pt x="542" y="309"/>
                  </a:cubicBezTo>
                  <a:cubicBezTo>
                    <a:pt x="543" y="309"/>
                    <a:pt x="544" y="310"/>
                    <a:pt x="544" y="311"/>
                  </a:cubicBezTo>
                  <a:cubicBezTo>
                    <a:pt x="544" y="311"/>
                    <a:pt x="544" y="311"/>
                    <a:pt x="545" y="312"/>
                  </a:cubicBezTo>
                  <a:cubicBezTo>
                    <a:pt x="545" y="312"/>
                    <a:pt x="545" y="313"/>
                    <a:pt x="545" y="314"/>
                  </a:cubicBezTo>
                  <a:cubicBezTo>
                    <a:pt x="548" y="342"/>
                    <a:pt x="548" y="342"/>
                    <a:pt x="548" y="342"/>
                  </a:cubicBezTo>
                  <a:cubicBezTo>
                    <a:pt x="525" y="323"/>
                    <a:pt x="525" y="323"/>
                    <a:pt x="525" y="323"/>
                  </a:cubicBezTo>
                  <a:cubicBezTo>
                    <a:pt x="524" y="322"/>
                    <a:pt x="524" y="322"/>
                    <a:pt x="524" y="322"/>
                  </a:cubicBezTo>
                  <a:cubicBezTo>
                    <a:pt x="524" y="321"/>
                    <a:pt x="523" y="321"/>
                    <a:pt x="523" y="321"/>
                  </a:cubicBezTo>
                  <a:cubicBezTo>
                    <a:pt x="523" y="320"/>
                    <a:pt x="523" y="319"/>
                    <a:pt x="523" y="318"/>
                  </a:cubicBezTo>
                  <a:cubicBezTo>
                    <a:pt x="524" y="318"/>
                    <a:pt x="525" y="317"/>
                    <a:pt x="526" y="316"/>
                  </a:cubicBezTo>
                  <a:cubicBezTo>
                    <a:pt x="527" y="316"/>
                    <a:pt x="527" y="316"/>
                    <a:pt x="527" y="316"/>
                  </a:cubicBezTo>
                  <a:cubicBezTo>
                    <a:pt x="526" y="314"/>
                    <a:pt x="526" y="314"/>
                    <a:pt x="526" y="314"/>
                  </a:cubicBezTo>
                  <a:cubicBezTo>
                    <a:pt x="500" y="328"/>
                    <a:pt x="500" y="328"/>
                    <a:pt x="500" y="328"/>
                  </a:cubicBezTo>
                  <a:cubicBezTo>
                    <a:pt x="501" y="329"/>
                    <a:pt x="501" y="329"/>
                    <a:pt x="501" y="329"/>
                  </a:cubicBezTo>
                  <a:cubicBezTo>
                    <a:pt x="503" y="329"/>
                    <a:pt x="504" y="328"/>
                    <a:pt x="505" y="329"/>
                  </a:cubicBezTo>
                  <a:cubicBezTo>
                    <a:pt x="506" y="329"/>
                    <a:pt x="508" y="330"/>
                    <a:pt x="510" y="332"/>
                  </a:cubicBezTo>
                  <a:cubicBezTo>
                    <a:pt x="550" y="366"/>
                    <a:pt x="550" y="366"/>
                    <a:pt x="550" y="366"/>
                  </a:cubicBezTo>
                  <a:close/>
                  <a:moveTo>
                    <a:pt x="593" y="342"/>
                  </a:moveTo>
                  <a:cubicBezTo>
                    <a:pt x="593" y="342"/>
                    <a:pt x="593" y="342"/>
                    <a:pt x="593" y="342"/>
                  </a:cubicBezTo>
                  <a:cubicBezTo>
                    <a:pt x="591" y="341"/>
                    <a:pt x="591" y="341"/>
                    <a:pt x="591" y="341"/>
                  </a:cubicBezTo>
                  <a:cubicBezTo>
                    <a:pt x="593" y="339"/>
                    <a:pt x="594" y="337"/>
                    <a:pt x="594" y="336"/>
                  </a:cubicBezTo>
                  <a:cubicBezTo>
                    <a:pt x="595" y="334"/>
                    <a:pt x="594" y="332"/>
                    <a:pt x="592" y="330"/>
                  </a:cubicBezTo>
                  <a:cubicBezTo>
                    <a:pt x="570" y="302"/>
                    <a:pt x="570" y="302"/>
                    <a:pt x="570" y="302"/>
                  </a:cubicBezTo>
                  <a:cubicBezTo>
                    <a:pt x="568" y="300"/>
                    <a:pt x="566" y="299"/>
                    <a:pt x="564" y="299"/>
                  </a:cubicBezTo>
                  <a:cubicBezTo>
                    <a:pt x="563" y="298"/>
                    <a:pt x="561" y="299"/>
                    <a:pt x="559" y="301"/>
                  </a:cubicBezTo>
                  <a:cubicBezTo>
                    <a:pt x="558" y="299"/>
                    <a:pt x="558" y="299"/>
                    <a:pt x="558" y="299"/>
                  </a:cubicBezTo>
                  <a:cubicBezTo>
                    <a:pt x="596" y="268"/>
                    <a:pt x="596" y="268"/>
                    <a:pt x="596" y="268"/>
                  </a:cubicBezTo>
                  <a:cubicBezTo>
                    <a:pt x="605" y="280"/>
                    <a:pt x="605" y="280"/>
                    <a:pt x="605" y="280"/>
                  </a:cubicBezTo>
                  <a:cubicBezTo>
                    <a:pt x="604" y="281"/>
                    <a:pt x="604" y="281"/>
                    <a:pt x="604" y="281"/>
                  </a:cubicBezTo>
                  <a:cubicBezTo>
                    <a:pt x="600" y="278"/>
                    <a:pt x="598" y="277"/>
                    <a:pt x="595" y="277"/>
                  </a:cubicBezTo>
                  <a:cubicBezTo>
                    <a:pt x="592" y="277"/>
                    <a:pt x="589" y="278"/>
                    <a:pt x="585" y="281"/>
                  </a:cubicBezTo>
                  <a:cubicBezTo>
                    <a:pt x="579" y="286"/>
                    <a:pt x="579" y="286"/>
                    <a:pt x="579" y="286"/>
                  </a:cubicBezTo>
                  <a:cubicBezTo>
                    <a:pt x="593" y="303"/>
                    <a:pt x="593" y="303"/>
                    <a:pt x="593" y="303"/>
                  </a:cubicBezTo>
                  <a:cubicBezTo>
                    <a:pt x="593" y="303"/>
                    <a:pt x="593" y="303"/>
                    <a:pt x="593" y="303"/>
                  </a:cubicBezTo>
                  <a:cubicBezTo>
                    <a:pt x="596" y="301"/>
                    <a:pt x="597" y="299"/>
                    <a:pt x="597" y="296"/>
                  </a:cubicBezTo>
                  <a:cubicBezTo>
                    <a:pt x="597" y="294"/>
                    <a:pt x="596" y="291"/>
                    <a:pt x="594" y="288"/>
                  </a:cubicBezTo>
                  <a:cubicBezTo>
                    <a:pt x="595" y="286"/>
                    <a:pt x="595" y="286"/>
                    <a:pt x="595" y="286"/>
                  </a:cubicBezTo>
                  <a:cubicBezTo>
                    <a:pt x="612" y="307"/>
                    <a:pt x="612" y="307"/>
                    <a:pt x="612" y="307"/>
                  </a:cubicBezTo>
                  <a:cubicBezTo>
                    <a:pt x="610" y="309"/>
                    <a:pt x="610" y="309"/>
                    <a:pt x="610" y="309"/>
                  </a:cubicBezTo>
                  <a:cubicBezTo>
                    <a:pt x="608" y="306"/>
                    <a:pt x="605" y="304"/>
                    <a:pt x="603" y="303"/>
                  </a:cubicBezTo>
                  <a:cubicBezTo>
                    <a:pt x="600" y="303"/>
                    <a:pt x="598" y="304"/>
                    <a:pt x="595" y="306"/>
                  </a:cubicBezTo>
                  <a:cubicBezTo>
                    <a:pt x="595" y="306"/>
                    <a:pt x="595" y="306"/>
                    <a:pt x="595" y="306"/>
                  </a:cubicBezTo>
                  <a:cubicBezTo>
                    <a:pt x="606" y="320"/>
                    <a:pt x="606" y="320"/>
                    <a:pt x="606" y="320"/>
                  </a:cubicBezTo>
                  <a:cubicBezTo>
                    <a:pt x="607" y="322"/>
                    <a:pt x="609" y="323"/>
                    <a:pt x="610" y="323"/>
                  </a:cubicBezTo>
                  <a:cubicBezTo>
                    <a:pt x="611" y="323"/>
                    <a:pt x="613" y="322"/>
                    <a:pt x="615" y="319"/>
                  </a:cubicBezTo>
                  <a:cubicBezTo>
                    <a:pt x="619" y="316"/>
                    <a:pt x="622" y="313"/>
                    <a:pt x="622" y="309"/>
                  </a:cubicBezTo>
                  <a:cubicBezTo>
                    <a:pt x="623" y="306"/>
                    <a:pt x="623" y="302"/>
                    <a:pt x="620" y="297"/>
                  </a:cubicBezTo>
                  <a:cubicBezTo>
                    <a:pt x="622" y="296"/>
                    <a:pt x="622" y="296"/>
                    <a:pt x="622" y="296"/>
                  </a:cubicBezTo>
                  <a:cubicBezTo>
                    <a:pt x="631" y="312"/>
                    <a:pt x="631" y="312"/>
                    <a:pt x="631" y="312"/>
                  </a:cubicBezTo>
                  <a:cubicBezTo>
                    <a:pt x="593" y="342"/>
                    <a:pt x="593" y="342"/>
                    <a:pt x="593" y="342"/>
                  </a:cubicBezTo>
                  <a:close/>
                  <a:moveTo>
                    <a:pt x="645" y="259"/>
                  </a:moveTo>
                  <a:cubicBezTo>
                    <a:pt x="645" y="259"/>
                    <a:pt x="645" y="259"/>
                    <a:pt x="645" y="259"/>
                  </a:cubicBezTo>
                  <a:cubicBezTo>
                    <a:pt x="645" y="258"/>
                    <a:pt x="645" y="258"/>
                    <a:pt x="645" y="258"/>
                  </a:cubicBezTo>
                  <a:cubicBezTo>
                    <a:pt x="647" y="255"/>
                    <a:pt x="648" y="253"/>
                    <a:pt x="648" y="250"/>
                  </a:cubicBezTo>
                  <a:cubicBezTo>
                    <a:pt x="648" y="248"/>
                    <a:pt x="646" y="245"/>
                    <a:pt x="643" y="243"/>
                  </a:cubicBezTo>
                  <a:cubicBezTo>
                    <a:pt x="640" y="240"/>
                    <a:pt x="637" y="239"/>
                    <a:pt x="634" y="239"/>
                  </a:cubicBezTo>
                  <a:cubicBezTo>
                    <a:pt x="632" y="239"/>
                    <a:pt x="629" y="240"/>
                    <a:pt x="626" y="244"/>
                  </a:cubicBezTo>
                  <a:cubicBezTo>
                    <a:pt x="645" y="259"/>
                    <a:pt x="645" y="259"/>
                    <a:pt x="645" y="259"/>
                  </a:cubicBezTo>
                  <a:close/>
                  <a:moveTo>
                    <a:pt x="659" y="271"/>
                  </a:moveTo>
                  <a:cubicBezTo>
                    <a:pt x="659" y="271"/>
                    <a:pt x="659" y="271"/>
                    <a:pt x="659" y="271"/>
                  </a:cubicBezTo>
                  <a:cubicBezTo>
                    <a:pt x="647" y="261"/>
                    <a:pt x="647" y="261"/>
                    <a:pt x="647" y="261"/>
                  </a:cubicBezTo>
                  <a:cubicBezTo>
                    <a:pt x="648" y="260"/>
                    <a:pt x="648" y="260"/>
                    <a:pt x="648" y="260"/>
                  </a:cubicBezTo>
                  <a:cubicBezTo>
                    <a:pt x="677" y="265"/>
                    <a:pt x="677" y="265"/>
                    <a:pt x="677" y="265"/>
                  </a:cubicBezTo>
                  <a:cubicBezTo>
                    <a:pt x="690" y="250"/>
                    <a:pt x="690" y="250"/>
                    <a:pt x="690" y="250"/>
                  </a:cubicBezTo>
                  <a:cubicBezTo>
                    <a:pt x="689" y="248"/>
                    <a:pt x="689" y="248"/>
                    <a:pt x="689" y="248"/>
                  </a:cubicBezTo>
                  <a:cubicBezTo>
                    <a:pt x="688" y="249"/>
                    <a:pt x="686" y="250"/>
                    <a:pt x="685" y="250"/>
                  </a:cubicBezTo>
                  <a:cubicBezTo>
                    <a:pt x="684" y="251"/>
                    <a:pt x="682" y="250"/>
                    <a:pt x="680" y="250"/>
                  </a:cubicBezTo>
                  <a:cubicBezTo>
                    <a:pt x="658" y="246"/>
                    <a:pt x="658" y="246"/>
                    <a:pt x="658" y="246"/>
                  </a:cubicBezTo>
                  <a:cubicBezTo>
                    <a:pt x="659" y="243"/>
                    <a:pt x="660" y="240"/>
                    <a:pt x="659" y="236"/>
                  </a:cubicBezTo>
                  <a:cubicBezTo>
                    <a:pt x="659" y="233"/>
                    <a:pt x="657" y="231"/>
                    <a:pt x="654" y="229"/>
                  </a:cubicBezTo>
                  <a:cubicBezTo>
                    <a:pt x="651" y="226"/>
                    <a:pt x="647" y="225"/>
                    <a:pt x="642" y="226"/>
                  </a:cubicBezTo>
                  <a:cubicBezTo>
                    <a:pt x="638" y="227"/>
                    <a:pt x="633" y="231"/>
                    <a:pt x="628" y="237"/>
                  </a:cubicBezTo>
                  <a:cubicBezTo>
                    <a:pt x="608" y="260"/>
                    <a:pt x="608" y="260"/>
                    <a:pt x="608" y="260"/>
                  </a:cubicBezTo>
                  <a:cubicBezTo>
                    <a:pt x="610" y="262"/>
                    <a:pt x="610" y="262"/>
                    <a:pt x="610" y="262"/>
                  </a:cubicBezTo>
                  <a:cubicBezTo>
                    <a:pt x="612" y="260"/>
                    <a:pt x="613" y="259"/>
                    <a:pt x="615" y="259"/>
                  </a:cubicBezTo>
                  <a:cubicBezTo>
                    <a:pt x="617" y="259"/>
                    <a:pt x="618" y="260"/>
                    <a:pt x="621" y="261"/>
                  </a:cubicBezTo>
                  <a:cubicBezTo>
                    <a:pt x="648" y="284"/>
                    <a:pt x="648" y="284"/>
                    <a:pt x="648" y="284"/>
                  </a:cubicBezTo>
                  <a:cubicBezTo>
                    <a:pt x="650" y="286"/>
                    <a:pt x="651" y="288"/>
                    <a:pt x="651" y="289"/>
                  </a:cubicBezTo>
                  <a:cubicBezTo>
                    <a:pt x="652" y="291"/>
                    <a:pt x="651" y="293"/>
                    <a:pt x="649" y="295"/>
                  </a:cubicBezTo>
                  <a:cubicBezTo>
                    <a:pt x="651" y="296"/>
                    <a:pt x="651" y="296"/>
                    <a:pt x="651" y="296"/>
                  </a:cubicBezTo>
                  <a:cubicBezTo>
                    <a:pt x="672" y="272"/>
                    <a:pt x="672" y="272"/>
                    <a:pt x="672" y="272"/>
                  </a:cubicBezTo>
                  <a:cubicBezTo>
                    <a:pt x="670" y="270"/>
                    <a:pt x="670" y="270"/>
                    <a:pt x="670" y="270"/>
                  </a:cubicBezTo>
                  <a:cubicBezTo>
                    <a:pt x="668" y="272"/>
                    <a:pt x="666" y="274"/>
                    <a:pt x="665" y="274"/>
                  </a:cubicBezTo>
                  <a:cubicBezTo>
                    <a:pt x="663" y="274"/>
                    <a:pt x="661" y="273"/>
                    <a:pt x="659" y="271"/>
                  </a:cubicBezTo>
                  <a:close/>
                  <a:moveTo>
                    <a:pt x="704" y="233"/>
                  </a:moveTo>
                  <a:cubicBezTo>
                    <a:pt x="704" y="233"/>
                    <a:pt x="704" y="233"/>
                    <a:pt x="704" y="233"/>
                  </a:cubicBezTo>
                  <a:cubicBezTo>
                    <a:pt x="687" y="224"/>
                    <a:pt x="687" y="224"/>
                    <a:pt x="687" y="224"/>
                  </a:cubicBezTo>
                  <a:cubicBezTo>
                    <a:pt x="688" y="222"/>
                    <a:pt x="688" y="222"/>
                    <a:pt x="688" y="222"/>
                  </a:cubicBezTo>
                  <a:cubicBezTo>
                    <a:pt x="692" y="223"/>
                    <a:pt x="697" y="223"/>
                    <a:pt x="701" y="222"/>
                  </a:cubicBezTo>
                  <a:cubicBezTo>
                    <a:pt x="706" y="220"/>
                    <a:pt x="709" y="217"/>
                    <a:pt x="712" y="213"/>
                  </a:cubicBezTo>
                  <a:cubicBezTo>
                    <a:pt x="713" y="210"/>
                    <a:pt x="714" y="207"/>
                    <a:pt x="714" y="205"/>
                  </a:cubicBezTo>
                  <a:cubicBezTo>
                    <a:pt x="713" y="203"/>
                    <a:pt x="712" y="201"/>
                    <a:pt x="710" y="200"/>
                  </a:cubicBezTo>
                  <a:cubicBezTo>
                    <a:pt x="707" y="198"/>
                    <a:pt x="701" y="200"/>
                    <a:pt x="693" y="206"/>
                  </a:cubicBezTo>
                  <a:cubicBezTo>
                    <a:pt x="693" y="206"/>
                    <a:pt x="693" y="206"/>
                    <a:pt x="693" y="206"/>
                  </a:cubicBezTo>
                  <a:cubicBezTo>
                    <a:pt x="693" y="207"/>
                    <a:pt x="692" y="207"/>
                    <a:pt x="691" y="208"/>
                  </a:cubicBezTo>
                  <a:cubicBezTo>
                    <a:pt x="686" y="212"/>
                    <a:pt x="681" y="215"/>
                    <a:pt x="678" y="215"/>
                  </a:cubicBezTo>
                  <a:cubicBezTo>
                    <a:pt x="676" y="215"/>
                    <a:pt x="675" y="215"/>
                    <a:pt x="673" y="215"/>
                  </a:cubicBezTo>
                  <a:cubicBezTo>
                    <a:pt x="672" y="215"/>
                    <a:pt x="670" y="214"/>
                    <a:pt x="669" y="213"/>
                  </a:cubicBezTo>
                  <a:cubicBezTo>
                    <a:pt x="664" y="211"/>
                    <a:pt x="662" y="207"/>
                    <a:pt x="661" y="202"/>
                  </a:cubicBezTo>
                  <a:cubicBezTo>
                    <a:pt x="659" y="197"/>
                    <a:pt x="660" y="192"/>
                    <a:pt x="663" y="187"/>
                  </a:cubicBezTo>
                  <a:cubicBezTo>
                    <a:pt x="665" y="184"/>
                    <a:pt x="667" y="181"/>
                    <a:pt x="670" y="179"/>
                  </a:cubicBezTo>
                  <a:cubicBezTo>
                    <a:pt x="673" y="176"/>
                    <a:pt x="674" y="175"/>
                    <a:pt x="675" y="174"/>
                  </a:cubicBezTo>
                  <a:cubicBezTo>
                    <a:pt x="675" y="174"/>
                    <a:pt x="675" y="173"/>
                    <a:pt x="675" y="172"/>
                  </a:cubicBezTo>
                  <a:cubicBezTo>
                    <a:pt x="675" y="172"/>
                    <a:pt x="674" y="171"/>
                    <a:pt x="673" y="170"/>
                  </a:cubicBezTo>
                  <a:cubicBezTo>
                    <a:pt x="674" y="168"/>
                    <a:pt x="674" y="168"/>
                    <a:pt x="674" y="168"/>
                  </a:cubicBezTo>
                  <a:cubicBezTo>
                    <a:pt x="689" y="177"/>
                    <a:pt x="689" y="177"/>
                    <a:pt x="689" y="177"/>
                  </a:cubicBezTo>
                  <a:cubicBezTo>
                    <a:pt x="688" y="179"/>
                    <a:pt x="688" y="179"/>
                    <a:pt x="688" y="179"/>
                  </a:cubicBezTo>
                  <a:cubicBezTo>
                    <a:pt x="684" y="177"/>
                    <a:pt x="680" y="177"/>
                    <a:pt x="676" y="179"/>
                  </a:cubicBezTo>
                  <a:cubicBezTo>
                    <a:pt x="672" y="180"/>
                    <a:pt x="669" y="183"/>
                    <a:pt x="667" y="187"/>
                  </a:cubicBezTo>
                  <a:cubicBezTo>
                    <a:pt x="666" y="190"/>
                    <a:pt x="665" y="192"/>
                    <a:pt x="666" y="194"/>
                  </a:cubicBezTo>
                  <a:cubicBezTo>
                    <a:pt x="666" y="196"/>
                    <a:pt x="667" y="198"/>
                    <a:pt x="669" y="199"/>
                  </a:cubicBezTo>
                  <a:cubicBezTo>
                    <a:pt x="671" y="200"/>
                    <a:pt x="676" y="198"/>
                    <a:pt x="682" y="194"/>
                  </a:cubicBezTo>
                  <a:cubicBezTo>
                    <a:pt x="682" y="193"/>
                    <a:pt x="682" y="193"/>
                    <a:pt x="682" y="193"/>
                  </a:cubicBezTo>
                  <a:cubicBezTo>
                    <a:pt x="687" y="190"/>
                    <a:pt x="690" y="187"/>
                    <a:pt x="692" y="186"/>
                  </a:cubicBezTo>
                  <a:cubicBezTo>
                    <a:pt x="694" y="185"/>
                    <a:pt x="696" y="184"/>
                    <a:pt x="697" y="184"/>
                  </a:cubicBezTo>
                  <a:cubicBezTo>
                    <a:pt x="699" y="183"/>
                    <a:pt x="702" y="183"/>
                    <a:pt x="704" y="183"/>
                  </a:cubicBezTo>
                  <a:cubicBezTo>
                    <a:pt x="706" y="184"/>
                    <a:pt x="708" y="184"/>
                    <a:pt x="710" y="185"/>
                  </a:cubicBezTo>
                  <a:cubicBezTo>
                    <a:pt x="715" y="188"/>
                    <a:pt x="718" y="192"/>
                    <a:pt x="719" y="197"/>
                  </a:cubicBezTo>
                  <a:cubicBezTo>
                    <a:pt x="720" y="202"/>
                    <a:pt x="719" y="208"/>
                    <a:pt x="716" y="213"/>
                  </a:cubicBezTo>
                  <a:cubicBezTo>
                    <a:pt x="714" y="216"/>
                    <a:pt x="711" y="219"/>
                    <a:pt x="708" y="222"/>
                  </a:cubicBezTo>
                  <a:cubicBezTo>
                    <a:pt x="705" y="225"/>
                    <a:pt x="704" y="226"/>
                    <a:pt x="704" y="227"/>
                  </a:cubicBezTo>
                  <a:cubicBezTo>
                    <a:pt x="703" y="227"/>
                    <a:pt x="703" y="228"/>
                    <a:pt x="703" y="229"/>
                  </a:cubicBezTo>
                  <a:cubicBezTo>
                    <a:pt x="704" y="230"/>
                    <a:pt x="704" y="231"/>
                    <a:pt x="705" y="231"/>
                  </a:cubicBezTo>
                  <a:cubicBezTo>
                    <a:pt x="704" y="233"/>
                    <a:pt x="704" y="233"/>
                    <a:pt x="704" y="233"/>
                  </a:cubicBezTo>
                  <a:close/>
                  <a:moveTo>
                    <a:pt x="734" y="148"/>
                  </a:moveTo>
                  <a:cubicBezTo>
                    <a:pt x="734" y="148"/>
                    <a:pt x="734" y="148"/>
                    <a:pt x="734" y="148"/>
                  </a:cubicBezTo>
                  <a:cubicBezTo>
                    <a:pt x="700" y="135"/>
                    <a:pt x="700" y="135"/>
                    <a:pt x="700" y="135"/>
                  </a:cubicBezTo>
                  <a:cubicBezTo>
                    <a:pt x="698" y="134"/>
                    <a:pt x="696" y="133"/>
                    <a:pt x="695" y="131"/>
                  </a:cubicBezTo>
                  <a:cubicBezTo>
                    <a:pt x="695" y="130"/>
                    <a:pt x="695" y="128"/>
                    <a:pt x="695" y="125"/>
                  </a:cubicBezTo>
                  <a:cubicBezTo>
                    <a:pt x="693" y="125"/>
                    <a:pt x="693" y="125"/>
                    <a:pt x="693" y="125"/>
                  </a:cubicBezTo>
                  <a:cubicBezTo>
                    <a:pt x="682" y="154"/>
                    <a:pt x="682" y="154"/>
                    <a:pt x="682" y="154"/>
                  </a:cubicBezTo>
                  <a:cubicBezTo>
                    <a:pt x="684" y="155"/>
                    <a:pt x="684" y="155"/>
                    <a:pt x="684" y="155"/>
                  </a:cubicBezTo>
                  <a:cubicBezTo>
                    <a:pt x="685" y="152"/>
                    <a:pt x="686" y="151"/>
                    <a:pt x="688" y="150"/>
                  </a:cubicBezTo>
                  <a:cubicBezTo>
                    <a:pt x="689" y="150"/>
                    <a:pt x="691" y="150"/>
                    <a:pt x="694" y="151"/>
                  </a:cubicBezTo>
                  <a:cubicBezTo>
                    <a:pt x="727" y="164"/>
                    <a:pt x="727" y="164"/>
                    <a:pt x="727" y="164"/>
                  </a:cubicBezTo>
                  <a:cubicBezTo>
                    <a:pt x="730" y="165"/>
                    <a:pt x="732" y="166"/>
                    <a:pt x="732" y="168"/>
                  </a:cubicBezTo>
                  <a:cubicBezTo>
                    <a:pt x="733" y="169"/>
                    <a:pt x="733" y="171"/>
                    <a:pt x="732" y="173"/>
                  </a:cubicBezTo>
                  <a:cubicBezTo>
                    <a:pt x="734" y="174"/>
                    <a:pt x="734" y="174"/>
                    <a:pt x="734" y="174"/>
                  </a:cubicBezTo>
                  <a:cubicBezTo>
                    <a:pt x="746" y="145"/>
                    <a:pt x="746" y="145"/>
                    <a:pt x="746" y="145"/>
                  </a:cubicBezTo>
                  <a:cubicBezTo>
                    <a:pt x="744" y="144"/>
                    <a:pt x="744" y="144"/>
                    <a:pt x="744" y="144"/>
                  </a:cubicBezTo>
                  <a:cubicBezTo>
                    <a:pt x="743" y="146"/>
                    <a:pt x="741" y="148"/>
                    <a:pt x="740" y="148"/>
                  </a:cubicBezTo>
                  <a:cubicBezTo>
                    <a:pt x="738" y="149"/>
                    <a:pt x="736" y="149"/>
                    <a:pt x="734" y="148"/>
                  </a:cubicBezTo>
                  <a:close/>
                  <a:moveTo>
                    <a:pt x="710" y="62"/>
                  </a:moveTo>
                  <a:cubicBezTo>
                    <a:pt x="710" y="62"/>
                    <a:pt x="710" y="62"/>
                    <a:pt x="710" y="62"/>
                  </a:cubicBezTo>
                  <a:cubicBezTo>
                    <a:pt x="724" y="65"/>
                    <a:pt x="724" y="65"/>
                    <a:pt x="724" y="65"/>
                  </a:cubicBezTo>
                  <a:cubicBezTo>
                    <a:pt x="724" y="67"/>
                    <a:pt x="724" y="67"/>
                    <a:pt x="724" y="67"/>
                  </a:cubicBezTo>
                  <a:cubicBezTo>
                    <a:pt x="720" y="67"/>
                    <a:pt x="717" y="67"/>
                    <a:pt x="715" y="69"/>
                  </a:cubicBezTo>
                  <a:cubicBezTo>
                    <a:pt x="713" y="70"/>
                    <a:pt x="711" y="73"/>
                    <a:pt x="710" y="76"/>
                  </a:cubicBezTo>
                  <a:cubicBezTo>
                    <a:pt x="710" y="80"/>
                    <a:pt x="710" y="80"/>
                    <a:pt x="710" y="80"/>
                  </a:cubicBezTo>
                  <a:cubicBezTo>
                    <a:pt x="751" y="89"/>
                    <a:pt x="751" y="89"/>
                    <a:pt x="751" y="89"/>
                  </a:cubicBezTo>
                  <a:cubicBezTo>
                    <a:pt x="753" y="90"/>
                    <a:pt x="755" y="90"/>
                    <a:pt x="757" y="89"/>
                  </a:cubicBezTo>
                  <a:cubicBezTo>
                    <a:pt x="758" y="88"/>
                    <a:pt x="759" y="87"/>
                    <a:pt x="760" y="84"/>
                  </a:cubicBezTo>
                  <a:cubicBezTo>
                    <a:pt x="762" y="84"/>
                    <a:pt x="762" y="84"/>
                    <a:pt x="762" y="84"/>
                  </a:cubicBezTo>
                  <a:cubicBezTo>
                    <a:pt x="755" y="115"/>
                    <a:pt x="755" y="115"/>
                    <a:pt x="755" y="115"/>
                  </a:cubicBezTo>
                  <a:cubicBezTo>
                    <a:pt x="753" y="115"/>
                    <a:pt x="753" y="115"/>
                    <a:pt x="753" y="115"/>
                  </a:cubicBezTo>
                  <a:cubicBezTo>
                    <a:pt x="753" y="112"/>
                    <a:pt x="753" y="110"/>
                    <a:pt x="752" y="109"/>
                  </a:cubicBezTo>
                  <a:cubicBezTo>
                    <a:pt x="751" y="108"/>
                    <a:pt x="749" y="107"/>
                    <a:pt x="747" y="106"/>
                  </a:cubicBezTo>
                  <a:cubicBezTo>
                    <a:pt x="706" y="97"/>
                    <a:pt x="706" y="97"/>
                    <a:pt x="706" y="97"/>
                  </a:cubicBezTo>
                  <a:cubicBezTo>
                    <a:pt x="705" y="100"/>
                    <a:pt x="705" y="100"/>
                    <a:pt x="705" y="100"/>
                  </a:cubicBezTo>
                  <a:cubicBezTo>
                    <a:pt x="704" y="104"/>
                    <a:pt x="704" y="107"/>
                    <a:pt x="705" y="109"/>
                  </a:cubicBezTo>
                  <a:cubicBezTo>
                    <a:pt x="707" y="111"/>
                    <a:pt x="709" y="112"/>
                    <a:pt x="713" y="114"/>
                  </a:cubicBezTo>
                  <a:cubicBezTo>
                    <a:pt x="712" y="116"/>
                    <a:pt x="712" y="116"/>
                    <a:pt x="712" y="116"/>
                  </a:cubicBezTo>
                  <a:cubicBezTo>
                    <a:pt x="698" y="112"/>
                    <a:pt x="698" y="112"/>
                    <a:pt x="698" y="112"/>
                  </a:cubicBezTo>
                  <a:cubicBezTo>
                    <a:pt x="710" y="62"/>
                    <a:pt x="710" y="62"/>
                    <a:pt x="710" y="62"/>
                  </a:cubicBezTo>
                  <a:close/>
                  <a:moveTo>
                    <a:pt x="740" y="19"/>
                  </a:moveTo>
                  <a:cubicBezTo>
                    <a:pt x="740" y="19"/>
                    <a:pt x="740" y="19"/>
                    <a:pt x="740" y="19"/>
                  </a:cubicBezTo>
                  <a:cubicBezTo>
                    <a:pt x="756" y="19"/>
                    <a:pt x="756" y="19"/>
                    <a:pt x="756" y="19"/>
                  </a:cubicBezTo>
                  <a:cubicBezTo>
                    <a:pt x="759" y="19"/>
                    <a:pt x="761" y="19"/>
                    <a:pt x="763" y="18"/>
                  </a:cubicBezTo>
                  <a:cubicBezTo>
                    <a:pt x="764" y="17"/>
                    <a:pt x="764" y="15"/>
                    <a:pt x="765" y="12"/>
                  </a:cubicBezTo>
                  <a:cubicBezTo>
                    <a:pt x="767" y="12"/>
                    <a:pt x="767" y="12"/>
                    <a:pt x="767" y="12"/>
                  </a:cubicBezTo>
                  <a:cubicBezTo>
                    <a:pt x="766" y="44"/>
                    <a:pt x="766" y="44"/>
                    <a:pt x="766" y="44"/>
                  </a:cubicBezTo>
                  <a:cubicBezTo>
                    <a:pt x="764" y="44"/>
                    <a:pt x="764" y="44"/>
                    <a:pt x="764" y="44"/>
                  </a:cubicBezTo>
                  <a:cubicBezTo>
                    <a:pt x="764" y="41"/>
                    <a:pt x="763" y="39"/>
                    <a:pt x="762" y="38"/>
                  </a:cubicBezTo>
                  <a:cubicBezTo>
                    <a:pt x="761" y="37"/>
                    <a:pt x="759" y="37"/>
                    <a:pt x="756" y="37"/>
                  </a:cubicBezTo>
                  <a:cubicBezTo>
                    <a:pt x="743" y="36"/>
                    <a:pt x="743" y="36"/>
                    <a:pt x="743" y="36"/>
                  </a:cubicBezTo>
                  <a:cubicBezTo>
                    <a:pt x="718" y="50"/>
                    <a:pt x="718" y="50"/>
                    <a:pt x="718" y="50"/>
                  </a:cubicBezTo>
                  <a:cubicBezTo>
                    <a:pt x="716" y="51"/>
                    <a:pt x="714" y="52"/>
                    <a:pt x="713" y="53"/>
                  </a:cubicBezTo>
                  <a:cubicBezTo>
                    <a:pt x="713" y="55"/>
                    <a:pt x="712" y="56"/>
                    <a:pt x="712" y="57"/>
                  </a:cubicBezTo>
                  <a:cubicBezTo>
                    <a:pt x="710" y="57"/>
                    <a:pt x="710" y="57"/>
                    <a:pt x="710" y="57"/>
                  </a:cubicBezTo>
                  <a:cubicBezTo>
                    <a:pt x="711" y="28"/>
                    <a:pt x="711" y="28"/>
                    <a:pt x="711" y="28"/>
                  </a:cubicBezTo>
                  <a:cubicBezTo>
                    <a:pt x="713" y="28"/>
                    <a:pt x="713" y="28"/>
                    <a:pt x="713" y="28"/>
                  </a:cubicBezTo>
                  <a:cubicBezTo>
                    <a:pt x="713" y="30"/>
                    <a:pt x="713" y="31"/>
                    <a:pt x="713" y="31"/>
                  </a:cubicBezTo>
                  <a:cubicBezTo>
                    <a:pt x="714" y="32"/>
                    <a:pt x="714" y="32"/>
                    <a:pt x="715" y="32"/>
                  </a:cubicBezTo>
                  <a:cubicBezTo>
                    <a:pt x="715" y="32"/>
                    <a:pt x="716" y="32"/>
                    <a:pt x="716" y="32"/>
                  </a:cubicBezTo>
                  <a:cubicBezTo>
                    <a:pt x="716" y="32"/>
                    <a:pt x="717" y="32"/>
                    <a:pt x="717" y="32"/>
                  </a:cubicBezTo>
                  <a:cubicBezTo>
                    <a:pt x="737" y="21"/>
                    <a:pt x="737" y="21"/>
                    <a:pt x="737" y="21"/>
                  </a:cubicBezTo>
                  <a:cubicBezTo>
                    <a:pt x="719" y="11"/>
                    <a:pt x="719" y="11"/>
                    <a:pt x="719" y="11"/>
                  </a:cubicBezTo>
                  <a:cubicBezTo>
                    <a:pt x="718" y="11"/>
                    <a:pt x="718" y="11"/>
                    <a:pt x="717" y="11"/>
                  </a:cubicBezTo>
                  <a:cubicBezTo>
                    <a:pt x="717" y="10"/>
                    <a:pt x="716" y="10"/>
                    <a:pt x="716" y="10"/>
                  </a:cubicBezTo>
                  <a:cubicBezTo>
                    <a:pt x="715" y="10"/>
                    <a:pt x="714" y="11"/>
                    <a:pt x="714" y="12"/>
                  </a:cubicBezTo>
                  <a:cubicBezTo>
                    <a:pt x="713" y="13"/>
                    <a:pt x="713" y="14"/>
                    <a:pt x="713" y="16"/>
                  </a:cubicBezTo>
                  <a:cubicBezTo>
                    <a:pt x="713" y="16"/>
                    <a:pt x="713" y="16"/>
                    <a:pt x="713" y="16"/>
                  </a:cubicBezTo>
                  <a:cubicBezTo>
                    <a:pt x="711" y="16"/>
                    <a:pt x="711" y="16"/>
                    <a:pt x="711" y="16"/>
                  </a:cubicBezTo>
                  <a:cubicBezTo>
                    <a:pt x="711" y="0"/>
                    <a:pt x="711" y="0"/>
                    <a:pt x="711" y="0"/>
                  </a:cubicBezTo>
                  <a:cubicBezTo>
                    <a:pt x="713" y="0"/>
                    <a:pt x="713" y="0"/>
                    <a:pt x="713" y="0"/>
                  </a:cubicBezTo>
                  <a:cubicBezTo>
                    <a:pt x="713" y="1"/>
                    <a:pt x="713" y="1"/>
                    <a:pt x="713" y="1"/>
                  </a:cubicBezTo>
                  <a:cubicBezTo>
                    <a:pt x="713" y="2"/>
                    <a:pt x="714" y="3"/>
                    <a:pt x="714" y="4"/>
                  </a:cubicBezTo>
                  <a:cubicBezTo>
                    <a:pt x="715" y="5"/>
                    <a:pt x="716" y="5"/>
                    <a:pt x="717" y="6"/>
                  </a:cubicBezTo>
                  <a:cubicBezTo>
                    <a:pt x="740" y="19"/>
                    <a:pt x="740" y="19"/>
                    <a:pt x="74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
            <p:cNvSpPr>
              <a:spLocks noEditPoints="1"/>
            </p:cNvSpPr>
            <p:nvPr/>
          </p:nvSpPr>
          <p:spPr bwMode="auto">
            <a:xfrm>
              <a:off x="2080674" y="3588472"/>
              <a:ext cx="75151" cy="19566"/>
            </a:xfrm>
            <a:custGeom>
              <a:avLst/>
              <a:gdLst>
                <a:gd name="T0" fmla="*/ 0 w 163"/>
                <a:gd name="T1" fmla="*/ 39 h 42"/>
                <a:gd name="T2" fmla="*/ 11 w 163"/>
                <a:gd name="T3" fmla="*/ 35 h 42"/>
                <a:gd name="T4" fmla="*/ 10 w 163"/>
                <a:gd name="T5" fmla="*/ 8 h 42"/>
                <a:gd name="T6" fmla="*/ 4 w 163"/>
                <a:gd name="T7" fmla="*/ 7 h 42"/>
                <a:gd name="T8" fmla="*/ 2 w 163"/>
                <a:gd name="T9" fmla="*/ 5 h 42"/>
                <a:gd name="T10" fmla="*/ 19 w 163"/>
                <a:gd name="T11" fmla="*/ 0 h 42"/>
                <a:gd name="T12" fmla="*/ 21 w 163"/>
                <a:gd name="T13" fmla="*/ 35 h 42"/>
                <a:gd name="T14" fmla="*/ 31 w 163"/>
                <a:gd name="T15" fmla="*/ 39 h 42"/>
                <a:gd name="T16" fmla="*/ 23 w 163"/>
                <a:gd name="T17" fmla="*/ 41 h 42"/>
                <a:gd name="T18" fmla="*/ 7 w 163"/>
                <a:gd name="T19" fmla="*/ 41 h 42"/>
                <a:gd name="T20" fmla="*/ 56 w 163"/>
                <a:gd name="T21" fmla="*/ 23 h 42"/>
                <a:gd name="T22" fmla="*/ 51 w 163"/>
                <a:gd name="T23" fmla="*/ 26 h 42"/>
                <a:gd name="T24" fmla="*/ 52 w 163"/>
                <a:gd name="T25" fmla="*/ 37 h 42"/>
                <a:gd name="T26" fmla="*/ 66 w 163"/>
                <a:gd name="T27" fmla="*/ 37 h 42"/>
                <a:gd name="T28" fmla="*/ 66 w 163"/>
                <a:gd name="T29" fmla="*/ 27 h 42"/>
                <a:gd name="T30" fmla="*/ 61 w 163"/>
                <a:gd name="T31" fmla="*/ 16 h 42"/>
                <a:gd name="T32" fmla="*/ 65 w 163"/>
                <a:gd name="T33" fmla="*/ 13 h 42"/>
                <a:gd name="T34" fmla="*/ 64 w 163"/>
                <a:gd name="T35" fmla="*/ 5 h 42"/>
                <a:gd name="T36" fmla="*/ 53 w 163"/>
                <a:gd name="T37" fmla="*/ 4 h 42"/>
                <a:gd name="T38" fmla="*/ 53 w 163"/>
                <a:gd name="T39" fmla="*/ 12 h 42"/>
                <a:gd name="T40" fmla="*/ 51 w 163"/>
                <a:gd name="T41" fmla="*/ 21 h 42"/>
                <a:gd name="T42" fmla="*/ 45 w 163"/>
                <a:gd name="T43" fmla="*/ 16 h 42"/>
                <a:gd name="T44" fmla="*/ 47 w 163"/>
                <a:gd name="T45" fmla="*/ 3 h 42"/>
                <a:gd name="T46" fmla="*/ 71 w 163"/>
                <a:gd name="T47" fmla="*/ 3 h 42"/>
                <a:gd name="T48" fmla="*/ 73 w 163"/>
                <a:gd name="T49" fmla="*/ 14 h 42"/>
                <a:gd name="T50" fmla="*/ 74 w 163"/>
                <a:gd name="T51" fmla="*/ 23 h 42"/>
                <a:gd name="T52" fmla="*/ 72 w 163"/>
                <a:gd name="T53" fmla="*/ 39 h 42"/>
                <a:gd name="T54" fmla="*/ 45 w 163"/>
                <a:gd name="T55" fmla="*/ 39 h 42"/>
                <a:gd name="T56" fmla="*/ 43 w 163"/>
                <a:gd name="T57" fmla="*/ 25 h 42"/>
                <a:gd name="T58" fmla="*/ 83 w 163"/>
                <a:gd name="T59" fmla="*/ 39 h 42"/>
                <a:gd name="T60" fmla="*/ 87 w 163"/>
                <a:gd name="T61" fmla="*/ 36 h 42"/>
                <a:gd name="T62" fmla="*/ 95 w 163"/>
                <a:gd name="T63" fmla="*/ 38 h 42"/>
                <a:gd name="T64" fmla="*/ 109 w 163"/>
                <a:gd name="T65" fmla="*/ 22 h 42"/>
                <a:gd name="T66" fmla="*/ 103 w 163"/>
                <a:gd name="T67" fmla="*/ 27 h 42"/>
                <a:gd name="T68" fmla="*/ 87 w 163"/>
                <a:gd name="T69" fmla="*/ 25 h 42"/>
                <a:gd name="T70" fmla="*/ 88 w 163"/>
                <a:gd name="T71" fmla="*/ 5 h 42"/>
                <a:gd name="T72" fmla="*/ 115 w 163"/>
                <a:gd name="T73" fmla="*/ 5 h 42"/>
                <a:gd name="T74" fmla="*/ 118 w 163"/>
                <a:gd name="T75" fmla="*/ 28 h 42"/>
                <a:gd name="T76" fmla="*/ 105 w 163"/>
                <a:gd name="T77" fmla="*/ 41 h 42"/>
                <a:gd name="T78" fmla="*/ 89 w 163"/>
                <a:gd name="T79" fmla="*/ 41 h 42"/>
                <a:gd name="T80" fmla="*/ 101 w 163"/>
                <a:gd name="T81" fmla="*/ 23 h 42"/>
                <a:gd name="T82" fmla="*/ 107 w 163"/>
                <a:gd name="T83" fmla="*/ 21 h 42"/>
                <a:gd name="T84" fmla="*/ 106 w 163"/>
                <a:gd name="T85" fmla="*/ 7 h 42"/>
                <a:gd name="T86" fmla="*/ 95 w 163"/>
                <a:gd name="T87" fmla="*/ 6 h 42"/>
                <a:gd name="T88" fmla="*/ 96 w 163"/>
                <a:gd name="T89" fmla="*/ 20 h 42"/>
                <a:gd name="T90" fmla="*/ 145 w 163"/>
                <a:gd name="T91" fmla="*/ 19 h 42"/>
                <a:gd name="T92" fmla="*/ 140 w 163"/>
                <a:gd name="T93" fmla="*/ 22 h 42"/>
                <a:gd name="T94" fmla="*/ 140 w 163"/>
                <a:gd name="T95" fmla="*/ 36 h 42"/>
                <a:gd name="T96" fmla="*/ 151 w 163"/>
                <a:gd name="T97" fmla="*/ 37 h 42"/>
                <a:gd name="T98" fmla="*/ 151 w 163"/>
                <a:gd name="T99" fmla="*/ 22 h 42"/>
                <a:gd name="T100" fmla="*/ 163 w 163"/>
                <a:gd name="T101" fmla="*/ 4 h 42"/>
                <a:gd name="T102" fmla="*/ 159 w 163"/>
                <a:gd name="T103" fmla="*/ 7 h 42"/>
                <a:gd name="T104" fmla="*/ 151 w 163"/>
                <a:gd name="T105" fmla="*/ 4 h 42"/>
                <a:gd name="T106" fmla="*/ 137 w 163"/>
                <a:gd name="T107" fmla="*/ 21 h 42"/>
                <a:gd name="T108" fmla="*/ 143 w 163"/>
                <a:gd name="T109" fmla="*/ 16 h 42"/>
                <a:gd name="T110" fmla="*/ 160 w 163"/>
                <a:gd name="T111" fmla="*/ 17 h 42"/>
                <a:gd name="T112" fmla="*/ 158 w 163"/>
                <a:gd name="T113" fmla="*/ 38 h 42"/>
                <a:gd name="T114" fmla="*/ 131 w 163"/>
                <a:gd name="T115" fmla="*/ 37 h 42"/>
                <a:gd name="T116" fmla="*/ 128 w 163"/>
                <a:gd name="T117" fmla="*/ 15 h 42"/>
                <a:gd name="T118" fmla="*/ 141 w 163"/>
                <a:gd name="T119" fmla="*/ 2 h 42"/>
                <a:gd name="T120" fmla="*/ 158 w 163"/>
                <a:gd name="T121"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 h="42">
                  <a:moveTo>
                    <a:pt x="0" y="41"/>
                  </a:moveTo>
                  <a:cubicBezTo>
                    <a:pt x="0" y="39"/>
                    <a:pt x="0" y="39"/>
                    <a:pt x="0" y="39"/>
                  </a:cubicBezTo>
                  <a:cubicBezTo>
                    <a:pt x="5" y="39"/>
                    <a:pt x="8" y="39"/>
                    <a:pt x="9" y="38"/>
                  </a:cubicBezTo>
                  <a:cubicBezTo>
                    <a:pt x="10" y="38"/>
                    <a:pt x="11" y="37"/>
                    <a:pt x="11" y="35"/>
                  </a:cubicBezTo>
                  <a:cubicBezTo>
                    <a:pt x="11" y="10"/>
                    <a:pt x="11" y="10"/>
                    <a:pt x="11" y="10"/>
                  </a:cubicBezTo>
                  <a:cubicBezTo>
                    <a:pt x="11" y="9"/>
                    <a:pt x="10" y="8"/>
                    <a:pt x="10" y="8"/>
                  </a:cubicBezTo>
                  <a:cubicBezTo>
                    <a:pt x="9" y="8"/>
                    <a:pt x="8" y="7"/>
                    <a:pt x="6" y="7"/>
                  </a:cubicBezTo>
                  <a:cubicBezTo>
                    <a:pt x="6" y="7"/>
                    <a:pt x="5" y="7"/>
                    <a:pt x="4" y="7"/>
                  </a:cubicBezTo>
                  <a:cubicBezTo>
                    <a:pt x="3" y="7"/>
                    <a:pt x="2" y="8"/>
                    <a:pt x="2" y="8"/>
                  </a:cubicBezTo>
                  <a:cubicBezTo>
                    <a:pt x="2" y="5"/>
                    <a:pt x="2" y="5"/>
                    <a:pt x="2" y="5"/>
                  </a:cubicBezTo>
                  <a:cubicBezTo>
                    <a:pt x="5" y="5"/>
                    <a:pt x="8" y="4"/>
                    <a:pt x="11" y="4"/>
                  </a:cubicBezTo>
                  <a:cubicBezTo>
                    <a:pt x="13" y="3"/>
                    <a:pt x="16" y="2"/>
                    <a:pt x="19" y="0"/>
                  </a:cubicBezTo>
                  <a:cubicBezTo>
                    <a:pt x="21" y="0"/>
                    <a:pt x="21" y="0"/>
                    <a:pt x="21" y="0"/>
                  </a:cubicBezTo>
                  <a:cubicBezTo>
                    <a:pt x="21" y="35"/>
                    <a:pt x="21" y="35"/>
                    <a:pt x="21" y="35"/>
                  </a:cubicBezTo>
                  <a:cubicBezTo>
                    <a:pt x="21" y="37"/>
                    <a:pt x="22" y="38"/>
                    <a:pt x="23" y="38"/>
                  </a:cubicBezTo>
                  <a:cubicBezTo>
                    <a:pt x="24" y="38"/>
                    <a:pt x="27" y="39"/>
                    <a:pt x="31" y="39"/>
                  </a:cubicBezTo>
                  <a:cubicBezTo>
                    <a:pt x="31" y="41"/>
                    <a:pt x="31" y="41"/>
                    <a:pt x="31" y="41"/>
                  </a:cubicBezTo>
                  <a:cubicBezTo>
                    <a:pt x="28" y="41"/>
                    <a:pt x="26" y="41"/>
                    <a:pt x="23" y="41"/>
                  </a:cubicBezTo>
                  <a:cubicBezTo>
                    <a:pt x="21" y="41"/>
                    <a:pt x="18" y="41"/>
                    <a:pt x="16" y="41"/>
                  </a:cubicBezTo>
                  <a:cubicBezTo>
                    <a:pt x="12" y="41"/>
                    <a:pt x="9" y="41"/>
                    <a:pt x="7" y="41"/>
                  </a:cubicBezTo>
                  <a:cubicBezTo>
                    <a:pt x="4" y="41"/>
                    <a:pt x="2" y="41"/>
                    <a:pt x="0" y="41"/>
                  </a:cubicBezTo>
                  <a:close/>
                  <a:moveTo>
                    <a:pt x="56" y="23"/>
                  </a:moveTo>
                  <a:cubicBezTo>
                    <a:pt x="56" y="23"/>
                    <a:pt x="56" y="23"/>
                    <a:pt x="56" y="23"/>
                  </a:cubicBezTo>
                  <a:cubicBezTo>
                    <a:pt x="54" y="24"/>
                    <a:pt x="52" y="25"/>
                    <a:pt x="51" y="26"/>
                  </a:cubicBezTo>
                  <a:cubicBezTo>
                    <a:pt x="50" y="28"/>
                    <a:pt x="49" y="29"/>
                    <a:pt x="49" y="31"/>
                  </a:cubicBezTo>
                  <a:cubicBezTo>
                    <a:pt x="49" y="33"/>
                    <a:pt x="50" y="35"/>
                    <a:pt x="52" y="37"/>
                  </a:cubicBezTo>
                  <a:cubicBezTo>
                    <a:pt x="54" y="38"/>
                    <a:pt x="57" y="39"/>
                    <a:pt x="60" y="39"/>
                  </a:cubicBezTo>
                  <a:cubicBezTo>
                    <a:pt x="62" y="39"/>
                    <a:pt x="64" y="39"/>
                    <a:pt x="66" y="37"/>
                  </a:cubicBezTo>
                  <a:cubicBezTo>
                    <a:pt x="68" y="36"/>
                    <a:pt x="69" y="34"/>
                    <a:pt x="69" y="32"/>
                  </a:cubicBezTo>
                  <a:cubicBezTo>
                    <a:pt x="69" y="31"/>
                    <a:pt x="68" y="29"/>
                    <a:pt x="66" y="27"/>
                  </a:cubicBezTo>
                  <a:cubicBezTo>
                    <a:pt x="64" y="26"/>
                    <a:pt x="61" y="24"/>
                    <a:pt x="56" y="23"/>
                  </a:cubicBezTo>
                  <a:close/>
                  <a:moveTo>
                    <a:pt x="61" y="16"/>
                  </a:moveTo>
                  <a:cubicBezTo>
                    <a:pt x="61" y="16"/>
                    <a:pt x="61" y="16"/>
                    <a:pt x="61" y="16"/>
                  </a:cubicBezTo>
                  <a:cubicBezTo>
                    <a:pt x="63" y="15"/>
                    <a:pt x="64" y="14"/>
                    <a:pt x="65" y="13"/>
                  </a:cubicBezTo>
                  <a:cubicBezTo>
                    <a:pt x="66" y="12"/>
                    <a:pt x="67" y="11"/>
                    <a:pt x="67" y="9"/>
                  </a:cubicBezTo>
                  <a:cubicBezTo>
                    <a:pt x="67" y="7"/>
                    <a:pt x="66" y="6"/>
                    <a:pt x="64" y="5"/>
                  </a:cubicBezTo>
                  <a:cubicBezTo>
                    <a:pt x="63" y="3"/>
                    <a:pt x="61" y="3"/>
                    <a:pt x="58" y="3"/>
                  </a:cubicBezTo>
                  <a:cubicBezTo>
                    <a:pt x="56" y="3"/>
                    <a:pt x="55" y="3"/>
                    <a:pt x="53" y="4"/>
                  </a:cubicBezTo>
                  <a:cubicBezTo>
                    <a:pt x="52" y="5"/>
                    <a:pt x="51" y="6"/>
                    <a:pt x="51" y="8"/>
                  </a:cubicBezTo>
                  <a:cubicBezTo>
                    <a:pt x="51" y="10"/>
                    <a:pt x="52" y="11"/>
                    <a:pt x="53" y="12"/>
                  </a:cubicBezTo>
                  <a:cubicBezTo>
                    <a:pt x="55" y="14"/>
                    <a:pt x="58" y="15"/>
                    <a:pt x="61" y="16"/>
                  </a:cubicBezTo>
                  <a:close/>
                  <a:moveTo>
                    <a:pt x="51" y="21"/>
                  </a:moveTo>
                  <a:cubicBezTo>
                    <a:pt x="51" y="21"/>
                    <a:pt x="51" y="21"/>
                    <a:pt x="51" y="21"/>
                  </a:cubicBezTo>
                  <a:cubicBezTo>
                    <a:pt x="48" y="19"/>
                    <a:pt x="46" y="18"/>
                    <a:pt x="45" y="16"/>
                  </a:cubicBezTo>
                  <a:cubicBezTo>
                    <a:pt x="43" y="14"/>
                    <a:pt x="42" y="13"/>
                    <a:pt x="42" y="11"/>
                  </a:cubicBezTo>
                  <a:cubicBezTo>
                    <a:pt x="42" y="8"/>
                    <a:pt x="44" y="5"/>
                    <a:pt x="47" y="3"/>
                  </a:cubicBezTo>
                  <a:cubicBezTo>
                    <a:pt x="50" y="1"/>
                    <a:pt x="55" y="0"/>
                    <a:pt x="60" y="0"/>
                  </a:cubicBezTo>
                  <a:cubicBezTo>
                    <a:pt x="64" y="0"/>
                    <a:pt x="68" y="1"/>
                    <a:pt x="71" y="3"/>
                  </a:cubicBezTo>
                  <a:cubicBezTo>
                    <a:pt x="73" y="4"/>
                    <a:pt x="75" y="6"/>
                    <a:pt x="75" y="9"/>
                  </a:cubicBezTo>
                  <a:cubicBezTo>
                    <a:pt x="75" y="11"/>
                    <a:pt x="74" y="12"/>
                    <a:pt x="73" y="14"/>
                  </a:cubicBezTo>
                  <a:cubicBezTo>
                    <a:pt x="71" y="15"/>
                    <a:pt x="69" y="17"/>
                    <a:pt x="65" y="18"/>
                  </a:cubicBezTo>
                  <a:cubicBezTo>
                    <a:pt x="69" y="20"/>
                    <a:pt x="72" y="21"/>
                    <a:pt x="74" y="23"/>
                  </a:cubicBezTo>
                  <a:cubicBezTo>
                    <a:pt x="76" y="25"/>
                    <a:pt x="77" y="27"/>
                    <a:pt x="77" y="30"/>
                  </a:cubicBezTo>
                  <a:cubicBezTo>
                    <a:pt x="77" y="33"/>
                    <a:pt x="75" y="37"/>
                    <a:pt x="72" y="39"/>
                  </a:cubicBezTo>
                  <a:cubicBezTo>
                    <a:pt x="69" y="41"/>
                    <a:pt x="64" y="42"/>
                    <a:pt x="59" y="42"/>
                  </a:cubicBezTo>
                  <a:cubicBezTo>
                    <a:pt x="53" y="42"/>
                    <a:pt x="48" y="41"/>
                    <a:pt x="45" y="39"/>
                  </a:cubicBezTo>
                  <a:cubicBezTo>
                    <a:pt x="41" y="37"/>
                    <a:pt x="40" y="35"/>
                    <a:pt x="40" y="31"/>
                  </a:cubicBezTo>
                  <a:cubicBezTo>
                    <a:pt x="40" y="29"/>
                    <a:pt x="41" y="27"/>
                    <a:pt x="43" y="25"/>
                  </a:cubicBezTo>
                  <a:cubicBezTo>
                    <a:pt x="44" y="24"/>
                    <a:pt x="47" y="22"/>
                    <a:pt x="51" y="21"/>
                  </a:cubicBezTo>
                  <a:close/>
                  <a:moveTo>
                    <a:pt x="83" y="39"/>
                  </a:moveTo>
                  <a:cubicBezTo>
                    <a:pt x="83" y="39"/>
                    <a:pt x="83" y="39"/>
                    <a:pt x="83" y="39"/>
                  </a:cubicBezTo>
                  <a:cubicBezTo>
                    <a:pt x="87" y="36"/>
                    <a:pt x="87" y="36"/>
                    <a:pt x="87" y="36"/>
                  </a:cubicBezTo>
                  <a:cubicBezTo>
                    <a:pt x="88" y="37"/>
                    <a:pt x="90" y="37"/>
                    <a:pt x="91" y="38"/>
                  </a:cubicBezTo>
                  <a:cubicBezTo>
                    <a:pt x="92" y="38"/>
                    <a:pt x="93" y="38"/>
                    <a:pt x="95" y="38"/>
                  </a:cubicBezTo>
                  <a:cubicBezTo>
                    <a:pt x="99" y="38"/>
                    <a:pt x="102" y="37"/>
                    <a:pt x="105" y="34"/>
                  </a:cubicBezTo>
                  <a:cubicBezTo>
                    <a:pt x="108" y="31"/>
                    <a:pt x="109" y="27"/>
                    <a:pt x="109" y="22"/>
                  </a:cubicBezTo>
                  <a:cubicBezTo>
                    <a:pt x="109" y="22"/>
                    <a:pt x="109" y="22"/>
                    <a:pt x="109" y="22"/>
                  </a:cubicBezTo>
                  <a:cubicBezTo>
                    <a:pt x="108" y="24"/>
                    <a:pt x="106" y="26"/>
                    <a:pt x="103" y="27"/>
                  </a:cubicBezTo>
                  <a:cubicBezTo>
                    <a:pt x="101" y="28"/>
                    <a:pt x="99" y="29"/>
                    <a:pt x="96" y="29"/>
                  </a:cubicBezTo>
                  <a:cubicBezTo>
                    <a:pt x="92" y="29"/>
                    <a:pt x="89" y="27"/>
                    <a:pt x="87" y="25"/>
                  </a:cubicBezTo>
                  <a:cubicBezTo>
                    <a:pt x="84" y="23"/>
                    <a:pt x="83" y="20"/>
                    <a:pt x="83" y="16"/>
                  </a:cubicBezTo>
                  <a:cubicBezTo>
                    <a:pt x="83" y="11"/>
                    <a:pt x="85" y="8"/>
                    <a:pt x="88" y="5"/>
                  </a:cubicBezTo>
                  <a:cubicBezTo>
                    <a:pt x="91" y="2"/>
                    <a:pt x="96" y="0"/>
                    <a:pt x="101" y="0"/>
                  </a:cubicBezTo>
                  <a:cubicBezTo>
                    <a:pt x="107" y="0"/>
                    <a:pt x="112" y="2"/>
                    <a:pt x="115" y="5"/>
                  </a:cubicBezTo>
                  <a:cubicBezTo>
                    <a:pt x="118" y="8"/>
                    <a:pt x="120" y="13"/>
                    <a:pt x="120" y="19"/>
                  </a:cubicBezTo>
                  <a:cubicBezTo>
                    <a:pt x="120" y="22"/>
                    <a:pt x="119" y="25"/>
                    <a:pt x="118" y="28"/>
                  </a:cubicBezTo>
                  <a:cubicBezTo>
                    <a:pt x="117" y="31"/>
                    <a:pt x="115" y="33"/>
                    <a:pt x="113" y="36"/>
                  </a:cubicBezTo>
                  <a:cubicBezTo>
                    <a:pt x="110" y="38"/>
                    <a:pt x="108" y="39"/>
                    <a:pt x="105" y="41"/>
                  </a:cubicBezTo>
                  <a:cubicBezTo>
                    <a:pt x="102" y="42"/>
                    <a:pt x="99" y="42"/>
                    <a:pt x="95" y="42"/>
                  </a:cubicBezTo>
                  <a:cubicBezTo>
                    <a:pt x="93" y="42"/>
                    <a:pt x="91" y="42"/>
                    <a:pt x="89" y="41"/>
                  </a:cubicBezTo>
                  <a:cubicBezTo>
                    <a:pt x="87" y="41"/>
                    <a:pt x="85" y="40"/>
                    <a:pt x="83" y="39"/>
                  </a:cubicBezTo>
                  <a:close/>
                  <a:moveTo>
                    <a:pt x="101" y="23"/>
                  </a:moveTo>
                  <a:cubicBezTo>
                    <a:pt x="101" y="23"/>
                    <a:pt x="101" y="23"/>
                    <a:pt x="101" y="23"/>
                  </a:cubicBezTo>
                  <a:cubicBezTo>
                    <a:pt x="104" y="23"/>
                    <a:pt x="105" y="22"/>
                    <a:pt x="107" y="21"/>
                  </a:cubicBezTo>
                  <a:cubicBezTo>
                    <a:pt x="108" y="20"/>
                    <a:pt x="109" y="18"/>
                    <a:pt x="109" y="16"/>
                  </a:cubicBezTo>
                  <a:cubicBezTo>
                    <a:pt x="109" y="12"/>
                    <a:pt x="108" y="9"/>
                    <a:pt x="106" y="7"/>
                  </a:cubicBezTo>
                  <a:cubicBezTo>
                    <a:pt x="105" y="5"/>
                    <a:pt x="103" y="4"/>
                    <a:pt x="100" y="4"/>
                  </a:cubicBezTo>
                  <a:cubicBezTo>
                    <a:pt x="98" y="4"/>
                    <a:pt x="96" y="4"/>
                    <a:pt x="95" y="6"/>
                  </a:cubicBezTo>
                  <a:cubicBezTo>
                    <a:pt x="94" y="8"/>
                    <a:pt x="94" y="10"/>
                    <a:pt x="94" y="13"/>
                  </a:cubicBezTo>
                  <a:cubicBezTo>
                    <a:pt x="94" y="16"/>
                    <a:pt x="94" y="18"/>
                    <a:pt x="96" y="20"/>
                  </a:cubicBezTo>
                  <a:cubicBezTo>
                    <a:pt x="97" y="22"/>
                    <a:pt x="99" y="23"/>
                    <a:pt x="101" y="23"/>
                  </a:cubicBezTo>
                  <a:close/>
                  <a:moveTo>
                    <a:pt x="145" y="19"/>
                  </a:moveTo>
                  <a:cubicBezTo>
                    <a:pt x="145" y="19"/>
                    <a:pt x="145" y="19"/>
                    <a:pt x="145" y="19"/>
                  </a:cubicBezTo>
                  <a:cubicBezTo>
                    <a:pt x="143" y="19"/>
                    <a:pt x="141" y="20"/>
                    <a:pt x="140" y="22"/>
                  </a:cubicBezTo>
                  <a:cubicBezTo>
                    <a:pt x="138" y="23"/>
                    <a:pt x="138" y="25"/>
                    <a:pt x="138" y="28"/>
                  </a:cubicBezTo>
                  <a:cubicBezTo>
                    <a:pt x="138" y="31"/>
                    <a:pt x="139" y="34"/>
                    <a:pt x="140" y="36"/>
                  </a:cubicBezTo>
                  <a:cubicBezTo>
                    <a:pt x="142" y="38"/>
                    <a:pt x="144" y="39"/>
                    <a:pt x="146" y="39"/>
                  </a:cubicBezTo>
                  <a:cubicBezTo>
                    <a:pt x="148" y="39"/>
                    <a:pt x="150" y="38"/>
                    <a:pt x="151" y="37"/>
                  </a:cubicBezTo>
                  <a:cubicBezTo>
                    <a:pt x="152" y="35"/>
                    <a:pt x="153" y="33"/>
                    <a:pt x="153" y="30"/>
                  </a:cubicBezTo>
                  <a:cubicBezTo>
                    <a:pt x="153" y="27"/>
                    <a:pt x="152" y="24"/>
                    <a:pt x="151" y="22"/>
                  </a:cubicBezTo>
                  <a:cubicBezTo>
                    <a:pt x="149" y="20"/>
                    <a:pt x="147" y="19"/>
                    <a:pt x="145" y="19"/>
                  </a:cubicBezTo>
                  <a:close/>
                  <a:moveTo>
                    <a:pt x="163" y="4"/>
                  </a:moveTo>
                  <a:cubicBezTo>
                    <a:pt x="163" y="4"/>
                    <a:pt x="163" y="4"/>
                    <a:pt x="163" y="4"/>
                  </a:cubicBezTo>
                  <a:cubicBezTo>
                    <a:pt x="159" y="7"/>
                    <a:pt x="159" y="7"/>
                    <a:pt x="159" y="7"/>
                  </a:cubicBezTo>
                  <a:cubicBezTo>
                    <a:pt x="158" y="6"/>
                    <a:pt x="157" y="5"/>
                    <a:pt x="155" y="5"/>
                  </a:cubicBezTo>
                  <a:cubicBezTo>
                    <a:pt x="154" y="4"/>
                    <a:pt x="153" y="4"/>
                    <a:pt x="151" y="4"/>
                  </a:cubicBezTo>
                  <a:cubicBezTo>
                    <a:pt x="147" y="4"/>
                    <a:pt x="144" y="6"/>
                    <a:pt x="141" y="9"/>
                  </a:cubicBezTo>
                  <a:cubicBezTo>
                    <a:pt x="138" y="12"/>
                    <a:pt x="137" y="16"/>
                    <a:pt x="137" y="21"/>
                  </a:cubicBezTo>
                  <a:cubicBezTo>
                    <a:pt x="137" y="21"/>
                    <a:pt x="137" y="21"/>
                    <a:pt x="137" y="21"/>
                  </a:cubicBezTo>
                  <a:cubicBezTo>
                    <a:pt x="139" y="19"/>
                    <a:pt x="141" y="17"/>
                    <a:pt x="143" y="16"/>
                  </a:cubicBezTo>
                  <a:cubicBezTo>
                    <a:pt x="145" y="15"/>
                    <a:pt x="147" y="14"/>
                    <a:pt x="150" y="14"/>
                  </a:cubicBezTo>
                  <a:cubicBezTo>
                    <a:pt x="154" y="14"/>
                    <a:pt x="157" y="15"/>
                    <a:pt x="160" y="17"/>
                  </a:cubicBezTo>
                  <a:cubicBezTo>
                    <a:pt x="162" y="20"/>
                    <a:pt x="163" y="23"/>
                    <a:pt x="163" y="27"/>
                  </a:cubicBezTo>
                  <a:cubicBezTo>
                    <a:pt x="163" y="31"/>
                    <a:pt x="162" y="35"/>
                    <a:pt x="158" y="38"/>
                  </a:cubicBezTo>
                  <a:cubicBezTo>
                    <a:pt x="155" y="41"/>
                    <a:pt x="151" y="42"/>
                    <a:pt x="145" y="42"/>
                  </a:cubicBezTo>
                  <a:cubicBezTo>
                    <a:pt x="139" y="42"/>
                    <a:pt x="135" y="41"/>
                    <a:pt x="131" y="37"/>
                  </a:cubicBezTo>
                  <a:cubicBezTo>
                    <a:pt x="128" y="34"/>
                    <a:pt x="127" y="30"/>
                    <a:pt x="127" y="24"/>
                  </a:cubicBezTo>
                  <a:cubicBezTo>
                    <a:pt x="127" y="20"/>
                    <a:pt x="127" y="17"/>
                    <a:pt x="128" y="15"/>
                  </a:cubicBezTo>
                  <a:cubicBezTo>
                    <a:pt x="130" y="12"/>
                    <a:pt x="131" y="9"/>
                    <a:pt x="133" y="7"/>
                  </a:cubicBezTo>
                  <a:cubicBezTo>
                    <a:pt x="136" y="5"/>
                    <a:pt x="139" y="3"/>
                    <a:pt x="141" y="2"/>
                  </a:cubicBezTo>
                  <a:cubicBezTo>
                    <a:pt x="144" y="1"/>
                    <a:pt x="148" y="0"/>
                    <a:pt x="151" y="0"/>
                  </a:cubicBezTo>
                  <a:cubicBezTo>
                    <a:pt x="153" y="0"/>
                    <a:pt x="156" y="1"/>
                    <a:pt x="158" y="1"/>
                  </a:cubicBezTo>
                  <a:cubicBezTo>
                    <a:pt x="159" y="2"/>
                    <a:pt x="161" y="3"/>
                    <a:pt x="16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
            <p:cNvSpPr/>
            <p:nvPr/>
          </p:nvSpPr>
          <p:spPr bwMode="auto">
            <a:xfrm>
              <a:off x="1982177" y="3351011"/>
              <a:ext cx="266587" cy="249911"/>
            </a:xfrm>
            <a:custGeom>
              <a:avLst/>
              <a:gdLst>
                <a:gd name="T0" fmla="*/ 289 w 577"/>
                <a:gd name="T1" fmla="*/ 0 h 541"/>
                <a:gd name="T2" fmla="*/ 577 w 577"/>
                <a:gd name="T3" fmla="*/ 288 h 541"/>
                <a:gd name="T4" fmla="*/ 427 w 577"/>
                <a:gd name="T5" fmla="*/ 541 h 541"/>
                <a:gd name="T6" fmla="*/ 422 w 577"/>
                <a:gd name="T7" fmla="*/ 530 h 541"/>
                <a:gd name="T8" fmla="*/ 564 w 577"/>
                <a:gd name="T9" fmla="*/ 288 h 541"/>
                <a:gd name="T10" fmla="*/ 289 w 577"/>
                <a:gd name="T11" fmla="*/ 12 h 541"/>
                <a:gd name="T12" fmla="*/ 13 w 577"/>
                <a:gd name="T13" fmla="*/ 288 h 541"/>
                <a:gd name="T14" fmla="*/ 156 w 577"/>
                <a:gd name="T15" fmla="*/ 530 h 541"/>
                <a:gd name="T16" fmla="*/ 151 w 577"/>
                <a:gd name="T17" fmla="*/ 541 h 541"/>
                <a:gd name="T18" fmla="*/ 0 w 577"/>
                <a:gd name="T19" fmla="*/ 288 h 541"/>
                <a:gd name="T20" fmla="*/ 289 w 577"/>
                <a:gd name="T21"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7" h="541">
                  <a:moveTo>
                    <a:pt x="289" y="0"/>
                  </a:moveTo>
                  <a:cubicBezTo>
                    <a:pt x="447" y="0"/>
                    <a:pt x="577" y="129"/>
                    <a:pt x="577" y="288"/>
                  </a:cubicBezTo>
                  <a:cubicBezTo>
                    <a:pt x="577" y="397"/>
                    <a:pt x="516" y="491"/>
                    <a:pt x="427" y="541"/>
                  </a:cubicBezTo>
                  <a:cubicBezTo>
                    <a:pt x="422" y="530"/>
                    <a:pt x="422" y="530"/>
                    <a:pt x="422" y="530"/>
                  </a:cubicBezTo>
                  <a:cubicBezTo>
                    <a:pt x="507" y="482"/>
                    <a:pt x="564" y="392"/>
                    <a:pt x="564" y="288"/>
                  </a:cubicBezTo>
                  <a:cubicBezTo>
                    <a:pt x="564" y="136"/>
                    <a:pt x="440" y="12"/>
                    <a:pt x="289" y="12"/>
                  </a:cubicBezTo>
                  <a:cubicBezTo>
                    <a:pt x="137" y="12"/>
                    <a:pt x="13" y="136"/>
                    <a:pt x="13" y="288"/>
                  </a:cubicBezTo>
                  <a:cubicBezTo>
                    <a:pt x="13" y="392"/>
                    <a:pt x="71" y="483"/>
                    <a:pt x="156" y="530"/>
                  </a:cubicBezTo>
                  <a:cubicBezTo>
                    <a:pt x="151" y="541"/>
                    <a:pt x="151" y="541"/>
                    <a:pt x="151" y="541"/>
                  </a:cubicBezTo>
                  <a:cubicBezTo>
                    <a:pt x="61" y="492"/>
                    <a:pt x="0" y="397"/>
                    <a:pt x="0" y="288"/>
                  </a:cubicBezTo>
                  <a:cubicBezTo>
                    <a:pt x="0" y="129"/>
                    <a:pt x="130" y="0"/>
                    <a:pt x="28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p:cNvSpPr txBox="1"/>
          <p:nvPr/>
        </p:nvSpPr>
        <p:spPr>
          <a:xfrm>
            <a:off x="5275497" y="2981796"/>
            <a:ext cx="4799231" cy="1015663"/>
          </a:xfrm>
          <a:prstGeom prst="rect">
            <a:avLst/>
          </a:prstGeom>
          <a:noFill/>
        </p:spPr>
        <p:txBody>
          <a:bodyPr wrap="square" rtlCol="0">
            <a:spAutoFit/>
          </a:bodyPr>
          <a:lstStyle/>
          <a:p>
            <a:r>
              <a:rPr lang="en-US" altLang="zh-CN" sz="6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Thank You!</a:t>
            </a:r>
            <a:endParaRPr lang="zh-CN" altLang="en-US" sz="6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1" name="直接连接符 10"/>
          <p:cNvCxnSpPr/>
          <p:nvPr/>
        </p:nvCxnSpPr>
        <p:spPr>
          <a:xfrm>
            <a:off x="4240235" y="2500605"/>
            <a:ext cx="1" cy="185679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286454" y="4124280"/>
            <a:ext cx="5619091" cy="677108"/>
          </a:xfrm>
          <a:prstGeom prst="rect">
            <a:avLst/>
          </a:prstGeom>
          <a:noFill/>
        </p:spPr>
        <p:txBody>
          <a:bodyPr wrap="square" rtlCol="0">
            <a:spAutoFit/>
          </a:bodyPr>
          <a:lstStyle/>
          <a:p>
            <a:pPr algn="ctr"/>
            <a:r>
              <a:rPr lang="en-US" altLang="zh-CN" sz="3800" b="1" dirty="0">
                <a:solidFill>
                  <a:srgbClr val="1F2B37"/>
                </a:solidFill>
                <a:latin typeface="微软雅黑" panose="020B0503020204020204" pitchFamily="34" charset="-122"/>
                <a:ea typeface="微软雅黑" panose="020B0503020204020204" pitchFamily="34" charset="-122"/>
              </a:rPr>
              <a:t>Introduction</a:t>
            </a:r>
          </a:p>
        </p:txBody>
      </p:sp>
      <p:grpSp>
        <p:nvGrpSpPr>
          <p:cNvPr id="15" name="组合 14"/>
          <p:cNvGrpSpPr/>
          <p:nvPr/>
        </p:nvGrpSpPr>
        <p:grpSpPr>
          <a:xfrm>
            <a:off x="5617011" y="2950011"/>
            <a:ext cx="957977" cy="957977"/>
            <a:chOff x="5617011" y="2950011"/>
            <a:chExt cx="957977" cy="957977"/>
          </a:xfrm>
        </p:grpSpPr>
        <p:sp>
          <p:nvSpPr>
            <p:cNvPr id="12" name="菱形 11"/>
            <p:cNvSpPr/>
            <p:nvPr/>
          </p:nvSpPr>
          <p:spPr>
            <a:xfrm>
              <a:off x="5617011" y="2950011"/>
              <a:ext cx="957977" cy="957977"/>
            </a:xfrm>
            <a:prstGeom prst="diamond">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668334" y="3136612"/>
              <a:ext cx="855330" cy="646331"/>
            </a:xfrm>
            <a:prstGeom prst="rect">
              <a:avLst/>
            </a:prstGeom>
            <a:noFill/>
          </p:spPr>
          <p:txBody>
            <a:bodyPr wrap="square" rtlCol="0">
              <a:spAutoFit/>
            </a:bodyPr>
            <a:lstStyle/>
            <a:p>
              <a:pPr algn="ctr"/>
              <a:r>
                <a:rPr lang="en-US" altLang="zh-CN" sz="3600" b="1" dirty="0">
                  <a:solidFill>
                    <a:srgbClr val="1F2B37"/>
                  </a:solidFill>
                  <a:latin typeface="微软雅黑" panose="020B0503020204020204" pitchFamily="34" charset="-122"/>
                  <a:ea typeface="微软雅黑" panose="020B0503020204020204" pitchFamily="34" charset="-122"/>
                </a:rPr>
                <a:t>01</a:t>
              </a:r>
              <a:endParaRPr lang="zh-CN" altLang="en-US" sz="3600" b="1" dirty="0">
                <a:solidFill>
                  <a:srgbClr val="1F2B37"/>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3C0BC9E-A832-2FCE-9CD8-8D8F50810B88}"/>
              </a:ext>
            </a:extLst>
          </p:cNvPr>
          <p:cNvSpPr txBox="1"/>
          <p:nvPr/>
        </p:nvSpPr>
        <p:spPr>
          <a:xfrm>
            <a:off x="266936" y="919996"/>
            <a:ext cx="11625944" cy="4985980"/>
          </a:xfrm>
          <a:prstGeom prst="rect">
            <a:avLst/>
          </a:prstGeom>
          <a:noFill/>
        </p:spPr>
        <p:txBody>
          <a:bodyPr wrap="square">
            <a:spAutoFit/>
          </a:bodyPr>
          <a:lstStyle/>
          <a:p>
            <a:r>
              <a:rPr lang="en-US" altLang="zh-CN" sz="3600" b="1" dirty="0">
                <a:latin typeface="Times New Roman" panose="02020603050405020304" pitchFamily="18" charset="0"/>
                <a:cs typeface="Times New Roman" panose="02020603050405020304" pitchFamily="18" charset="0"/>
              </a:rPr>
              <a:t>Background</a:t>
            </a:r>
          </a:p>
          <a:p>
            <a:endParaRPr lang="en-US" altLang="zh-CN" dirty="0"/>
          </a:p>
          <a:p>
            <a:r>
              <a:rPr lang="en-US" altLang="zh-CN" sz="2400" b="1" dirty="0">
                <a:latin typeface="Times New Roman" panose="02020603050405020304" pitchFamily="18" charset="0"/>
                <a:cs typeface="Times New Roman" panose="02020603050405020304" pitchFamily="18" charset="0"/>
              </a:rPr>
              <a:t>D</a:t>
            </a:r>
            <a:r>
              <a:rPr lang="zh-CN" altLang="en-US" sz="2400" b="1" dirty="0">
                <a:latin typeface="Times New Roman" panose="02020603050405020304" pitchFamily="18" charset="0"/>
                <a:cs typeface="Times New Roman" panose="02020603050405020304" pitchFamily="18" charset="0"/>
              </a:rPr>
              <a:t>ecentralization</a:t>
            </a:r>
            <a:r>
              <a:rPr lang="en-US" altLang="zh-CN" sz="2400" b="1"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New information subject is </a:t>
            </a:r>
            <a:r>
              <a:rPr lang="en-US" altLang="zh-CN" sz="2400" u="sng" dirty="0">
                <a:latin typeface="Times New Roman" panose="02020603050405020304" pitchFamily="18" charset="0"/>
                <a:cs typeface="Times New Roman" panose="02020603050405020304" pitchFamily="18" charset="0"/>
              </a:rPr>
              <a:t>wandering, decentralized and </a:t>
            </a:r>
            <a:r>
              <a:rPr lang="en-US" altLang="zh-CN" sz="2400" u="sng" dirty="0" err="1">
                <a:latin typeface="Times New Roman" panose="02020603050405020304" pitchFamily="18" charset="0"/>
                <a:cs typeface="Times New Roman" panose="02020603050405020304" pitchFamily="18" charset="0"/>
              </a:rPr>
              <a:t>deauthoritative</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(Poster, 1995).</a:t>
            </a:r>
          </a:p>
          <a:p>
            <a:endParaRPr lang="en-US" altLang="zh-CN" sz="24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College students have become one of the major consumer groups:</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In recent years, consumer group of beauty products has gradually </a:t>
            </a:r>
            <a:r>
              <a:rPr lang="en-US" altLang="zh-CN" sz="2400" u="sng" dirty="0">
                <a:latin typeface="Times New Roman" panose="02020603050405020304" pitchFamily="18" charset="0"/>
                <a:cs typeface="Times New Roman" panose="02020603050405020304" pitchFamily="18" charset="0"/>
              </a:rPr>
              <a:t>tilted towards young women, especially campus women</a:t>
            </a:r>
            <a:r>
              <a:rPr lang="en-US" altLang="zh-CN"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At the same time, public data shows that </a:t>
            </a:r>
            <a:r>
              <a:rPr lang="en-US" altLang="zh-CN" sz="2400" u="sng" dirty="0">
                <a:latin typeface="Times New Roman" panose="02020603050405020304" pitchFamily="18" charset="0"/>
                <a:cs typeface="Times New Roman" panose="02020603050405020304" pitchFamily="18" charset="0"/>
              </a:rPr>
              <a:t>the economics of male beauty is rising</a:t>
            </a:r>
            <a:r>
              <a:rPr lang="en-US" altLang="zh-CN" sz="2400" dirty="0">
                <a:latin typeface="Times New Roman" panose="02020603050405020304" pitchFamily="18" charset="0"/>
                <a:cs typeface="Times New Roman" panose="02020603050405020304" pitchFamily="18" charset="0"/>
              </a:rPr>
              <a:t>.</a:t>
            </a:r>
          </a:p>
          <a:p>
            <a:endParaRPr lang="en-US" altLang="zh-CN" sz="24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College students prefer to refer to OTE to obtain information about beauty products:</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Limited economic conditions</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diversity of beauty products</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42A814B2-3CEC-C705-06AA-3156536A96B5}"/>
              </a:ext>
            </a:extLst>
          </p:cNvPr>
          <p:cNvSpPr/>
          <p:nvPr/>
        </p:nvSpPr>
        <p:spPr bwMode="auto">
          <a:xfrm>
            <a:off x="836914" y="2522294"/>
            <a:ext cx="2601549" cy="1787525"/>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15" name="Line 7">
            <a:extLst>
              <a:ext uri="{FF2B5EF4-FFF2-40B4-BE49-F238E27FC236}">
                <a16:creationId xmlns:a16="http://schemas.microsoft.com/office/drawing/2014/main" id="{416F5C5C-4151-ED3C-9F70-75FC5D16A7D8}"/>
              </a:ext>
            </a:extLst>
          </p:cNvPr>
          <p:cNvSpPr>
            <a:spLocks noChangeShapeType="1"/>
          </p:cNvSpPr>
          <p:nvPr/>
        </p:nvSpPr>
        <p:spPr bwMode="auto">
          <a:xfrm flipV="1">
            <a:off x="2777276" y="1701799"/>
            <a:ext cx="980584" cy="81414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7" name="Rectangle 9">
            <a:extLst>
              <a:ext uri="{FF2B5EF4-FFF2-40B4-BE49-F238E27FC236}">
                <a16:creationId xmlns:a16="http://schemas.microsoft.com/office/drawing/2014/main" id="{CF0D6169-5377-E849-5885-E094BEF86118}"/>
              </a:ext>
            </a:extLst>
          </p:cNvPr>
          <p:cNvSpPr>
            <a:spLocks noChangeArrowheads="1"/>
          </p:cNvSpPr>
          <p:nvPr/>
        </p:nvSpPr>
        <p:spPr bwMode="auto">
          <a:xfrm>
            <a:off x="3762622" y="1153240"/>
            <a:ext cx="7090908" cy="2413488"/>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8" name="Rectangle 10">
            <a:extLst>
              <a:ext uri="{FF2B5EF4-FFF2-40B4-BE49-F238E27FC236}">
                <a16:creationId xmlns:a16="http://schemas.microsoft.com/office/drawing/2014/main" id="{2D3C3C4C-DCD3-CAFB-C5E2-DD6DA748E4FF}"/>
              </a:ext>
            </a:extLst>
          </p:cNvPr>
          <p:cNvSpPr>
            <a:spLocks noChangeArrowheads="1"/>
          </p:cNvSpPr>
          <p:nvPr/>
        </p:nvSpPr>
        <p:spPr bwMode="auto">
          <a:xfrm>
            <a:off x="5574609" y="917771"/>
            <a:ext cx="3581400" cy="422275"/>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21" name="Line 13">
            <a:extLst>
              <a:ext uri="{FF2B5EF4-FFF2-40B4-BE49-F238E27FC236}">
                <a16:creationId xmlns:a16="http://schemas.microsoft.com/office/drawing/2014/main" id="{3AC857DE-C0DB-5EA6-DDEC-22E819E40644}"/>
              </a:ext>
            </a:extLst>
          </p:cNvPr>
          <p:cNvSpPr>
            <a:spLocks noChangeShapeType="1"/>
          </p:cNvSpPr>
          <p:nvPr/>
        </p:nvSpPr>
        <p:spPr bwMode="auto">
          <a:xfrm>
            <a:off x="2777276" y="4322764"/>
            <a:ext cx="980583" cy="835023"/>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2" name="Rectangle 14">
            <a:extLst>
              <a:ext uri="{FF2B5EF4-FFF2-40B4-BE49-F238E27FC236}">
                <a16:creationId xmlns:a16="http://schemas.microsoft.com/office/drawing/2014/main" id="{9319DBBD-A38C-EECF-90F2-6649A1D88443}"/>
              </a:ext>
            </a:extLst>
          </p:cNvPr>
          <p:cNvSpPr>
            <a:spLocks noChangeArrowheads="1"/>
          </p:cNvSpPr>
          <p:nvPr/>
        </p:nvSpPr>
        <p:spPr bwMode="auto">
          <a:xfrm>
            <a:off x="3757859" y="4109398"/>
            <a:ext cx="7090908" cy="2217568"/>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3" name="Rectangle 15">
            <a:extLst>
              <a:ext uri="{FF2B5EF4-FFF2-40B4-BE49-F238E27FC236}">
                <a16:creationId xmlns:a16="http://schemas.microsoft.com/office/drawing/2014/main" id="{6D3FAD56-F3A8-0079-D76E-5EFC0C692BAE}"/>
              </a:ext>
            </a:extLst>
          </p:cNvPr>
          <p:cNvSpPr>
            <a:spLocks noChangeArrowheads="1"/>
          </p:cNvSpPr>
          <p:nvPr/>
        </p:nvSpPr>
        <p:spPr bwMode="auto">
          <a:xfrm>
            <a:off x="5569846" y="3891542"/>
            <a:ext cx="3581400" cy="4238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24" name="TextBox 16">
            <a:extLst>
              <a:ext uri="{FF2B5EF4-FFF2-40B4-BE49-F238E27FC236}">
                <a16:creationId xmlns:a16="http://schemas.microsoft.com/office/drawing/2014/main" id="{22CA7AFF-9895-57D5-50E2-E55DE2BD8719}"/>
              </a:ext>
            </a:extLst>
          </p:cNvPr>
          <p:cNvSpPr txBox="1"/>
          <p:nvPr/>
        </p:nvSpPr>
        <p:spPr>
          <a:xfrm>
            <a:off x="5692947" y="895833"/>
            <a:ext cx="3344723" cy="430887"/>
          </a:xfrm>
          <a:prstGeom prst="rect">
            <a:avLst/>
          </a:prstGeom>
          <a:noFill/>
        </p:spPr>
        <p:txBody>
          <a:bodyPr wrap="square" rtlCol="0">
            <a:spAutoFit/>
          </a:bodyPr>
          <a:lstStyle/>
          <a:p>
            <a:pPr algn="ctr"/>
            <a:r>
              <a:rPr lang="en-US" altLang="zh-CN" sz="2200" b="1" dirty="0">
                <a:solidFill>
                  <a:schemeClr val="bg2"/>
                </a:solidFill>
                <a:latin typeface="+mn-ea"/>
                <a:ea typeface="+mn-ea"/>
              </a:rPr>
              <a:t>Theoretical Significance</a:t>
            </a:r>
          </a:p>
        </p:txBody>
      </p:sp>
      <p:sp>
        <p:nvSpPr>
          <p:cNvPr id="28" name="TextBox 20">
            <a:extLst>
              <a:ext uri="{FF2B5EF4-FFF2-40B4-BE49-F238E27FC236}">
                <a16:creationId xmlns:a16="http://schemas.microsoft.com/office/drawing/2014/main" id="{9F02EDD8-9DA9-0BA9-062F-3531F88179C2}"/>
              </a:ext>
            </a:extLst>
          </p:cNvPr>
          <p:cNvSpPr txBox="1"/>
          <p:nvPr/>
        </p:nvSpPr>
        <p:spPr>
          <a:xfrm>
            <a:off x="5806523" y="3894638"/>
            <a:ext cx="3108046" cy="430887"/>
          </a:xfrm>
          <a:prstGeom prst="rect">
            <a:avLst/>
          </a:prstGeom>
          <a:noFill/>
        </p:spPr>
        <p:txBody>
          <a:bodyPr wrap="square" rtlCol="0">
            <a:spAutoFit/>
          </a:bodyPr>
          <a:lstStyle/>
          <a:p>
            <a:pPr algn="ctr"/>
            <a:r>
              <a:rPr lang="en-US" altLang="zh-CN" sz="2200" b="1" dirty="0">
                <a:solidFill>
                  <a:schemeClr val="bg2"/>
                </a:solidFill>
                <a:latin typeface="+mn-ea"/>
                <a:ea typeface="+mn-ea"/>
              </a:rPr>
              <a:t>Practical Significance</a:t>
            </a:r>
          </a:p>
        </p:txBody>
      </p:sp>
      <p:sp>
        <p:nvSpPr>
          <p:cNvPr id="30" name="TextBox 22">
            <a:extLst>
              <a:ext uri="{FF2B5EF4-FFF2-40B4-BE49-F238E27FC236}">
                <a16:creationId xmlns:a16="http://schemas.microsoft.com/office/drawing/2014/main" id="{B4F249B9-4EDE-D23C-FE5C-927201F0EE10}"/>
              </a:ext>
            </a:extLst>
          </p:cNvPr>
          <p:cNvSpPr txBox="1"/>
          <p:nvPr/>
        </p:nvSpPr>
        <p:spPr>
          <a:xfrm>
            <a:off x="745760" y="3059339"/>
            <a:ext cx="2783857" cy="615553"/>
          </a:xfrm>
          <a:prstGeom prst="rect">
            <a:avLst/>
          </a:prstGeom>
          <a:noFill/>
        </p:spPr>
        <p:txBody>
          <a:bodyPr wrap="square" rtlCol="0">
            <a:spAutoFit/>
          </a:bodyPr>
          <a:lstStyle/>
          <a:p>
            <a:pPr algn="ctr"/>
            <a:r>
              <a:rPr lang="en-US" altLang="zh-CN" sz="3400" b="1" dirty="0">
                <a:solidFill>
                  <a:schemeClr val="bg2"/>
                </a:solidFill>
                <a:latin typeface="+mn-ea"/>
              </a:rPr>
              <a:t>Contribution</a:t>
            </a:r>
            <a:endParaRPr lang="en-US" altLang="zh-CN" sz="3400" b="1" dirty="0">
              <a:solidFill>
                <a:schemeClr val="bg2"/>
              </a:solidFill>
              <a:latin typeface="+mn-ea"/>
              <a:ea typeface="+mn-ea"/>
            </a:endParaRPr>
          </a:p>
        </p:txBody>
      </p:sp>
      <p:sp>
        <p:nvSpPr>
          <p:cNvPr id="31" name="文本框 30">
            <a:extLst>
              <a:ext uri="{FF2B5EF4-FFF2-40B4-BE49-F238E27FC236}">
                <a16:creationId xmlns:a16="http://schemas.microsoft.com/office/drawing/2014/main" id="{C7A274FE-E2B5-942D-5886-6D4394292648}"/>
              </a:ext>
            </a:extLst>
          </p:cNvPr>
          <p:cNvSpPr txBox="1"/>
          <p:nvPr/>
        </p:nvSpPr>
        <p:spPr>
          <a:xfrm>
            <a:off x="4082019" y="1444551"/>
            <a:ext cx="6644537" cy="1938992"/>
          </a:xfrm>
          <a:prstGeom prst="rect">
            <a:avLst/>
          </a:prstGeom>
          <a:noFill/>
        </p:spPr>
        <p:txBody>
          <a:bodyPr wrap="square" rtlCol="0">
            <a:spAutoFit/>
          </a:bodyPr>
          <a:lstStyle/>
          <a:p>
            <a:pPr marL="457200" indent="-457200">
              <a:buAutoNum type="arabicPeriod"/>
            </a:pPr>
            <a:r>
              <a:rPr lang="en-US" altLang="zh-CN" sz="2000" dirty="0">
                <a:latin typeface="Times New Roman" panose="02020603050405020304" pitchFamily="18" charset="0"/>
                <a:cs typeface="Times New Roman" panose="02020603050405020304" pitchFamily="18" charset="0"/>
              </a:rPr>
              <a:t>Fill a gap in the literature for in-depth analysis of emerging things like online testing and assessment.</a:t>
            </a:r>
          </a:p>
          <a:p>
            <a:pPr marL="457200" indent="-457200">
              <a:buAutoNum type="arabicPeriod"/>
            </a:pPr>
            <a:endParaRPr lang="en-US" altLang="zh-CN" sz="2000" dirty="0">
              <a:latin typeface="Times New Roman" panose="02020603050405020304" pitchFamily="18" charset="0"/>
              <a:cs typeface="Times New Roman" panose="02020603050405020304" pitchFamily="18" charset="0"/>
            </a:endParaRPr>
          </a:p>
          <a:p>
            <a:pPr marL="457200" indent="-457200">
              <a:buAutoNum type="arabicPeriod"/>
            </a:pPr>
            <a:r>
              <a:rPr lang="en-US" altLang="zh-CN" sz="2000" dirty="0">
                <a:latin typeface="Times New Roman" panose="02020603050405020304" pitchFamily="18" charset="0"/>
                <a:cs typeface="Times New Roman" panose="02020603050405020304" pitchFamily="18" charset="0"/>
              </a:rPr>
              <a:t>Our research considers the </a:t>
            </a:r>
            <a:r>
              <a:rPr lang="en-US" altLang="zh-CN" sz="2000" u="sng" dirty="0">
                <a:latin typeface="Times New Roman" panose="02020603050405020304" pitchFamily="18" charset="0"/>
                <a:cs typeface="Times New Roman" panose="02020603050405020304" pitchFamily="18" charset="0"/>
              </a:rPr>
              <a:t>increasingly important role of ordinary people</a:t>
            </a:r>
            <a:r>
              <a:rPr lang="en-US" altLang="zh-CN" sz="2000" dirty="0">
                <a:latin typeface="Times New Roman" panose="02020603050405020304" pitchFamily="18" charset="0"/>
                <a:cs typeface="Times New Roman" panose="02020603050405020304" pitchFamily="18" charset="0"/>
              </a:rPr>
              <a:t> in the dissemination of information on the Internet, rather than just focusing on key opinion leaders</a:t>
            </a:r>
            <a:endParaRPr lang="zh-CN" altLang="en-US" sz="2000"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A11FE524-D030-B910-9E02-AB4D43112E8C}"/>
              </a:ext>
            </a:extLst>
          </p:cNvPr>
          <p:cNvSpPr txBox="1"/>
          <p:nvPr/>
        </p:nvSpPr>
        <p:spPr>
          <a:xfrm>
            <a:off x="4141756" y="4510637"/>
            <a:ext cx="6584800" cy="1631216"/>
          </a:xfrm>
          <a:prstGeom prst="rect">
            <a:avLst/>
          </a:prstGeom>
          <a:noFill/>
        </p:spPr>
        <p:txBody>
          <a:bodyPr wrap="square" rtlCol="0">
            <a:spAutoFit/>
          </a:bodyPr>
          <a:lstStyle/>
          <a:p>
            <a:pPr marL="457200" indent="-457200">
              <a:buFont typeface="+mj-lt"/>
              <a:buAutoNum type="arabicPeriod"/>
            </a:pPr>
            <a:r>
              <a:rPr lang="en-US" altLang="zh-CN" sz="2000" dirty="0">
                <a:latin typeface="Times New Roman" panose="02020603050405020304" pitchFamily="18" charset="0"/>
                <a:cs typeface="Times New Roman" panose="02020603050405020304" pitchFamily="18" charset="0"/>
              </a:rPr>
              <a:t>For operators, from the perspective of consumers, we can find a scientific way to improve their purchase intention</a:t>
            </a:r>
          </a:p>
          <a:p>
            <a:pPr marL="457200" indent="-457200">
              <a:buFont typeface="+mj-lt"/>
              <a:buAutoNum type="arabicPeriod"/>
            </a:pPr>
            <a:endParaRPr lang="en-US" altLang="zh-CN"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zh-CN" sz="2000" dirty="0">
                <a:latin typeface="Times New Roman" panose="02020603050405020304" pitchFamily="18" charset="0"/>
                <a:cs typeface="Times New Roman" panose="02020603050405020304" pitchFamily="18" charset="0"/>
              </a:rPr>
              <a:t>For college students, provide pre-purchase information to help them make satisfactory decisions</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28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40177" y="4094589"/>
            <a:ext cx="11511643" cy="677108"/>
          </a:xfrm>
          <a:prstGeom prst="rect">
            <a:avLst/>
          </a:prstGeom>
          <a:noFill/>
        </p:spPr>
        <p:txBody>
          <a:bodyPr wrap="square" rtlCol="0">
            <a:spAutoFit/>
          </a:bodyPr>
          <a:lstStyle/>
          <a:p>
            <a:pPr algn="ctr"/>
            <a:r>
              <a:rPr lang="en-US" altLang="zh-CN" sz="3800" b="1" dirty="0">
                <a:solidFill>
                  <a:srgbClr val="1F2B37"/>
                </a:solidFill>
                <a:latin typeface="微软雅黑" panose="020B0503020204020204" pitchFamily="34" charset="-122"/>
                <a:ea typeface="微软雅黑" panose="020B0503020204020204" pitchFamily="34" charset="-122"/>
              </a:rPr>
              <a:t>Literature Reviews and Research Hypothesis</a:t>
            </a:r>
          </a:p>
        </p:txBody>
      </p:sp>
      <p:grpSp>
        <p:nvGrpSpPr>
          <p:cNvPr id="15" name="组合 14"/>
          <p:cNvGrpSpPr/>
          <p:nvPr/>
        </p:nvGrpSpPr>
        <p:grpSpPr>
          <a:xfrm>
            <a:off x="5617011" y="2950011"/>
            <a:ext cx="957977" cy="957977"/>
            <a:chOff x="5617011" y="2950011"/>
            <a:chExt cx="957977" cy="957977"/>
          </a:xfrm>
        </p:grpSpPr>
        <p:sp>
          <p:nvSpPr>
            <p:cNvPr id="12" name="菱形 11"/>
            <p:cNvSpPr/>
            <p:nvPr/>
          </p:nvSpPr>
          <p:spPr>
            <a:xfrm>
              <a:off x="5617011" y="2950011"/>
              <a:ext cx="957977" cy="957977"/>
            </a:xfrm>
            <a:prstGeom prst="diamond">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668334" y="3136612"/>
              <a:ext cx="855330" cy="646331"/>
            </a:xfrm>
            <a:prstGeom prst="rect">
              <a:avLst/>
            </a:prstGeom>
            <a:noFill/>
          </p:spPr>
          <p:txBody>
            <a:bodyPr wrap="square" rtlCol="0">
              <a:spAutoFit/>
            </a:bodyPr>
            <a:lstStyle/>
            <a:p>
              <a:pPr algn="ctr"/>
              <a:r>
                <a:rPr lang="en-US" altLang="zh-CN" sz="3600" b="1" dirty="0">
                  <a:solidFill>
                    <a:srgbClr val="1F2B37"/>
                  </a:solidFill>
                  <a:latin typeface="微软雅黑" panose="020B0503020204020204" pitchFamily="34" charset="-122"/>
                  <a:ea typeface="微软雅黑" panose="020B0503020204020204" pitchFamily="34" charset="-122"/>
                </a:rPr>
                <a:t>02</a:t>
              </a:r>
              <a:endParaRPr lang="zh-CN" altLang="en-US" sz="3600" b="1" dirty="0">
                <a:solidFill>
                  <a:srgbClr val="1F2B37"/>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B7CBE52-CD8B-316B-1956-603020FEF896}"/>
              </a:ext>
            </a:extLst>
          </p:cNvPr>
          <p:cNvSpPr txBox="1"/>
          <p:nvPr/>
        </p:nvSpPr>
        <p:spPr>
          <a:xfrm>
            <a:off x="272615" y="829124"/>
            <a:ext cx="7979703" cy="4031873"/>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Online Testing and Evaluation (OTE):</a:t>
            </a:r>
          </a:p>
          <a:p>
            <a:r>
              <a:rPr lang="en-US" altLang="zh-CN" b="1" dirty="0" err="1">
                <a:latin typeface="Times New Roman" panose="02020603050405020304" pitchFamily="18" charset="0"/>
                <a:cs typeface="Times New Roman" panose="02020603050405020304" pitchFamily="18" charset="0"/>
              </a:rPr>
              <a:t>Definiton</a:t>
            </a:r>
            <a:r>
              <a:rPr lang="en-US" altLang="zh-CN" b="1"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UGC</a:t>
            </a:r>
          </a:p>
          <a:p>
            <a:pPr marL="457200" indent="-4572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OTE refers to the testing and evaluation of beauty products displayed by any netizen through Internet channels.</a:t>
            </a:r>
          </a:p>
          <a:p>
            <a:pPr marL="457200" indent="-4572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After using the product, the users spontaneously conduct a comprehensive analysis of the product's appearance design, efficacy, price, ingredient safety and other dimensions. </a:t>
            </a:r>
          </a:p>
          <a:p>
            <a:r>
              <a:rPr lang="en-US" altLang="zh-CN" b="1" dirty="0">
                <a:latin typeface="Times New Roman" panose="02020603050405020304" pitchFamily="18" charset="0"/>
                <a:cs typeface="Times New Roman" panose="02020603050405020304" pitchFamily="18" charset="0"/>
              </a:rPr>
              <a:t>Measurement: </a:t>
            </a:r>
          </a:p>
          <a:p>
            <a:pPr marL="285750" indent="-285750">
              <a:buFont typeface="Arial" panose="020B0604020202020204" pitchFamily="34" charset="0"/>
              <a:buChar char="•"/>
            </a:pPr>
            <a:r>
              <a:rPr lang="en-US" altLang="zh-CN" u="sng" dirty="0">
                <a:latin typeface="Times New Roman" panose="02020603050405020304" pitchFamily="18" charset="0"/>
                <a:cs typeface="Times New Roman" panose="02020603050405020304" pitchFamily="18" charset="0"/>
              </a:rPr>
              <a:t>Professionalism</a:t>
            </a:r>
            <a:r>
              <a:rPr lang="en-US" altLang="zh-CN" dirty="0">
                <a:latin typeface="Times New Roman" panose="02020603050405020304" pitchFamily="18" charset="0"/>
                <a:cs typeface="Times New Roman" panose="02020603050405020304" pitchFamily="18" charset="0"/>
              </a:rPr>
              <a:t>- knowledge, ability and experience (</a:t>
            </a:r>
            <a:r>
              <a:rPr lang="en-US" altLang="zh-CN" dirty="0" err="1">
                <a:latin typeface="Times New Roman" panose="02020603050405020304" pitchFamily="18" charset="0"/>
                <a:cs typeface="Times New Roman" panose="02020603050405020304" pitchFamily="18" charset="0"/>
              </a:rPr>
              <a:t>Netemeyer</a:t>
            </a:r>
            <a:r>
              <a:rPr lang="en-US" altLang="zh-CN" dirty="0">
                <a:latin typeface="Times New Roman" panose="02020603050405020304" pitchFamily="18" charset="0"/>
                <a:cs typeface="Times New Roman" panose="02020603050405020304" pitchFamily="18" charset="0"/>
              </a:rPr>
              <a:t> &amp; Bearden, 1992)</a:t>
            </a:r>
          </a:p>
          <a:p>
            <a:pPr marL="285750" indent="-285750">
              <a:buFont typeface="Arial" panose="020B0604020202020204" pitchFamily="34" charset="0"/>
              <a:buChar char="•"/>
            </a:pPr>
            <a:r>
              <a:rPr lang="en-US" altLang="zh-CN" u="sng" dirty="0">
                <a:latin typeface="Times New Roman" panose="02020603050405020304" pitchFamily="18" charset="0"/>
                <a:cs typeface="Times New Roman" panose="02020603050405020304" pitchFamily="18" charset="0"/>
              </a:rPr>
              <a:t>Popularity</a:t>
            </a:r>
            <a:r>
              <a:rPr lang="en-US" altLang="zh-CN" dirty="0">
                <a:latin typeface="Times New Roman" panose="02020603050405020304" pitchFamily="18" charset="0"/>
                <a:cs typeface="Times New Roman" panose="02020603050405020304" pitchFamily="18" charset="0"/>
              </a:rPr>
              <a:t>- social status, public familiarity and celebrity effect (Meng, 2012)</a:t>
            </a:r>
          </a:p>
          <a:p>
            <a:pPr marL="285750" indent="-285750">
              <a:buFont typeface="Arial" panose="020B0604020202020204" pitchFamily="34" charset="0"/>
              <a:buChar char="•"/>
            </a:pPr>
            <a:r>
              <a:rPr lang="en-US" altLang="zh-CN" u="sng" dirty="0">
                <a:latin typeface="Times New Roman" panose="02020603050405020304" pitchFamily="18" charset="0"/>
                <a:cs typeface="Times New Roman" panose="02020603050405020304" pitchFamily="18" charset="0"/>
              </a:rPr>
              <a:t>Content quality- </a:t>
            </a:r>
            <a:r>
              <a:rPr lang="en-US" altLang="zh-CN" dirty="0">
                <a:latin typeface="Times New Roman" panose="02020603050405020304" pitchFamily="18" charset="0"/>
                <a:cs typeface="Times New Roman" panose="02020603050405020304" pitchFamily="18" charset="0"/>
              </a:rPr>
              <a:t>authenticity, objectivity and usefulness (Guo and Li, 2013)</a:t>
            </a:r>
          </a:p>
          <a:p>
            <a:pPr marL="285750" indent="-285750">
              <a:buFont typeface="Arial" panose="020B0604020202020204" pitchFamily="34" charset="0"/>
              <a:buChar char="•"/>
            </a:pPr>
            <a:r>
              <a:rPr lang="en-US" altLang="zh-CN" u="sng" dirty="0">
                <a:latin typeface="Times New Roman" panose="02020603050405020304" pitchFamily="18" charset="0"/>
                <a:cs typeface="Times New Roman" panose="02020603050405020304" pitchFamily="18" charset="0"/>
              </a:rPr>
              <a:t>Visual cues- </a:t>
            </a:r>
            <a:r>
              <a:rPr lang="en-US" altLang="zh-CN" dirty="0">
                <a:latin typeface="Times New Roman" panose="02020603050405020304" pitchFamily="18" charset="0"/>
                <a:cs typeface="Times New Roman" panose="02020603050405020304" pitchFamily="18" charset="0"/>
              </a:rPr>
              <a:t>readability, richness, and intuitiveness (Meng, 2012)</a:t>
            </a:r>
          </a:p>
          <a:p>
            <a:endParaRPr lang="zh-CN" altLang="en-US" sz="20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4DD9C643-E74B-75EE-248C-43DC334122F1}"/>
              </a:ext>
            </a:extLst>
          </p:cNvPr>
          <p:cNvSpPr txBox="1"/>
          <p:nvPr/>
        </p:nvSpPr>
        <p:spPr>
          <a:xfrm>
            <a:off x="204205" y="4947692"/>
            <a:ext cx="3748473" cy="400110"/>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P.S:</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“OTE” </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“Unboxing”</a:t>
            </a:r>
          </a:p>
        </p:txBody>
      </p:sp>
      <p:sp>
        <p:nvSpPr>
          <p:cNvPr id="7" name="箭头: 下 6">
            <a:extLst>
              <a:ext uri="{FF2B5EF4-FFF2-40B4-BE49-F238E27FC236}">
                <a16:creationId xmlns:a16="http://schemas.microsoft.com/office/drawing/2014/main" id="{31BF6C36-DE5F-963D-E893-7384F9BAD106}"/>
              </a:ext>
            </a:extLst>
          </p:cNvPr>
          <p:cNvSpPr/>
          <p:nvPr/>
        </p:nvSpPr>
        <p:spPr>
          <a:xfrm>
            <a:off x="2398249" y="5302791"/>
            <a:ext cx="242720" cy="3094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ECCBA6A1-6053-991C-CF7E-A8EBB3F8FD7F}"/>
              </a:ext>
            </a:extLst>
          </p:cNvPr>
          <p:cNvSpPr txBox="1"/>
          <p:nvPr/>
        </p:nvSpPr>
        <p:spPr>
          <a:xfrm>
            <a:off x="1601620" y="5567211"/>
            <a:ext cx="7139135" cy="923330"/>
          </a:xfrm>
          <a:prstGeom prst="rect">
            <a:avLst/>
          </a:prstGeom>
          <a:noFill/>
        </p:spPr>
        <p:txBody>
          <a:bodyPr wrap="square">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Unpacking (Marsh, 2016)</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Emotional value </a:t>
            </a:r>
            <a:r>
              <a:rPr lang="en-US" altLang="zh-CN"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en-US" altLang="zh-CN" sz="1800" dirty="0" err="1">
                <a:effectLst/>
                <a:latin typeface="Times New Roman" panose="02020603050405020304" pitchFamily="18" charset="0"/>
                <a:ea typeface="PMingLiU" panose="02020500000000000000" pitchFamily="18" charset="-120"/>
                <a:cs typeface="Times New Roman" panose="02020603050405020304" pitchFamily="18" charset="0"/>
              </a:rPr>
              <a:t>Vaudrey</a:t>
            </a:r>
            <a:r>
              <a:rPr lang="en-US" altLang="zh-CN" sz="1800" dirty="0">
                <a:effectLst/>
                <a:latin typeface="Times New Roman" panose="02020603050405020304" pitchFamily="18" charset="0"/>
                <a:ea typeface="PMingLiU" panose="02020500000000000000" pitchFamily="18" charset="-120"/>
                <a:cs typeface="Times New Roman" panose="02020603050405020304" pitchFamily="18" charset="0"/>
              </a:rPr>
              <a:t>, 2022)</a:t>
            </a: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No requirement for in-depth exploration and evaluation (</a:t>
            </a:r>
            <a:r>
              <a:rPr lang="en-US" altLang="zh-CN" dirty="0" err="1">
                <a:latin typeface="Times New Roman" panose="02020603050405020304" pitchFamily="18" charset="0"/>
                <a:cs typeface="Times New Roman" panose="02020603050405020304" pitchFamily="18" charset="0"/>
              </a:rPr>
              <a:t>Vaudrey</a:t>
            </a:r>
            <a:r>
              <a:rPr lang="en-US" altLang="zh-CN" dirty="0">
                <a:latin typeface="Times New Roman" panose="02020603050405020304" pitchFamily="18" charset="0"/>
                <a:cs typeface="Times New Roman" panose="02020603050405020304" pitchFamily="18" charset="0"/>
              </a:rPr>
              <a:t>, 2022)</a:t>
            </a:r>
            <a:endParaRPr lang="zh-CN" altLang="en-US"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F8F107F6-F3CF-8900-EB76-FACB93A69F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731" y="766732"/>
            <a:ext cx="2648659" cy="5885909"/>
          </a:xfrm>
          <a:prstGeom prst="rect">
            <a:avLst/>
          </a:prstGeom>
        </p:spPr>
      </p:pic>
    </p:spTree>
    <p:extLst>
      <p:ext uri="{BB962C8B-B14F-4D97-AF65-F5344CB8AC3E}">
        <p14:creationId xmlns:p14="http://schemas.microsoft.com/office/powerpoint/2010/main" val="394518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7E5FB18-B7F4-4798-2912-4E8BCEF99776}"/>
              </a:ext>
            </a:extLst>
          </p:cNvPr>
          <p:cNvSpPr txBox="1"/>
          <p:nvPr/>
        </p:nvSpPr>
        <p:spPr>
          <a:xfrm>
            <a:off x="272614" y="829124"/>
            <a:ext cx="11660021" cy="4093428"/>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Purchase Intention:</a:t>
            </a:r>
          </a:p>
          <a:p>
            <a:endParaRPr lang="en-US" altLang="zh-CN" sz="2000"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Definition:</a:t>
            </a:r>
            <a:r>
              <a:rPr lang="en-US" altLang="zh-CN"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possibility and subjective tendency of consumers to make a  purchase decision, which is often used to predict actual consumption behavior (Mullet &amp; Karson, 1985).</a:t>
            </a:r>
          </a:p>
          <a:p>
            <a:pPr marL="342900" indent="-34290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Measurement: </a:t>
            </a:r>
          </a:p>
          <a:p>
            <a:pPr marL="342900" indent="-3429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purchase impulse, priority, continuing purchase and recommending to others (Zeithaml, Parasuraman and Malhotra, 2002)</a:t>
            </a:r>
          </a:p>
          <a:p>
            <a:pPr marL="342900" indent="-34290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Hypothesis:</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H1: Professionalism has a significant positive impact on purchase intention.</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H2: Popularity has a significant positive impact on purchase intention.</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H3: Content quality has a significant positive impact on purchase intention.</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H4: Visual cues have a significant positive impact on purchase intention.</a:t>
            </a:r>
          </a:p>
        </p:txBody>
      </p:sp>
      <p:sp>
        <p:nvSpPr>
          <p:cNvPr id="4" name="文本框 3">
            <a:extLst>
              <a:ext uri="{FF2B5EF4-FFF2-40B4-BE49-F238E27FC236}">
                <a16:creationId xmlns:a16="http://schemas.microsoft.com/office/drawing/2014/main" id="{6D4F9247-24F8-F961-93A0-28CCF89E32B7}"/>
              </a:ext>
            </a:extLst>
          </p:cNvPr>
          <p:cNvSpPr txBox="1"/>
          <p:nvPr/>
        </p:nvSpPr>
        <p:spPr>
          <a:xfrm>
            <a:off x="265989" y="5015530"/>
            <a:ext cx="11660021"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200" dirty="0">
                <a:effectLst/>
                <a:latin typeface="Times New Roman" panose="02020603050405020304" pitchFamily="18" charset="0"/>
                <a:ea typeface="PMingLiU" panose="02020500000000000000" pitchFamily="18" charset="-120"/>
              </a:rPr>
              <a:t>Regarding the characteristics of OTE subjects, some studies show that consumers' purchase intention is more likely to be influenced by the opinions of experts than non-experts (Bansal &amp; </a:t>
            </a:r>
            <a:r>
              <a:rPr lang="en-US" altLang="zh-CN" sz="1200" dirty="0" err="1">
                <a:effectLst/>
                <a:latin typeface="Times New Roman" panose="02020603050405020304" pitchFamily="18" charset="0"/>
                <a:ea typeface="PMingLiU" panose="02020500000000000000" pitchFamily="18" charset="-120"/>
              </a:rPr>
              <a:t>Voyer</a:t>
            </a:r>
            <a:r>
              <a:rPr lang="en-US" altLang="zh-CN" sz="1200" dirty="0">
                <a:effectLst/>
                <a:latin typeface="Times New Roman" panose="02020603050405020304" pitchFamily="18" charset="0"/>
                <a:ea typeface="PMingLiU" panose="02020500000000000000" pitchFamily="18" charset="-120"/>
              </a:rPr>
              <a:t>, 2000). That is, professionalism may have a positive impact on purchase intention. Popularity reflects the degree to which the subject is loved, sought after or trusted by the masses. Consumers may regard the opinions of famous people as reliable sources of information (Till, 1998), so they are more willing to follow their choices and enhance their purchase intention (Meng, 2012). Regarding the characteristics of OTE information, Davis and </a:t>
            </a:r>
            <a:r>
              <a:rPr lang="en-US" altLang="zh-CN" sz="1200" dirty="0" err="1">
                <a:effectLst/>
                <a:latin typeface="Times New Roman" panose="02020603050405020304" pitchFamily="18" charset="0"/>
                <a:ea typeface="PMingLiU" panose="02020500000000000000" pitchFamily="18" charset="-120"/>
              </a:rPr>
              <a:t>Khazanchi</a:t>
            </a:r>
            <a:r>
              <a:rPr lang="en-US" altLang="zh-CN" sz="1200" dirty="0">
                <a:effectLst/>
                <a:latin typeface="Times New Roman" panose="02020603050405020304" pitchFamily="18" charset="0"/>
                <a:ea typeface="PMingLiU" panose="02020500000000000000" pitchFamily="18" charset="-120"/>
              </a:rPr>
              <a:t> (2008) defined visual cues as any image-related communication means used to enable consumers to get visual sensory stimulation, which can positively affect consumers' cognition and purchase intention. In addition, as a source of information, the content quality is the persuasiveness implied in the information (</a:t>
            </a:r>
            <a:r>
              <a:rPr lang="en-US" altLang="zh-CN" sz="1200" dirty="0" err="1">
                <a:effectLst/>
                <a:latin typeface="Times New Roman" panose="02020603050405020304" pitchFamily="18" charset="0"/>
                <a:ea typeface="PMingLiU" panose="02020500000000000000" pitchFamily="18" charset="-120"/>
              </a:rPr>
              <a:t>Bhattacherjee</a:t>
            </a:r>
            <a:r>
              <a:rPr lang="en-US" altLang="zh-CN" sz="1200" dirty="0">
                <a:effectLst/>
                <a:latin typeface="Times New Roman" panose="02020603050405020304" pitchFamily="18" charset="0"/>
                <a:ea typeface="PMingLiU" panose="02020500000000000000" pitchFamily="18" charset="-120"/>
              </a:rPr>
              <a:t> &amp; Sanford, 2006), which can positively influence consumers' purchase intention (Gomes, Marques, &amp; Dias, 2022).</a:t>
            </a:r>
            <a:endParaRPr lang="zh-CN" altLang="en-US" sz="1200" dirty="0"/>
          </a:p>
        </p:txBody>
      </p:sp>
    </p:spTree>
    <p:extLst>
      <p:ext uri="{BB962C8B-B14F-4D97-AF65-F5344CB8AC3E}">
        <p14:creationId xmlns:p14="http://schemas.microsoft.com/office/powerpoint/2010/main" val="65303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74B3A42-FE1E-E376-9DB2-723650EC0648}"/>
              </a:ext>
            </a:extLst>
          </p:cNvPr>
          <p:cNvSpPr txBox="1"/>
          <p:nvPr/>
        </p:nvSpPr>
        <p:spPr>
          <a:xfrm>
            <a:off x="315685" y="809222"/>
            <a:ext cx="11560629" cy="6001643"/>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Perceived Risk:</a:t>
            </a:r>
            <a:endParaRPr lang="en-US" altLang="zh-CN" sz="2400"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Definition: </a:t>
            </a:r>
          </a:p>
          <a:p>
            <a:pPr marL="342900" indent="-3429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first expressed by American scholar Bauer (1960) as that consumers cannot accurately predict the correctness of the results when making purchase decisions, and the unexpected results may not bring consumers satisfaction.</a:t>
            </a:r>
          </a:p>
          <a:p>
            <a:pPr marL="342900" indent="-34290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Measurement:</a:t>
            </a:r>
            <a:r>
              <a:rPr lang="en-US" altLang="zh-CN"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financial risk, functional risk, time risk and psychological risk</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Hypothesis:</a:t>
            </a:r>
          </a:p>
          <a:p>
            <a:r>
              <a:rPr lang="en-US" altLang="zh-CN" dirty="0">
                <a:latin typeface="Times New Roman" panose="02020603050405020304" pitchFamily="18" charset="0"/>
                <a:cs typeface="Times New Roman" panose="02020603050405020304" pitchFamily="18" charset="0"/>
              </a:rPr>
              <a:t>H5a: Professionalism has a significant negative impact on perceived risk.</a:t>
            </a:r>
          </a:p>
          <a:p>
            <a:r>
              <a:rPr lang="en-US" altLang="zh-CN" dirty="0">
                <a:latin typeface="Times New Roman" panose="02020603050405020304" pitchFamily="18" charset="0"/>
                <a:cs typeface="Times New Roman" panose="02020603050405020304" pitchFamily="18" charset="0"/>
              </a:rPr>
              <a:t>H5b: Popularity has a significant negative impact on perceived risk.</a:t>
            </a:r>
          </a:p>
          <a:p>
            <a:r>
              <a:rPr lang="en-US" altLang="zh-CN" dirty="0">
                <a:latin typeface="Times New Roman" panose="02020603050405020304" pitchFamily="18" charset="0"/>
                <a:cs typeface="Times New Roman" panose="02020603050405020304" pitchFamily="18" charset="0"/>
              </a:rPr>
              <a:t>H5c: Content quality has a significant negative impact on perceived risk.</a:t>
            </a:r>
          </a:p>
          <a:p>
            <a:r>
              <a:rPr lang="en-US" altLang="zh-CN" dirty="0">
                <a:latin typeface="Times New Roman" panose="02020603050405020304" pitchFamily="18" charset="0"/>
                <a:cs typeface="Times New Roman" panose="02020603050405020304" pitchFamily="18" charset="0"/>
              </a:rPr>
              <a:t>H5d: Visual cues have a significant negative impact on perceived risk.</a:t>
            </a:r>
          </a:p>
          <a:p>
            <a:r>
              <a:rPr lang="en-US" altLang="zh-CN" dirty="0">
                <a:latin typeface="Times New Roman" panose="02020603050405020304" pitchFamily="18" charset="0"/>
                <a:cs typeface="Times New Roman" panose="02020603050405020304" pitchFamily="18" charset="0"/>
              </a:rPr>
              <a:t>H6: Perceived risk has a significant negative impact on purchase intention.</a:t>
            </a:r>
          </a:p>
          <a:p>
            <a:r>
              <a:rPr lang="en-US" altLang="zh-CN" dirty="0">
                <a:latin typeface="Times New Roman" panose="02020603050405020304" pitchFamily="18" charset="0"/>
                <a:cs typeface="Times New Roman" panose="02020603050405020304" pitchFamily="18" charset="0"/>
              </a:rPr>
              <a:t>H7a: Perceived risk plays a mediating role between professionalism and purchase intention.</a:t>
            </a:r>
          </a:p>
          <a:p>
            <a:r>
              <a:rPr lang="en-US" altLang="zh-CN" dirty="0">
                <a:latin typeface="Times New Roman" panose="02020603050405020304" pitchFamily="18" charset="0"/>
                <a:cs typeface="Times New Roman" panose="02020603050405020304" pitchFamily="18" charset="0"/>
              </a:rPr>
              <a:t>H7b: Perceived risk plays a mediating role between popularity and purchase intention.</a:t>
            </a:r>
          </a:p>
          <a:p>
            <a:r>
              <a:rPr lang="en-US" altLang="zh-CN" dirty="0">
                <a:latin typeface="Times New Roman" panose="02020603050405020304" pitchFamily="18" charset="0"/>
                <a:cs typeface="Times New Roman" panose="02020603050405020304" pitchFamily="18" charset="0"/>
              </a:rPr>
              <a:t>H7c: Perceived risk plays an intermediary role between content quality and purchase intention.</a:t>
            </a:r>
          </a:p>
          <a:p>
            <a:r>
              <a:rPr lang="en-US" altLang="zh-CN" dirty="0">
                <a:latin typeface="Times New Roman" panose="02020603050405020304" pitchFamily="18" charset="0"/>
                <a:cs typeface="Times New Roman" panose="02020603050405020304" pitchFamily="18" charset="0"/>
              </a:rPr>
              <a:t>H7d: Perceived risk plays a mediating role between visual cues and purchase intention.</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42EACFB-4CD7-BDD6-DF52-9FE087F85F61}"/>
              </a:ext>
            </a:extLst>
          </p:cNvPr>
          <p:cNvSpPr txBox="1"/>
          <p:nvPr/>
        </p:nvSpPr>
        <p:spPr>
          <a:xfrm>
            <a:off x="9127669" y="3091543"/>
            <a:ext cx="2950031"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altLang="zh-CN" sz="1200" dirty="0">
                <a:effectLst/>
                <a:latin typeface="Times New Roman" panose="02020603050405020304" pitchFamily="18" charset="0"/>
                <a:ea typeface="PMingLiU" panose="02020500000000000000" pitchFamily="18" charset="-120"/>
              </a:rPr>
              <a:t>Some scholars have proved that the popularity and expertise of opinion leaders are important dimensions to reduce risk perception of products, and positively affect purchase intention through the mediating role of perceived risk (Biswas, Biswas, &amp; Das, 2006). Chen, Tsai and Lin (2017) has proved that high-quality positive information delivered by opinion leaders can inhibit consumers' perception of risk, and perceived risk has a negative impact on purchase intention. In addition, </a:t>
            </a:r>
            <a:r>
              <a:rPr lang="en-US" altLang="zh-CN" sz="1200" dirty="0" err="1">
                <a:effectLst/>
                <a:latin typeface="Times New Roman" panose="02020603050405020304" pitchFamily="18" charset="0"/>
                <a:ea typeface="PMingLiU" panose="02020500000000000000" pitchFamily="18" charset="-120"/>
              </a:rPr>
              <a:t>Pahlevan</a:t>
            </a:r>
            <a:r>
              <a:rPr lang="en-US" altLang="zh-CN" sz="1200" dirty="0">
                <a:effectLst/>
                <a:latin typeface="Times New Roman" panose="02020603050405020304" pitchFamily="18" charset="0"/>
                <a:ea typeface="PMingLiU" panose="02020500000000000000" pitchFamily="18" charset="-120"/>
              </a:rPr>
              <a:t> Sharif and Mura (2019) demonstrated that perceived risk plays a mediating role in the positive impact of information characteristics of user-generated content on purchase intention.</a:t>
            </a:r>
            <a:endParaRPr lang="zh-CN" altLang="en-US" sz="1200" dirty="0"/>
          </a:p>
        </p:txBody>
      </p:sp>
    </p:spTree>
    <p:extLst>
      <p:ext uri="{BB962C8B-B14F-4D97-AF65-F5344CB8AC3E}">
        <p14:creationId xmlns:p14="http://schemas.microsoft.com/office/powerpoint/2010/main" val="382741673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2473</Words>
  <Application>Microsoft Office PowerPoint</Application>
  <PresentationFormat>宽屏</PresentationFormat>
  <Paragraphs>165</Paragraphs>
  <Slides>22</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等线</vt:lpstr>
      <vt:lpstr>等线 Light</vt:lpstr>
      <vt:lpstr>微软雅黑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yun814</dc:creator>
  <cp:lastModifiedBy>颖芝 郭</cp:lastModifiedBy>
  <cp:revision>73</cp:revision>
  <dcterms:created xsi:type="dcterms:W3CDTF">2017-04-10T09:26:00Z</dcterms:created>
  <dcterms:modified xsi:type="dcterms:W3CDTF">2023-10-16T14:01:31Z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