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Bebas Neue Bold" panose="02020500000000000000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nva Sans" panose="02020500000000000000" charset="0"/>
      <p:regular r:id="rId19"/>
    </p:embeddedFont>
    <p:embeddedFont>
      <p:font typeface="Canva Sans Bold" panose="02020500000000000000" charset="0"/>
      <p:regular r:id="rId20"/>
    </p:embeddedFont>
    <p:embeddedFont>
      <p:font typeface="Montserrat Classic" panose="02020500000000000000" charset="0"/>
      <p:regular r:id="rId21"/>
    </p:embeddedFont>
    <p:embeddedFont>
      <p:font typeface="Montserrat Classic Bold" panose="02020500000000000000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278475" y="0"/>
            <a:ext cx="9525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Freeform 3"/>
          <p:cNvSpPr/>
          <p:nvPr/>
        </p:nvSpPr>
        <p:spPr>
          <a:xfrm>
            <a:off x="7513107" y="352118"/>
            <a:ext cx="3261786" cy="3226485"/>
          </a:xfrm>
          <a:custGeom>
            <a:avLst/>
            <a:gdLst/>
            <a:ahLst/>
            <a:cxnLst/>
            <a:rect l="l" t="t" r="r" b="b"/>
            <a:pathLst>
              <a:path w="3261786" h="3226485">
                <a:moveTo>
                  <a:pt x="0" y="0"/>
                </a:moveTo>
                <a:lnTo>
                  <a:pt x="3261786" y="0"/>
                </a:lnTo>
                <a:lnTo>
                  <a:pt x="3261786" y="3226485"/>
                </a:lnTo>
                <a:lnTo>
                  <a:pt x="0" y="32264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134994" y="7093278"/>
            <a:ext cx="4375696" cy="139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07"/>
              </a:lnSpc>
            </a:pPr>
            <a:r>
              <a:rPr lang="en-US" sz="4005" dirty="0">
                <a:solidFill>
                  <a:srgbClr val="FFFFFF"/>
                </a:solidFill>
                <a:latin typeface="Montserrat Classic"/>
              </a:rPr>
              <a:t>Eldon Y. Li </a:t>
            </a:r>
            <a:r>
              <a:rPr lang="en-US" sz="4005" baseline="30000" dirty="0">
                <a:solidFill>
                  <a:srgbClr val="FFFFFF"/>
                </a:solidFill>
                <a:latin typeface="Montserrat Classic"/>
              </a:rPr>
              <a:t>1</a:t>
            </a:r>
          </a:p>
          <a:p>
            <a:pPr marL="0" lvl="0" indent="0">
              <a:lnSpc>
                <a:spcPts val="5607"/>
              </a:lnSpc>
            </a:pPr>
            <a:r>
              <a:rPr lang="en-US" sz="4005" dirty="0">
                <a:solidFill>
                  <a:srgbClr val="FFFFFF"/>
                </a:solidFill>
                <a:latin typeface="Montserrat Classic"/>
              </a:rPr>
              <a:t>Anila Jan </a:t>
            </a:r>
            <a:r>
              <a:rPr lang="en-US" sz="4005" baseline="30000" dirty="0">
                <a:solidFill>
                  <a:srgbClr val="FFFFFF"/>
                </a:solidFill>
                <a:latin typeface="Montserrat Classic"/>
              </a:rPr>
              <a:t>2,*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1826" y="4236527"/>
            <a:ext cx="16021078" cy="195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462"/>
              </a:lnSpc>
            </a:pPr>
            <a:r>
              <a:rPr lang="en-US" sz="7538">
                <a:solidFill>
                  <a:srgbClr val="FFFFFF"/>
                </a:solidFill>
                <a:latin typeface="Bebas Neue Bold"/>
              </a:rPr>
              <a:t>IMPACT OF ARTIFICIAL INTELLIGENCE (AI) IN ENHANCING PRODUCTIVITY AND REDUCING STRESS AMONG STUDENTS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E5D6B-5CEF-9260-D220-2B08E7493E0F}"/>
              </a:ext>
            </a:extLst>
          </p:cNvPr>
          <p:cNvSpPr txBox="1"/>
          <p:nvPr/>
        </p:nvSpPr>
        <p:spPr>
          <a:xfrm>
            <a:off x="5181600" y="9105900"/>
            <a:ext cx="754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FFFF"/>
                </a:solidFill>
                <a:latin typeface="Canva Sans Bold"/>
              </a:rPr>
              <a:t>National Chung Cheng University, Chiayi, Taiwan 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93320" y="361831"/>
            <a:ext cx="11766148" cy="8839319"/>
          </a:xfrm>
          <a:custGeom>
            <a:avLst/>
            <a:gdLst/>
            <a:ahLst/>
            <a:cxnLst/>
            <a:rect l="l" t="t" r="r" b="b"/>
            <a:pathLst>
              <a:path w="11766148" h="8839319">
                <a:moveTo>
                  <a:pt x="0" y="0"/>
                </a:moveTo>
                <a:lnTo>
                  <a:pt x="11766148" y="0"/>
                </a:lnTo>
                <a:lnTo>
                  <a:pt x="11766148" y="8839319"/>
                </a:lnTo>
                <a:lnTo>
                  <a:pt x="0" y="88393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93488" y="9393039"/>
            <a:ext cx="16165811" cy="1064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 dirty="0">
                <a:solidFill>
                  <a:srgbClr val="FFFFFF"/>
                </a:solidFill>
                <a:latin typeface="Canva Sans Bold"/>
              </a:rPr>
              <a:t>Figure 2 Key Findings and Cause-Effect Relationships of AI Applications in Education</a:t>
            </a:r>
          </a:p>
          <a:p>
            <a:pPr>
              <a:lnSpc>
                <a:spcPts val="4340"/>
              </a:lnSpc>
            </a:pPr>
            <a:endParaRPr lang="en-US" sz="3100" dirty="0">
              <a:solidFill>
                <a:srgbClr val="FFFFFF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0128" y="2225676"/>
            <a:ext cx="15969172" cy="6416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6" lvl="1" indent="-431803">
              <a:lnSpc>
                <a:spcPts val="5600"/>
              </a:lnSpc>
              <a:buFont typeface="Arial"/>
              <a:buChar char="•"/>
            </a:pPr>
            <a:r>
              <a:rPr lang="en-US" sz="4400" dirty="0">
                <a:solidFill>
                  <a:srgbClr val="FFFFFF"/>
                </a:solidFill>
                <a:latin typeface="Canva Sans" panose="020B0604020202020204" charset="0"/>
              </a:rPr>
              <a:t>AI enhances student productivity and reduces stress in education.</a:t>
            </a:r>
          </a:p>
          <a:p>
            <a:pPr marL="863606" lvl="1" indent="-431803">
              <a:lnSpc>
                <a:spcPts val="5600"/>
              </a:lnSpc>
              <a:buFont typeface="Arial"/>
              <a:buChar char="•"/>
            </a:pPr>
            <a:r>
              <a:rPr lang="en-US" sz="4400" dirty="0">
                <a:solidFill>
                  <a:srgbClr val="FFFFFF"/>
                </a:solidFill>
                <a:latin typeface="Canva Sans" panose="020B0604020202020204" charset="0"/>
              </a:rPr>
              <a:t>Ethical considerations like data privacy and bias need attention for responsible AI implementation.</a:t>
            </a:r>
          </a:p>
          <a:p>
            <a:pPr marL="863606" lvl="1" indent="-431803">
              <a:lnSpc>
                <a:spcPts val="5600"/>
              </a:lnSpc>
              <a:buFont typeface="Arial"/>
              <a:buChar char="•"/>
            </a:pPr>
            <a:r>
              <a:rPr lang="en-US" sz="4400" dirty="0">
                <a:solidFill>
                  <a:srgbClr val="FFFFFF"/>
                </a:solidFill>
                <a:latin typeface="Canva Sans" panose="020B0604020202020204" charset="0"/>
              </a:rPr>
              <a:t>Collaboration among institutions, policymakers, and researchers is crucial for AI's success.</a:t>
            </a:r>
          </a:p>
          <a:p>
            <a:pPr marL="863606" lvl="1" indent="-431803">
              <a:lnSpc>
                <a:spcPts val="5600"/>
              </a:lnSpc>
              <a:buFont typeface="Arial"/>
              <a:buChar char="•"/>
            </a:pPr>
            <a:r>
              <a:rPr lang="en-US" sz="4400" dirty="0">
                <a:solidFill>
                  <a:srgbClr val="FFFFFF"/>
                </a:solidFill>
                <a:latin typeface="Canva Sans" panose="020B0604020202020204" charset="0"/>
              </a:rPr>
              <a:t>Future research should focus on long-term effects, student engagement, ethics, attitudes, special populations, and well-being in AI-driven education.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78142" y="363856"/>
            <a:ext cx="794146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Canva Sans Bold"/>
              </a:rPr>
              <a:t>CONCLUSION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4127" y="683475"/>
            <a:ext cx="16859746" cy="8920050"/>
            <a:chOff x="0" y="0"/>
            <a:chExt cx="4440427" cy="23493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0427" cy="2349314"/>
            </a:xfrm>
            <a:custGeom>
              <a:avLst/>
              <a:gdLst/>
              <a:ahLst/>
              <a:cxnLst/>
              <a:rect l="l" t="t" r="r" b="b"/>
              <a:pathLst>
                <a:path w="4440427" h="2349314">
                  <a:moveTo>
                    <a:pt x="15613" y="0"/>
                  </a:moveTo>
                  <a:lnTo>
                    <a:pt x="4424814" y="0"/>
                  </a:lnTo>
                  <a:cubicBezTo>
                    <a:pt x="4428955" y="0"/>
                    <a:pt x="4432926" y="1645"/>
                    <a:pt x="4435854" y="4573"/>
                  </a:cubicBezTo>
                  <a:cubicBezTo>
                    <a:pt x="4438782" y="7501"/>
                    <a:pt x="4440427" y="11472"/>
                    <a:pt x="4440427" y="15613"/>
                  </a:cubicBezTo>
                  <a:lnTo>
                    <a:pt x="4440427" y="2333701"/>
                  </a:lnTo>
                  <a:cubicBezTo>
                    <a:pt x="4440427" y="2337842"/>
                    <a:pt x="4438782" y="2341813"/>
                    <a:pt x="4435854" y="2344741"/>
                  </a:cubicBezTo>
                  <a:cubicBezTo>
                    <a:pt x="4432926" y="2347669"/>
                    <a:pt x="4428955" y="2349314"/>
                    <a:pt x="4424814" y="2349314"/>
                  </a:cubicBezTo>
                  <a:lnTo>
                    <a:pt x="15613" y="2349314"/>
                  </a:lnTo>
                  <a:cubicBezTo>
                    <a:pt x="11472" y="2349314"/>
                    <a:pt x="7501" y="2347669"/>
                    <a:pt x="4573" y="2344741"/>
                  </a:cubicBezTo>
                  <a:cubicBezTo>
                    <a:pt x="1645" y="2341813"/>
                    <a:pt x="0" y="2337842"/>
                    <a:pt x="0" y="2333701"/>
                  </a:cubicBezTo>
                  <a:lnTo>
                    <a:pt x="0" y="15613"/>
                  </a:lnTo>
                  <a:cubicBezTo>
                    <a:pt x="0" y="11472"/>
                    <a:pt x="1645" y="7501"/>
                    <a:pt x="4573" y="4573"/>
                  </a:cubicBezTo>
                  <a:cubicBezTo>
                    <a:pt x="7501" y="1645"/>
                    <a:pt x="11472" y="0"/>
                    <a:pt x="15613" y="0"/>
                  </a:cubicBezTo>
                  <a:close/>
                </a:path>
              </a:pathLst>
            </a:custGeom>
            <a:solidFill>
              <a:srgbClr val="2E344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752776" y="3879564"/>
            <a:ext cx="7194594" cy="2794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88"/>
              </a:lnSpc>
            </a:pPr>
            <a:r>
              <a:rPr lang="en-US" sz="11264" dirty="0">
                <a:solidFill>
                  <a:srgbClr val="FFFFFF"/>
                </a:solidFill>
                <a:latin typeface="Bebas Neue Bold"/>
              </a:rPr>
              <a:t>THANK YOU FOR LISTENING!</a:t>
            </a:r>
          </a:p>
        </p:txBody>
      </p:sp>
      <p:sp>
        <p:nvSpPr>
          <p:cNvPr id="6" name="Freeform 6"/>
          <p:cNvSpPr/>
          <p:nvPr/>
        </p:nvSpPr>
        <p:spPr>
          <a:xfrm>
            <a:off x="1117526" y="1818553"/>
            <a:ext cx="6553200" cy="6649894"/>
          </a:xfrm>
          <a:custGeom>
            <a:avLst/>
            <a:gdLst/>
            <a:ahLst/>
            <a:cxnLst/>
            <a:rect l="l" t="t" r="r" b="b"/>
            <a:pathLst>
              <a:path w="7868505" h="8159176">
                <a:moveTo>
                  <a:pt x="0" y="0"/>
                </a:moveTo>
                <a:lnTo>
                  <a:pt x="7868505" y="0"/>
                </a:lnTo>
                <a:lnTo>
                  <a:pt x="7868505" y="8159176"/>
                </a:lnTo>
                <a:lnTo>
                  <a:pt x="0" y="8159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31DE60BB-7193-DF23-1BC1-D0CBF5F1708B}"/>
              </a:ext>
            </a:extLst>
          </p:cNvPr>
          <p:cNvSpPr txBox="1"/>
          <p:nvPr/>
        </p:nvSpPr>
        <p:spPr>
          <a:xfrm>
            <a:off x="11768714" y="675071"/>
            <a:ext cx="5274271" cy="989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solidFill>
                  <a:srgbClr val="FFFFFF"/>
                </a:solidFill>
                <a:latin typeface="Canva Sans Bold"/>
              </a:rPr>
              <a:t>Paper ID: 9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99B2468C-3700-F7D4-77F7-945AAA018104}"/>
              </a:ext>
            </a:extLst>
          </p:cNvPr>
          <p:cNvSpPr txBox="1"/>
          <p:nvPr/>
        </p:nvSpPr>
        <p:spPr>
          <a:xfrm>
            <a:off x="5638801" y="7060309"/>
            <a:ext cx="12649200" cy="2156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FFFF"/>
                </a:solidFill>
                <a:latin typeface="Canva Sans Bold"/>
              </a:rPr>
              <a:t>Eldon Y. Li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FFFF"/>
                </a:solidFill>
                <a:latin typeface="Canva Sans Bold"/>
              </a:rPr>
              <a:t>Anila Jan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FFFF"/>
                </a:solidFill>
                <a:latin typeface="Canva Sans Bold"/>
              </a:rPr>
              <a:t>Chair Professor, National Chung Cheng University, Chiayi, Taiwan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FFFF"/>
                </a:solidFill>
                <a:latin typeface="Canva Sans Bold"/>
              </a:rPr>
              <a:t>Doctoral Student, National Chung Cheng University, Chiayi, Taiwan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5153" y="3380700"/>
            <a:ext cx="4819242" cy="5116647"/>
          </a:xfrm>
          <a:custGeom>
            <a:avLst/>
            <a:gdLst/>
            <a:ahLst/>
            <a:cxnLst/>
            <a:rect l="l" t="t" r="r" b="b"/>
            <a:pathLst>
              <a:path w="4819242" h="5116647">
                <a:moveTo>
                  <a:pt x="0" y="0"/>
                </a:moveTo>
                <a:lnTo>
                  <a:pt x="4819242" y="0"/>
                </a:lnTo>
                <a:lnTo>
                  <a:pt x="4819242" y="5116648"/>
                </a:lnTo>
                <a:lnTo>
                  <a:pt x="0" y="51166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0" y="2143442"/>
            <a:ext cx="6882003" cy="1086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00"/>
              </a:lnSpc>
            </a:pPr>
            <a:r>
              <a:rPr lang="en-US" sz="5000" dirty="0">
                <a:solidFill>
                  <a:srgbClr val="FFFFFF"/>
                </a:solidFill>
                <a:latin typeface="Montserrat Classic"/>
              </a:rPr>
              <a:t>Abstract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931076" y="2385645"/>
            <a:ext cx="927410" cy="92741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3368" tIns="53368" rIns="53368" bIns="5336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261490" y="2285084"/>
            <a:ext cx="266582" cy="84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3"/>
              </a:lnSpc>
              <a:spcBef>
                <a:spcPct val="0"/>
              </a:spcBef>
            </a:pPr>
            <a:r>
              <a:rPr lang="en-US" sz="3676">
                <a:solidFill>
                  <a:srgbClr val="000000"/>
                </a:solidFill>
                <a:latin typeface="Montserrat Classic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14628" y="3329119"/>
            <a:ext cx="7958219" cy="1086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00"/>
              </a:lnSpc>
            </a:pPr>
            <a:r>
              <a:rPr lang="en-US" sz="5000" dirty="0">
                <a:solidFill>
                  <a:srgbClr val="FDFCFF"/>
                </a:solidFill>
                <a:latin typeface="Montserrat Classic"/>
              </a:rPr>
              <a:t>Introduction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931076" y="3615591"/>
            <a:ext cx="927410" cy="92741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3368" tIns="53368" rIns="53368" bIns="5336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261490" y="3515030"/>
            <a:ext cx="266582" cy="84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3"/>
              </a:lnSpc>
              <a:spcBef>
                <a:spcPct val="0"/>
              </a:spcBef>
            </a:pPr>
            <a:r>
              <a:rPr lang="en-US" sz="3676">
                <a:solidFill>
                  <a:srgbClr val="000000"/>
                </a:solidFill>
                <a:latin typeface="Montserrat Classic Bold"/>
              </a:rPr>
              <a:t>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0" y="4687301"/>
            <a:ext cx="7958219" cy="1086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00"/>
              </a:lnSpc>
            </a:pPr>
            <a:r>
              <a:rPr lang="en-US" sz="5000" dirty="0">
                <a:solidFill>
                  <a:srgbClr val="FFFFFF"/>
                </a:solidFill>
                <a:latin typeface="Montserrat Classic"/>
              </a:rPr>
              <a:t>Material and methods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931076" y="4845538"/>
            <a:ext cx="927410" cy="92741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3368" tIns="53368" rIns="53368" bIns="5336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261490" y="4744976"/>
            <a:ext cx="266582" cy="84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3"/>
              </a:lnSpc>
              <a:spcBef>
                <a:spcPct val="0"/>
              </a:spcBef>
            </a:pPr>
            <a:r>
              <a:rPr lang="en-US" sz="3676">
                <a:solidFill>
                  <a:srgbClr val="000000"/>
                </a:solidFill>
                <a:latin typeface="Montserrat Classic Bold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114628" y="5829754"/>
            <a:ext cx="7958219" cy="1086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00"/>
              </a:lnSpc>
            </a:pPr>
            <a:r>
              <a:rPr lang="en-US" sz="5000" dirty="0">
                <a:solidFill>
                  <a:srgbClr val="FFFFFF"/>
                </a:solidFill>
                <a:latin typeface="Montserrat Classic"/>
              </a:rPr>
              <a:t>Discussion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7931076" y="6075484"/>
            <a:ext cx="927410" cy="92741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3368" tIns="53368" rIns="53368" bIns="5336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8261490" y="5974923"/>
            <a:ext cx="266582" cy="84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3"/>
              </a:lnSpc>
              <a:spcBef>
                <a:spcPct val="0"/>
              </a:spcBef>
            </a:pPr>
            <a:r>
              <a:rPr lang="en-US" sz="3676">
                <a:solidFill>
                  <a:srgbClr val="000000"/>
                </a:solidFill>
                <a:latin typeface="Montserrat Classic Bold"/>
              </a:rPr>
              <a:t>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144000" y="7057363"/>
            <a:ext cx="7958219" cy="1086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00"/>
              </a:lnSpc>
            </a:pPr>
            <a:r>
              <a:rPr lang="en-US" sz="5000" dirty="0">
                <a:solidFill>
                  <a:srgbClr val="FFFFFF"/>
                </a:solidFill>
                <a:latin typeface="Montserrat Classic"/>
              </a:rPr>
              <a:t>Conclusion 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7931076" y="7305431"/>
            <a:ext cx="927410" cy="92741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3368" tIns="53368" rIns="53368" bIns="5336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8261490" y="7204869"/>
            <a:ext cx="266582" cy="84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3"/>
              </a:lnSpc>
              <a:spcBef>
                <a:spcPct val="0"/>
              </a:spcBef>
            </a:pPr>
            <a:r>
              <a:rPr lang="en-US" sz="3676">
                <a:solidFill>
                  <a:srgbClr val="000000"/>
                </a:solidFill>
                <a:latin typeface="Montserrat Classic Bold"/>
              </a:rPr>
              <a:t>5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15153" y="819101"/>
            <a:ext cx="5265837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Canva Sans Bold"/>
              </a:rPr>
              <a:t>Contents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96217" y="571500"/>
            <a:ext cx="10495565" cy="154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FFFFFF"/>
                </a:solidFill>
                <a:latin typeface="Canva Sans Bold"/>
              </a:rPr>
              <a:t>Abstract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33576" y="2693670"/>
            <a:ext cx="16411424" cy="6817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03960" lvl="1" indent="-685800">
              <a:lnSpc>
                <a:spcPts val="6719"/>
              </a:lnSpc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rgbClr val="FFFFFF"/>
                </a:solidFill>
                <a:latin typeface="Canva Sans"/>
              </a:rPr>
              <a:t>Explores AI's effects on education, emphasizing student productivity and stress reduction.</a:t>
            </a:r>
          </a:p>
          <a:p>
            <a:pPr marL="1203960" lvl="1" indent="-685800">
              <a:lnSpc>
                <a:spcPts val="6719"/>
              </a:lnSpc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rgbClr val="FFFFFF"/>
                </a:solidFill>
                <a:latin typeface="Canva Sans"/>
              </a:rPr>
              <a:t> Reviewed 15 articles showcasing AI's personalization, automation, and support role.</a:t>
            </a:r>
          </a:p>
          <a:p>
            <a:pPr marL="1203960" lvl="1" indent="-685800">
              <a:lnSpc>
                <a:spcPts val="6719"/>
              </a:lnSpc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rgbClr val="FFFFFF"/>
                </a:solidFill>
                <a:latin typeface="Canva Sans"/>
              </a:rPr>
              <a:t>AI enhances time management and reduces stress by offering emotional support.</a:t>
            </a:r>
          </a:p>
          <a:p>
            <a:pPr marL="1203960" lvl="1" indent="-685800">
              <a:lnSpc>
                <a:spcPts val="6719"/>
              </a:lnSpc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rgbClr val="FFFFFF"/>
                </a:solidFill>
                <a:latin typeface="Canva Sans"/>
              </a:rPr>
              <a:t>Offers valuable insights for AI integration in education.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6918" y="495300"/>
            <a:ext cx="11714164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FFFFFF"/>
                </a:solidFill>
                <a:latin typeface="Canva Sans Bold"/>
              </a:rPr>
              <a:t>Research Objectives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07095" y="2781300"/>
            <a:ext cx="16230600" cy="641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71575" lvl="1" indent="-685800">
              <a:lnSpc>
                <a:spcPts val="6299"/>
              </a:lnSpc>
              <a:buFont typeface="Wingdings" panose="05000000000000000000" pitchFamily="2" charset="2"/>
              <a:buChar char="Ø"/>
            </a:pPr>
            <a:r>
              <a:rPr lang="en-US" sz="4500" dirty="0">
                <a:solidFill>
                  <a:srgbClr val="FFFFFF"/>
                </a:solidFill>
                <a:latin typeface="Canva Sans"/>
              </a:rPr>
              <a:t>To Evaluate AI's impact on student productivity in education.</a:t>
            </a:r>
          </a:p>
          <a:p>
            <a:pPr marL="1171575" lvl="1" indent="-685800">
              <a:lnSpc>
                <a:spcPts val="6299"/>
              </a:lnSpc>
              <a:buFont typeface="Wingdings" panose="05000000000000000000" pitchFamily="2" charset="2"/>
              <a:buChar char="Ø"/>
            </a:pPr>
            <a:r>
              <a:rPr lang="en-US" sz="4500" dirty="0">
                <a:solidFill>
                  <a:srgbClr val="FFFFFF"/>
                </a:solidFill>
                <a:latin typeface="Canva Sans"/>
              </a:rPr>
              <a:t>Explore AI's role in lowering student stress in education.</a:t>
            </a:r>
          </a:p>
          <a:p>
            <a:pPr marL="1171575" lvl="1" indent="-685800">
              <a:lnSpc>
                <a:spcPts val="6299"/>
              </a:lnSpc>
              <a:buFont typeface="Wingdings" panose="05000000000000000000" pitchFamily="2" charset="2"/>
              <a:buChar char="Ø"/>
            </a:pPr>
            <a:r>
              <a:rPr lang="en-US" sz="4500" dirty="0">
                <a:solidFill>
                  <a:srgbClr val="FFFFFF"/>
                </a:solidFill>
                <a:latin typeface="Canva Sans"/>
              </a:rPr>
              <a:t>Analyze AI's potential to transform traditional education methods.</a:t>
            </a:r>
          </a:p>
          <a:p>
            <a:pPr marL="1171575" lvl="1" indent="-685800">
              <a:lnSpc>
                <a:spcPts val="6299"/>
              </a:lnSpc>
              <a:buFont typeface="Wingdings" panose="05000000000000000000" pitchFamily="2" charset="2"/>
              <a:buChar char="Ø"/>
            </a:pPr>
            <a:r>
              <a:rPr lang="en-US" sz="4500" dirty="0">
                <a:solidFill>
                  <a:srgbClr val="FFFFFF"/>
                </a:solidFill>
                <a:latin typeface="Canva Sans"/>
              </a:rPr>
              <a:t>Examine ethical issues in AI implementation, like data privacy and bias.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-19050" y="5143500"/>
            <a:ext cx="0" cy="5006268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4923586" y="454826"/>
            <a:ext cx="8030413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FFFFFF"/>
                </a:solidFill>
                <a:latin typeface="Canva Sans Bold"/>
              </a:rPr>
              <a:t>Introduction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294725"/>
            <a:ext cx="15977637" cy="716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Canva Sans Bold"/>
              </a:rPr>
              <a:t>Boosted Productivity</a:t>
            </a:r>
          </a:p>
          <a:p>
            <a:pPr marL="971550" lvl="1" indent="-485775">
              <a:lnSpc>
                <a:spcPts val="6299"/>
              </a:lnSpc>
              <a:buFont typeface="Arial"/>
              <a:buChar char="•"/>
            </a:pPr>
            <a:r>
              <a:rPr lang="en-US" sz="4500" dirty="0">
                <a:solidFill>
                  <a:srgbClr val="FFFFFF"/>
                </a:solidFill>
                <a:latin typeface="Canva Sans"/>
              </a:rPr>
              <a:t>AI, like ChatGPT, enhances student productivity (Mondal, 2023).</a:t>
            </a:r>
          </a:p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Canva Sans Bold"/>
              </a:rPr>
              <a:t>Personalized Learning</a:t>
            </a:r>
          </a:p>
          <a:p>
            <a:pPr marL="971550" lvl="1" indent="-485775">
              <a:lnSpc>
                <a:spcPts val="6299"/>
              </a:lnSpc>
              <a:buFont typeface="Arial"/>
              <a:buChar char="•"/>
            </a:pPr>
            <a:r>
              <a:rPr lang="en-US" sz="4500" dirty="0">
                <a:solidFill>
                  <a:srgbClr val="FFFFFF"/>
                </a:solidFill>
                <a:latin typeface="Canva Sans"/>
              </a:rPr>
              <a:t>AI offers tailored guidance, improving comprehension and performance (Mondal, 2023).</a:t>
            </a:r>
          </a:p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Canva Sans Bold"/>
              </a:rPr>
              <a:t>Reduced Student Stress</a:t>
            </a:r>
          </a:p>
          <a:p>
            <a:pPr marL="971550" lvl="1" indent="-485775">
              <a:lnSpc>
                <a:spcPts val="6299"/>
              </a:lnSpc>
              <a:buFont typeface="Arial"/>
              <a:buChar char="•"/>
            </a:pPr>
            <a:r>
              <a:rPr lang="en-US" sz="4500" dirty="0">
                <a:solidFill>
                  <a:srgbClr val="FFFFFF"/>
                </a:solidFill>
                <a:latin typeface="Canva Sans"/>
              </a:rPr>
              <a:t>Instant feedback and real-time support lower stress levels (Mondal, 2023).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-19050" y="5143500"/>
            <a:ext cx="0" cy="5006268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532558" y="-85725"/>
            <a:ext cx="17222884" cy="10136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endParaRPr dirty="0"/>
          </a:p>
          <a:p>
            <a:pPr>
              <a:lnSpc>
                <a:spcPts val="6719"/>
              </a:lnSpc>
            </a:pPr>
            <a:r>
              <a:rPr lang="en-US" sz="4800" dirty="0">
                <a:solidFill>
                  <a:srgbClr val="FFFFFF"/>
                </a:solidFill>
                <a:latin typeface="Canva Sans Bold"/>
              </a:rPr>
              <a:t>Streamlined Tasks</a:t>
            </a: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FFFFFF"/>
                </a:solidFill>
                <a:latin typeface="Canva Sans"/>
              </a:rPr>
              <a:t>AI simplifies research, organization, and proofreading (Mondal, 2023).</a:t>
            </a:r>
          </a:p>
          <a:p>
            <a:pPr>
              <a:lnSpc>
                <a:spcPts val="6719"/>
              </a:lnSpc>
            </a:pPr>
            <a:r>
              <a:rPr lang="en-US" sz="4800" dirty="0">
                <a:solidFill>
                  <a:srgbClr val="FFFFFF"/>
                </a:solidFill>
                <a:latin typeface="Canva Sans Bold"/>
              </a:rPr>
              <a:t>Employment Opportunities</a:t>
            </a: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FFFFFF"/>
                </a:solidFill>
                <a:latin typeface="Canva Sans"/>
              </a:rPr>
              <a:t>AI creates job opportunities in education, healthcare, and design (</a:t>
            </a:r>
            <a:r>
              <a:rPr lang="en-US" sz="4800" dirty="0" err="1">
                <a:solidFill>
                  <a:srgbClr val="FFFFFF"/>
                </a:solidFill>
                <a:latin typeface="Canva Sans"/>
              </a:rPr>
              <a:t>Fauzi</a:t>
            </a:r>
            <a:r>
              <a:rPr lang="en-US" sz="4800" dirty="0">
                <a:solidFill>
                  <a:srgbClr val="FFFFFF"/>
                </a:solidFill>
                <a:latin typeface="Canva Sans"/>
              </a:rPr>
              <a:t>, Tuhuteru et al., 2023).</a:t>
            </a:r>
          </a:p>
          <a:p>
            <a:pPr>
              <a:lnSpc>
                <a:spcPts val="6719"/>
              </a:lnSpc>
            </a:pPr>
            <a:r>
              <a:rPr lang="en-US" sz="4800" dirty="0">
                <a:solidFill>
                  <a:srgbClr val="FFFFFF"/>
                </a:solidFill>
                <a:latin typeface="Canva Sans Bold"/>
              </a:rPr>
              <a:t>Well-being and Learning Balance</a:t>
            </a: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FFFFFF"/>
                </a:solidFill>
                <a:latin typeface="Canva Sans"/>
              </a:rPr>
              <a:t>AI supports personalized education and fosters a balanced learning environment (</a:t>
            </a:r>
            <a:r>
              <a:rPr lang="en-US" sz="4800" dirty="0" err="1">
                <a:solidFill>
                  <a:srgbClr val="FFFFFF"/>
                </a:solidFill>
                <a:latin typeface="Canva Sans"/>
              </a:rPr>
              <a:t>Fauzi</a:t>
            </a:r>
            <a:r>
              <a:rPr lang="en-US" sz="4800" dirty="0">
                <a:solidFill>
                  <a:srgbClr val="FFFFFF"/>
                </a:solidFill>
                <a:latin typeface="Canva Sans"/>
              </a:rPr>
              <a:t>, Tuhuteru et al., 2023; Morales-Rodríguez, Martínez-Ramón et al., 2021).</a:t>
            </a:r>
          </a:p>
          <a:p>
            <a:pPr>
              <a:lnSpc>
                <a:spcPts val="6719"/>
              </a:lnSpc>
            </a:pPr>
            <a:endParaRPr lang="en-US" sz="4800" dirty="0">
              <a:solidFill>
                <a:srgbClr val="FFFFFF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58200" y="1224045"/>
            <a:ext cx="9525000" cy="8684971"/>
          </a:xfrm>
          <a:custGeom>
            <a:avLst/>
            <a:gdLst/>
            <a:ahLst/>
            <a:cxnLst/>
            <a:rect l="l" t="t" r="r" b="b"/>
            <a:pathLst>
              <a:path w="11039262" h="8684971">
                <a:moveTo>
                  <a:pt x="0" y="0"/>
                </a:moveTo>
                <a:lnTo>
                  <a:pt x="11039262" y="0"/>
                </a:lnTo>
                <a:lnTo>
                  <a:pt x="11039262" y="8684970"/>
                </a:lnTo>
                <a:lnTo>
                  <a:pt x="0" y="86849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45" t="-407" b="-40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33399" y="952500"/>
            <a:ext cx="7315201" cy="76610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5900"/>
              </a:lnSpc>
            </a:pPr>
            <a:r>
              <a:rPr lang="en-US" sz="6000" dirty="0">
                <a:solidFill>
                  <a:srgbClr val="FFFFFF"/>
                </a:solidFill>
                <a:latin typeface="Canva Sans Bold"/>
              </a:rPr>
              <a:t>Methodology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3400" y="2247900"/>
            <a:ext cx="6890285" cy="7218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85775" lvl="1" algn="just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Canva Sans"/>
              </a:rPr>
              <a:t>The PRISMA guidelines refer to the Preferred Reporting Items for Systematic Reviews and Meta-Analyses. These guidelines were published in 2009 (Moher, </a:t>
            </a:r>
            <a:r>
              <a:rPr lang="en-US" sz="4500" dirty="0" err="1">
                <a:solidFill>
                  <a:srgbClr val="FFFFFF"/>
                </a:solidFill>
                <a:latin typeface="Canva Sans"/>
              </a:rPr>
              <a:t>Liberati</a:t>
            </a:r>
            <a:r>
              <a:rPr lang="en-US" sz="4500" dirty="0">
                <a:solidFill>
                  <a:srgbClr val="FFFFFF"/>
                </a:solidFill>
                <a:latin typeface="Canva Sans"/>
              </a:rPr>
              <a:t> et al. 2009).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4000" y="1943100"/>
            <a:ext cx="15209071" cy="7115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79497" lvl="1" indent="-539749" algn="just">
              <a:lnSpc>
                <a:spcPts val="6999"/>
              </a:lnSpc>
              <a:buFont typeface="Arial"/>
              <a:buChar char="•"/>
            </a:pPr>
            <a:r>
              <a:rPr lang="en-US" sz="4800" dirty="0">
                <a:solidFill>
                  <a:srgbClr val="FFFFFF"/>
                </a:solidFill>
                <a:latin typeface="Canva Sans" panose="020B0604020202020204" charset="0"/>
              </a:rPr>
              <a:t>The findings provide valuable insights into how artificial intelligence (AI) can profoundly impact students' productivity and stress levels after thoroughly reviewing 15 articles.</a:t>
            </a:r>
          </a:p>
          <a:p>
            <a:pPr marL="539748" lvl="1" algn="just">
              <a:lnSpc>
                <a:spcPts val="6999"/>
              </a:lnSpc>
            </a:pPr>
            <a:endParaRPr lang="en-US" sz="4800" dirty="0">
              <a:solidFill>
                <a:srgbClr val="FFFFFF"/>
              </a:solidFill>
              <a:latin typeface="Canva Sans" panose="020B0604020202020204" charset="0"/>
            </a:endParaRPr>
          </a:p>
          <a:p>
            <a:pPr marL="1079497" lvl="1" indent="-539749" algn="just">
              <a:lnSpc>
                <a:spcPts val="6999"/>
              </a:lnSpc>
              <a:buFont typeface="Arial"/>
              <a:buChar char="•"/>
            </a:pPr>
            <a:r>
              <a:rPr lang="en-US" sz="4800" dirty="0">
                <a:solidFill>
                  <a:srgbClr val="FFFFFF"/>
                </a:solidFill>
                <a:latin typeface="Canva Sans" panose="020B0604020202020204" charset="0"/>
              </a:rPr>
              <a:t>Uncovered significant aspects and insights that highlight the potential benefits of AI in education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5131E0-478F-FA2D-E64D-51D53B84D4D1}"/>
              </a:ext>
            </a:extLst>
          </p:cNvPr>
          <p:cNvSpPr txBox="1"/>
          <p:nvPr/>
        </p:nvSpPr>
        <p:spPr>
          <a:xfrm>
            <a:off x="2514600" y="788754"/>
            <a:ext cx="7239000" cy="878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Methodology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152698"/>
            <a:ext cx="6146800" cy="5981605"/>
          </a:xfrm>
          <a:custGeom>
            <a:avLst/>
            <a:gdLst/>
            <a:ahLst/>
            <a:cxnLst/>
            <a:rect l="l" t="t" r="r" b="b"/>
            <a:pathLst>
              <a:path w="6146800" h="5981605">
                <a:moveTo>
                  <a:pt x="0" y="0"/>
                </a:moveTo>
                <a:lnTo>
                  <a:pt x="6146800" y="0"/>
                </a:lnTo>
                <a:lnTo>
                  <a:pt x="6146800" y="5981604"/>
                </a:lnTo>
                <a:lnTo>
                  <a:pt x="0" y="5981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146801" y="2827655"/>
            <a:ext cx="11684000" cy="6430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>
                <a:solidFill>
                  <a:srgbClr val="FFFFFF"/>
                </a:solidFill>
                <a:latin typeface="Canva Sans"/>
              </a:rPr>
              <a:t>Personalized Learning and Academic Support</a:t>
            </a: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>
                <a:solidFill>
                  <a:srgbClr val="FFFFFF"/>
                </a:solidFill>
                <a:latin typeface="Canva Sans"/>
              </a:rPr>
              <a:t>Automation of Administrative Tasks</a:t>
            </a: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>
                <a:solidFill>
                  <a:srgbClr val="FFFFFF"/>
                </a:solidFill>
                <a:latin typeface="Canva Sans"/>
              </a:rPr>
              <a:t>Emotional Support and Stress Reduction</a:t>
            </a: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>
                <a:solidFill>
                  <a:srgbClr val="FFFFFF"/>
                </a:solidFill>
                <a:latin typeface="Canva Sans"/>
              </a:rPr>
              <a:t>Ethical Consideration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001000" y="647093"/>
            <a:ext cx="7331671" cy="1505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7200" dirty="0">
                <a:solidFill>
                  <a:srgbClr val="FFFFFF"/>
                </a:solidFill>
                <a:latin typeface="Canva Sans Bold"/>
              </a:rPr>
              <a:t>DISCUSSION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456</Words>
  <Application>Microsoft Office PowerPoint</Application>
  <PresentationFormat>Custom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Wingdings</vt:lpstr>
      <vt:lpstr>Bebas Neue Bold</vt:lpstr>
      <vt:lpstr>Canva Sans Bold</vt:lpstr>
      <vt:lpstr>Arial</vt:lpstr>
      <vt:lpstr>Calibri</vt:lpstr>
      <vt:lpstr>Montserrat Classic Bold</vt:lpstr>
      <vt:lpstr>Canva Sans</vt:lpstr>
      <vt:lpstr>Montserrat Classic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&amp; White Practical Uses of AI in EFL Presentation</dc:title>
  <dc:creator>ASUS</dc:creator>
  <cp:lastModifiedBy>ASUS</cp:lastModifiedBy>
  <cp:revision>6</cp:revision>
  <dcterms:created xsi:type="dcterms:W3CDTF">2006-08-16T00:00:00Z</dcterms:created>
  <dcterms:modified xsi:type="dcterms:W3CDTF">2023-10-15T03:43:25Z</dcterms:modified>
  <dc:identifier>DAFwq5f1FS0</dc:identifier>
</cp:coreProperties>
</file>