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F773C07-5A3C-4C99-BFA2-B52A5AB9EB07}"/>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1CA6550-4306-4EDC-8EA4-A7E8696641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79F4F82-B12A-41D7-8F80-80F1DEA13845}"/>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5" name="頁尾版面配置區 4">
            <a:extLst>
              <a:ext uri="{FF2B5EF4-FFF2-40B4-BE49-F238E27FC236}">
                <a16:creationId xmlns:a16="http://schemas.microsoft.com/office/drawing/2014/main" id="{00C74D93-E198-4518-A283-A0937A32911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F2D2CC1-28AF-4E65-A4F8-4839612C72E8}"/>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316037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0D1199-37B7-47D5-8B28-7B26C7C58D92}"/>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E5C368D8-DC94-4377-91EA-5F77EB387F2F}"/>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5A1AEE6-052E-41E1-A793-22B7E6E9B5D7}"/>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5" name="頁尾版面配置區 4">
            <a:extLst>
              <a:ext uri="{FF2B5EF4-FFF2-40B4-BE49-F238E27FC236}">
                <a16:creationId xmlns:a16="http://schemas.microsoft.com/office/drawing/2014/main" id="{5376F371-C5F3-447D-8E10-FE303D4B60A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DA655EA-CC89-49B9-8616-99507D284EBE}"/>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4099488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7F7FED5-EACB-4EB0-91C3-57914BD0A4F1}"/>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7A03CC7A-EE89-497E-8F97-5F75E755491D}"/>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8AC57B6-907D-4A7A-9603-550A1A1920FD}"/>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5" name="頁尾版面配置區 4">
            <a:extLst>
              <a:ext uri="{FF2B5EF4-FFF2-40B4-BE49-F238E27FC236}">
                <a16:creationId xmlns:a16="http://schemas.microsoft.com/office/drawing/2014/main" id="{DC33B70E-8919-4198-9FBB-03F08634435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B5ACCCC-C372-47DB-8402-2E50831B5682}"/>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3086048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326DEFA-C1FD-4BFF-969F-D31E9C3560D9}"/>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2FBE9280-C309-4148-9762-2AAA44746488}"/>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7C000B7-1FB5-4C29-BCC8-749811ED21D7}"/>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5" name="頁尾版面配置區 4">
            <a:extLst>
              <a:ext uri="{FF2B5EF4-FFF2-40B4-BE49-F238E27FC236}">
                <a16:creationId xmlns:a16="http://schemas.microsoft.com/office/drawing/2014/main" id="{DF39EA04-2FAF-437A-A5D0-01EA4615156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42EBB9E-33F5-4C43-8F02-B75E679A8F62}"/>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3295026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9AC5A0-A88D-4D82-B1A8-F64BA56597FC}"/>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AA48A05B-9990-4367-86A3-BDDECE1B5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19BDE14E-DEE5-46EC-9EBD-AD4EFB36E235}"/>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5" name="頁尾版面配置區 4">
            <a:extLst>
              <a:ext uri="{FF2B5EF4-FFF2-40B4-BE49-F238E27FC236}">
                <a16:creationId xmlns:a16="http://schemas.microsoft.com/office/drawing/2014/main" id="{93F4CE77-8332-4BCF-A3FB-F633A58604A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0F95FAB-7D4F-4640-8C86-246BA3620E2D}"/>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314828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5598AD3-7A5C-4B2C-8E53-58DB22375326}"/>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612B74BD-A81E-4990-82A2-3C88052AE8BE}"/>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DD6B3119-C10B-479D-BFDD-6C6B6927AFBC}"/>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7DFB8A10-2916-4063-94F0-A15774BBB5CF}"/>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6" name="頁尾版面配置區 5">
            <a:extLst>
              <a:ext uri="{FF2B5EF4-FFF2-40B4-BE49-F238E27FC236}">
                <a16:creationId xmlns:a16="http://schemas.microsoft.com/office/drawing/2014/main" id="{BA8D976E-FBDD-4AEF-9F55-31F7A01E46A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DACE6EC-2608-4F37-A7C4-E8271610538B}"/>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2519646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EA1A18-5574-46F6-B5E7-D78F6867318D}"/>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5ABD649-FE97-4F89-9A50-928A662BE9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448B2A83-4F6D-49E4-86DC-A10977F2CE39}"/>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93107838-624E-4D16-9EED-1097C7C4C9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C5304C25-DB97-4392-A3F1-64AB3E7BA458}"/>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9CD05626-E7CE-4655-8B39-158ADF46F0AC}"/>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8" name="頁尾版面配置區 7">
            <a:extLst>
              <a:ext uri="{FF2B5EF4-FFF2-40B4-BE49-F238E27FC236}">
                <a16:creationId xmlns:a16="http://schemas.microsoft.com/office/drawing/2014/main" id="{981A3B5B-488E-450C-B0BF-CED423097D6D}"/>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A7E7D8E6-BD4D-4B74-B69F-970B532D35BD}"/>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2646110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784E66-15DC-4E81-B8F2-5B25FC28CCFF}"/>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D38C6FF9-6131-4F95-9235-9243BC9670F2}"/>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4" name="頁尾版面配置區 3">
            <a:extLst>
              <a:ext uri="{FF2B5EF4-FFF2-40B4-BE49-F238E27FC236}">
                <a16:creationId xmlns:a16="http://schemas.microsoft.com/office/drawing/2014/main" id="{65CB23E5-CE8F-4FFC-9282-861D20D983E0}"/>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6D204538-CA4C-448B-805F-E47E302B4564}"/>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2629241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1E8CB4B9-D71C-4355-A512-09AA07FB3F5F}"/>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3" name="頁尾版面配置區 2">
            <a:extLst>
              <a:ext uri="{FF2B5EF4-FFF2-40B4-BE49-F238E27FC236}">
                <a16:creationId xmlns:a16="http://schemas.microsoft.com/office/drawing/2014/main" id="{92A3928F-8FCD-4521-86E8-EBAA8D1EB7B8}"/>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A07887FD-8FB5-4BB5-BB92-98E7142003FC}"/>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489668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25AE6F5-9808-46C2-9310-6C1B78C44E2D}"/>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903EF2F3-3C6B-4940-8AC6-6D4F7A8474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F051DC51-90D5-4EBD-92D4-BABE46C56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900B98D9-3882-4D78-8184-EECF1C956781}"/>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6" name="頁尾版面配置區 5">
            <a:extLst>
              <a:ext uri="{FF2B5EF4-FFF2-40B4-BE49-F238E27FC236}">
                <a16:creationId xmlns:a16="http://schemas.microsoft.com/office/drawing/2014/main" id="{1606DB84-C6C8-4266-8D14-CF50539BBB8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F06BC26-480F-452F-8D9F-BBA9964FC630}"/>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1136765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7C7E0B0-68D2-40ED-BB2D-0EFA2E6FDE7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C6CD11C2-06AA-4A61-9C49-59DEB2FB95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24AD2388-0784-42BE-9EAA-41B6D9C0CD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CBDE692A-AC4F-4C20-B7C0-E4B1D30D18C8}"/>
              </a:ext>
            </a:extLst>
          </p:cNvPr>
          <p:cNvSpPr>
            <a:spLocks noGrp="1"/>
          </p:cNvSpPr>
          <p:nvPr>
            <p:ph type="dt" sz="half" idx="10"/>
          </p:nvPr>
        </p:nvSpPr>
        <p:spPr/>
        <p:txBody>
          <a:bodyPr/>
          <a:lstStyle/>
          <a:p>
            <a:fld id="{379D6612-4D89-426C-90A2-355B3CBA4C50}" type="datetimeFigureOut">
              <a:rPr lang="zh-TW" altLang="en-US" smtClean="0"/>
              <a:t>2023/10/16</a:t>
            </a:fld>
            <a:endParaRPr lang="zh-TW" altLang="en-US"/>
          </a:p>
        </p:txBody>
      </p:sp>
      <p:sp>
        <p:nvSpPr>
          <p:cNvPr id="6" name="頁尾版面配置區 5">
            <a:extLst>
              <a:ext uri="{FF2B5EF4-FFF2-40B4-BE49-F238E27FC236}">
                <a16:creationId xmlns:a16="http://schemas.microsoft.com/office/drawing/2014/main" id="{FE909CD2-6367-481D-97E2-46A4DE556F2E}"/>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68B0E97-3781-43DE-A68A-1F9FA0FA5E3C}"/>
              </a:ext>
            </a:extLst>
          </p:cNvPr>
          <p:cNvSpPr>
            <a:spLocks noGrp="1"/>
          </p:cNvSpPr>
          <p:nvPr>
            <p:ph type="sldNum" sz="quarter" idx="12"/>
          </p:nvPr>
        </p:nvSpPr>
        <p:spPr/>
        <p:txBody>
          <a:body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378674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D4A21618-BD9E-4E3A-9395-72D771B230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4839B44A-3509-4FA5-9FB7-A6DE215521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C587CF3-C36D-497B-BCA7-3F11D9871D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D6612-4D89-426C-90A2-355B3CBA4C50}" type="datetimeFigureOut">
              <a:rPr lang="zh-TW" altLang="en-US" smtClean="0"/>
              <a:t>2023/10/16</a:t>
            </a:fld>
            <a:endParaRPr lang="zh-TW" altLang="en-US"/>
          </a:p>
        </p:txBody>
      </p:sp>
      <p:sp>
        <p:nvSpPr>
          <p:cNvPr id="5" name="頁尾版面配置區 4">
            <a:extLst>
              <a:ext uri="{FF2B5EF4-FFF2-40B4-BE49-F238E27FC236}">
                <a16:creationId xmlns:a16="http://schemas.microsoft.com/office/drawing/2014/main" id="{C86D21B1-6FDB-4BFC-ACDC-33F7AB3F0F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7D297A9D-E040-4B87-B4EB-9B081930E5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D933E5-CD8C-4136-8933-453B8998945F}" type="slidenum">
              <a:rPr lang="zh-TW" altLang="en-US" smtClean="0"/>
              <a:t>‹#›</a:t>
            </a:fld>
            <a:endParaRPr lang="zh-TW" altLang="en-US"/>
          </a:p>
        </p:txBody>
      </p:sp>
    </p:spTree>
    <p:extLst>
      <p:ext uri="{BB962C8B-B14F-4D97-AF65-F5344CB8AC3E}">
        <p14:creationId xmlns:p14="http://schemas.microsoft.com/office/powerpoint/2010/main" val="342951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8C7FA6D4-8C0D-479F-A3A9-E4606A50B2EB}"/>
              </a:ext>
            </a:extLst>
          </p:cNvPr>
          <p:cNvSpPr txBox="1"/>
          <p:nvPr/>
        </p:nvSpPr>
        <p:spPr>
          <a:xfrm>
            <a:off x="247649" y="276225"/>
            <a:ext cx="11687175" cy="3354380"/>
          </a:xfrm>
          <a:prstGeom prst="rect">
            <a:avLst/>
          </a:prstGeom>
          <a:noFill/>
        </p:spPr>
        <p:txBody>
          <a:bodyPr wrap="square">
            <a:spAutoFit/>
          </a:bodyPr>
          <a:lstStyle/>
          <a:p>
            <a:pPr algn="ctr">
              <a:lnSpc>
                <a:spcPct val="107000"/>
              </a:lnSpc>
              <a:spcAft>
                <a:spcPts val="800"/>
              </a:spcAft>
            </a:pPr>
            <a:r>
              <a:rPr lang="en-US" altLang="zh-TW" sz="4400" b="1" dirty="0">
                <a:effectLst/>
                <a:latin typeface="Times New Roman" panose="02020603050405020304" pitchFamily="18" charset="0"/>
                <a:ea typeface="新細明體" panose="02020500000000000000" pitchFamily="18" charset="-120"/>
                <a:cs typeface="Times New Roman" panose="02020603050405020304" pitchFamily="18" charset="0"/>
              </a:rPr>
              <a:t>Assessing Political skill through Reputation on e-word-of-mouth in social media</a:t>
            </a:r>
            <a:r>
              <a:rPr lang="en-US" altLang="zh-TW" sz="4400" i="1" dirty="0">
                <a:effectLst/>
                <a:latin typeface="Times New Roman" panose="02020603050405020304" pitchFamily="18" charset="0"/>
                <a:ea typeface="新細明體" panose="02020500000000000000" pitchFamily="18" charset="-120"/>
                <a:cs typeface="Times New Roman" panose="02020603050405020304" pitchFamily="18" charset="0"/>
              </a:rPr>
              <a:t> </a:t>
            </a:r>
            <a:endParaRPr lang="zh-TW" altLang="zh-TW" sz="4400" dirty="0">
              <a:effectLst/>
              <a:latin typeface="Times New Roman" panose="02020603050405020304" pitchFamily="18" charset="0"/>
              <a:ea typeface="新細明體" panose="02020500000000000000" pitchFamily="18" charset="-120"/>
              <a:cs typeface="Times New Roman" panose="02020603050405020304" pitchFamily="18" charset="0"/>
            </a:endParaRPr>
          </a:p>
          <a:p>
            <a:pPr algn="ctr">
              <a:lnSpc>
                <a:spcPct val="107000"/>
              </a:lnSpc>
              <a:spcAft>
                <a:spcPts val="800"/>
              </a:spcAft>
            </a:pPr>
            <a:endParaRPr lang="en-US" altLang="zh-TW" sz="1600" dirty="0">
              <a:effectLst/>
              <a:latin typeface="Times New Roman" panose="02020603050405020304" pitchFamily="18" charset="0"/>
              <a:ea typeface="新細明體" panose="02020500000000000000" pitchFamily="18" charset="-120"/>
            </a:endParaRPr>
          </a:p>
          <a:p>
            <a:pPr algn="ctr">
              <a:lnSpc>
                <a:spcPct val="107000"/>
              </a:lnSpc>
              <a:spcAft>
                <a:spcPts val="800"/>
              </a:spcAft>
            </a:pPr>
            <a:endParaRPr lang="en-US" altLang="zh-TW" sz="1600" dirty="0">
              <a:latin typeface="Times New Roman" panose="02020603050405020304" pitchFamily="18" charset="0"/>
              <a:ea typeface="新細明體" panose="02020500000000000000" pitchFamily="18" charset="-120"/>
            </a:endParaRPr>
          </a:p>
          <a:p>
            <a:pPr algn="ctr">
              <a:lnSpc>
                <a:spcPct val="107000"/>
              </a:lnSpc>
              <a:spcAft>
                <a:spcPts val="800"/>
              </a:spcAft>
            </a:pPr>
            <a:r>
              <a:rPr lang="en-US" altLang="zh-TW" sz="1600" dirty="0" err="1">
                <a:effectLst/>
                <a:latin typeface="Times New Roman" panose="02020603050405020304" pitchFamily="18" charset="0"/>
                <a:ea typeface="新細明體" panose="02020500000000000000" pitchFamily="18" charset="-120"/>
              </a:rPr>
              <a:t>Jao</a:t>
            </a:r>
            <a:r>
              <a:rPr lang="en-US" altLang="zh-TW" sz="1600" dirty="0">
                <a:effectLst/>
                <a:latin typeface="Times New Roman" panose="02020603050405020304" pitchFamily="18" charset="0"/>
                <a:ea typeface="新細明體" panose="02020500000000000000" pitchFamily="18" charset="-120"/>
              </a:rPr>
              <a:t>-Hong Cheng </a:t>
            </a:r>
            <a:r>
              <a:rPr lang="en-US" altLang="zh-TW" sz="1600" baseline="30000" dirty="0">
                <a:effectLst/>
                <a:latin typeface="Times New Roman" panose="02020603050405020304" pitchFamily="18" charset="0"/>
                <a:ea typeface="新細明體" panose="02020500000000000000" pitchFamily="18" charset="-120"/>
              </a:rPr>
              <a:t>1</a:t>
            </a:r>
            <a:endParaRPr lang="zh-TW" altLang="zh-TW" sz="1600" dirty="0">
              <a:effectLst/>
              <a:latin typeface="Times New Roman" panose="02020603050405020304" pitchFamily="18" charset="0"/>
              <a:ea typeface="新細明體" panose="02020500000000000000" pitchFamily="18" charset="-120"/>
            </a:endParaRPr>
          </a:p>
          <a:p>
            <a:pPr algn="ctr">
              <a:lnSpc>
                <a:spcPct val="107000"/>
              </a:lnSpc>
              <a:spcAft>
                <a:spcPts val="800"/>
              </a:spcAft>
            </a:pPr>
            <a:r>
              <a:rPr lang="en-US" altLang="zh-TW" sz="1600" b="1" dirty="0">
                <a:latin typeface="Times New Roman" panose="02020603050405020304" pitchFamily="18" charset="0"/>
                <a:ea typeface="新細明體" panose="02020500000000000000" pitchFamily="18" charset="-120"/>
              </a:rPr>
              <a:t>*</a:t>
            </a:r>
            <a:r>
              <a:rPr lang="en-US" altLang="zh-TW" sz="1600" b="1" dirty="0">
                <a:effectLst/>
                <a:latin typeface="Times New Roman" panose="02020603050405020304" pitchFamily="18" charset="0"/>
                <a:ea typeface="新細明體" panose="02020500000000000000" pitchFamily="18" charset="-120"/>
              </a:rPr>
              <a:t>Chun-</a:t>
            </a:r>
            <a:r>
              <a:rPr lang="en-US" altLang="zh-TW" sz="1600" b="1" dirty="0" err="1">
                <a:effectLst/>
                <a:latin typeface="Times New Roman" panose="02020603050405020304" pitchFamily="18" charset="0"/>
                <a:ea typeface="新細明體" panose="02020500000000000000" pitchFamily="18" charset="-120"/>
              </a:rPr>
              <a:t>Chieh</a:t>
            </a:r>
            <a:r>
              <a:rPr lang="en-US" altLang="zh-TW" sz="1600" b="1" dirty="0">
                <a:effectLst/>
                <a:latin typeface="Times New Roman" panose="02020603050405020304" pitchFamily="18" charset="0"/>
                <a:ea typeface="新細明體" panose="02020500000000000000" pitchFamily="18" charset="-120"/>
              </a:rPr>
              <a:t> Chang </a:t>
            </a:r>
            <a:r>
              <a:rPr lang="en-US" altLang="zh-TW" sz="1600" baseline="30000" dirty="0">
                <a:effectLst/>
                <a:latin typeface="Times New Roman" panose="02020603050405020304" pitchFamily="18" charset="0"/>
                <a:ea typeface="新細明體" panose="02020500000000000000" pitchFamily="18" charset="-120"/>
              </a:rPr>
              <a:t>2</a:t>
            </a:r>
            <a:endParaRPr lang="zh-TW" altLang="zh-TW" sz="1600" dirty="0">
              <a:effectLst/>
              <a:latin typeface="Times New Roman" panose="02020603050405020304" pitchFamily="18" charset="0"/>
              <a:ea typeface="新細明體" panose="02020500000000000000" pitchFamily="18" charset="-120"/>
            </a:endParaRPr>
          </a:p>
          <a:p>
            <a:pPr algn="ctr"/>
            <a:r>
              <a:rPr lang="en-US" altLang="zh-TW" sz="1600" dirty="0">
                <a:effectLst/>
                <a:latin typeface="Times New Roman" panose="02020603050405020304" pitchFamily="18" charset="0"/>
                <a:ea typeface="新細明體" panose="02020500000000000000" pitchFamily="18" charset="-120"/>
              </a:rPr>
              <a:t>Yuan-Kai Chen </a:t>
            </a:r>
            <a:r>
              <a:rPr lang="en-US" altLang="zh-TW" sz="1600" baseline="30000" dirty="0">
                <a:effectLst/>
                <a:latin typeface="Times New Roman" panose="02020603050405020304" pitchFamily="18" charset="0"/>
                <a:ea typeface="新細明體" panose="02020500000000000000" pitchFamily="18" charset="-120"/>
              </a:rPr>
              <a:t>3</a:t>
            </a:r>
            <a:endParaRPr lang="zh-TW" altLang="en-US" sz="1600" dirty="0"/>
          </a:p>
        </p:txBody>
      </p:sp>
      <p:sp>
        <p:nvSpPr>
          <p:cNvPr id="7" name="文字方塊 6">
            <a:extLst>
              <a:ext uri="{FF2B5EF4-FFF2-40B4-BE49-F238E27FC236}">
                <a16:creationId xmlns:a16="http://schemas.microsoft.com/office/drawing/2014/main" id="{C64DE53B-DE16-4742-92DF-450813B7FB4F}"/>
              </a:ext>
            </a:extLst>
          </p:cNvPr>
          <p:cNvSpPr txBox="1"/>
          <p:nvPr/>
        </p:nvSpPr>
        <p:spPr>
          <a:xfrm>
            <a:off x="133351" y="4403289"/>
            <a:ext cx="11687174" cy="2226635"/>
          </a:xfrm>
          <a:prstGeom prst="rect">
            <a:avLst/>
          </a:prstGeom>
          <a:noFill/>
        </p:spPr>
        <p:txBody>
          <a:bodyPr wrap="square">
            <a:spAutoFit/>
          </a:bodyPr>
          <a:lstStyle/>
          <a:p>
            <a:pPr algn="just">
              <a:lnSpc>
                <a:spcPct val="107000"/>
              </a:lnSpc>
              <a:spcAft>
                <a:spcPts val="800"/>
              </a:spcAft>
            </a:pPr>
            <a:r>
              <a:rPr lang="en-US" altLang="zh-TW" sz="1600" dirty="0">
                <a:effectLst/>
                <a:latin typeface="Times New Roman" panose="02020603050405020304" pitchFamily="18" charset="0"/>
                <a:ea typeface="新細明體" panose="02020500000000000000" pitchFamily="18" charset="-120"/>
              </a:rPr>
              <a:t>*Corresponding author</a:t>
            </a:r>
            <a:endParaRPr lang="zh-TW" altLang="zh-TW" sz="1600" dirty="0">
              <a:effectLst/>
              <a:latin typeface="Times New Roman" panose="02020603050405020304" pitchFamily="18" charset="0"/>
              <a:ea typeface="新細明體" panose="02020500000000000000" pitchFamily="18" charset="-120"/>
            </a:endParaRPr>
          </a:p>
          <a:p>
            <a:pPr algn="just">
              <a:lnSpc>
                <a:spcPct val="107000"/>
              </a:lnSpc>
              <a:spcAft>
                <a:spcPts val="800"/>
              </a:spcAft>
            </a:pPr>
            <a:r>
              <a:rPr lang="en-US" altLang="zh-TW" sz="1600" baseline="30000" dirty="0">
                <a:effectLst/>
                <a:latin typeface="Times New Roman" panose="02020603050405020304" pitchFamily="18" charset="0"/>
                <a:ea typeface="新細明體" panose="02020500000000000000" pitchFamily="18" charset="-120"/>
              </a:rPr>
              <a:t>1</a:t>
            </a:r>
            <a:r>
              <a:rPr lang="en-US" altLang="zh-TW" sz="1600" dirty="0">
                <a:effectLst/>
                <a:latin typeface="Times New Roman" panose="02020603050405020304" pitchFamily="18" charset="0"/>
                <a:ea typeface="新細明體" panose="02020500000000000000" pitchFamily="18" charset="-120"/>
              </a:rPr>
              <a:t> Department of Information Management, National Yunlin University of Science and Technology, </a:t>
            </a:r>
            <a:r>
              <a:rPr lang="en-US" altLang="zh-TW" sz="1600" dirty="0" err="1">
                <a:effectLst/>
                <a:latin typeface="Times New Roman" panose="02020603050405020304" pitchFamily="18" charset="0"/>
                <a:ea typeface="新細明體" panose="02020500000000000000" pitchFamily="18" charset="-120"/>
              </a:rPr>
              <a:t>Douliou</a:t>
            </a:r>
            <a:r>
              <a:rPr lang="en-US" altLang="zh-TW" sz="1600" dirty="0">
                <a:effectLst/>
                <a:latin typeface="Times New Roman" panose="02020603050405020304" pitchFamily="18" charset="0"/>
                <a:ea typeface="新細明體" panose="02020500000000000000" pitchFamily="18" charset="-120"/>
              </a:rPr>
              <a:t>, Taiwan, jhcheng@yuntech.edu.tw</a:t>
            </a:r>
            <a:endParaRPr lang="zh-TW" altLang="zh-TW" sz="1600" dirty="0">
              <a:effectLst/>
              <a:latin typeface="Times New Roman" panose="02020603050405020304" pitchFamily="18" charset="0"/>
              <a:ea typeface="新細明體" panose="02020500000000000000" pitchFamily="18" charset="-120"/>
            </a:endParaRPr>
          </a:p>
          <a:p>
            <a:pPr algn="just">
              <a:lnSpc>
                <a:spcPct val="107000"/>
              </a:lnSpc>
              <a:spcAft>
                <a:spcPts val="800"/>
              </a:spcAft>
            </a:pPr>
            <a:r>
              <a:rPr lang="en-US" altLang="zh-TW" sz="1600" baseline="30000" dirty="0">
                <a:effectLst/>
                <a:latin typeface="Times New Roman" panose="02020603050405020304" pitchFamily="18" charset="0"/>
                <a:ea typeface="新細明體" panose="02020500000000000000" pitchFamily="18" charset="-120"/>
              </a:rPr>
              <a:t>2 </a:t>
            </a:r>
            <a:r>
              <a:rPr lang="en-US" altLang="zh-TW" sz="1600" dirty="0">
                <a:effectLst/>
                <a:latin typeface="Times New Roman" panose="02020603050405020304" pitchFamily="18" charset="0"/>
                <a:ea typeface="新細明體" panose="02020500000000000000" pitchFamily="18" charset="-120"/>
              </a:rPr>
              <a:t>Department of Information Management, National Yunlin University of Science and Technology, </a:t>
            </a:r>
            <a:r>
              <a:rPr lang="en-US" altLang="zh-TW" sz="1600" dirty="0" err="1">
                <a:effectLst/>
                <a:latin typeface="Times New Roman" panose="02020603050405020304" pitchFamily="18" charset="0"/>
                <a:ea typeface="新細明體" panose="02020500000000000000" pitchFamily="18" charset="-120"/>
              </a:rPr>
              <a:t>Douliou</a:t>
            </a:r>
            <a:r>
              <a:rPr lang="en-US" altLang="zh-TW" sz="1600" dirty="0">
                <a:effectLst/>
                <a:latin typeface="Times New Roman" panose="02020603050405020304" pitchFamily="18" charset="0"/>
                <a:ea typeface="新細明體" panose="02020500000000000000" pitchFamily="18" charset="-120"/>
              </a:rPr>
              <a:t>, Taiwan, D10523001@yuntech.edu.tw</a:t>
            </a:r>
            <a:endParaRPr lang="zh-TW" altLang="zh-TW" sz="1600" dirty="0">
              <a:effectLst/>
              <a:latin typeface="Times New Roman" panose="02020603050405020304" pitchFamily="18" charset="0"/>
              <a:ea typeface="新細明體" panose="02020500000000000000" pitchFamily="18" charset="-120"/>
            </a:endParaRPr>
          </a:p>
          <a:p>
            <a:pPr algn="just">
              <a:lnSpc>
                <a:spcPct val="107000"/>
              </a:lnSpc>
              <a:spcAft>
                <a:spcPts val="800"/>
              </a:spcAft>
            </a:pPr>
            <a:r>
              <a:rPr lang="en-US" altLang="zh-TW" sz="1600" baseline="30000" dirty="0">
                <a:effectLst/>
                <a:latin typeface="Times New Roman" panose="02020603050405020304" pitchFamily="18" charset="0"/>
                <a:ea typeface="新細明體" panose="02020500000000000000" pitchFamily="18" charset="-120"/>
              </a:rPr>
              <a:t>3</a:t>
            </a:r>
            <a:r>
              <a:rPr lang="en-US" altLang="zh-TW" sz="1600" dirty="0">
                <a:effectLst/>
                <a:latin typeface="Times New Roman" panose="02020603050405020304" pitchFamily="18" charset="0"/>
                <a:ea typeface="新細明體" panose="02020500000000000000" pitchFamily="18" charset="-120"/>
              </a:rPr>
              <a:t> Department of Information Management, National Yunlin University of Science and Technology, </a:t>
            </a:r>
            <a:r>
              <a:rPr lang="en-US" altLang="zh-TW" sz="1600" dirty="0" err="1">
                <a:effectLst/>
                <a:latin typeface="Times New Roman" panose="02020603050405020304" pitchFamily="18" charset="0"/>
                <a:ea typeface="新細明體" panose="02020500000000000000" pitchFamily="18" charset="-120"/>
              </a:rPr>
              <a:t>Douliou</a:t>
            </a:r>
            <a:r>
              <a:rPr lang="en-US" altLang="zh-TW" sz="1600" dirty="0">
                <a:effectLst/>
                <a:latin typeface="Times New Roman" panose="02020603050405020304" pitchFamily="18" charset="0"/>
                <a:ea typeface="新細明體" panose="02020500000000000000" pitchFamily="18" charset="-120"/>
              </a:rPr>
              <a:t>, Taiwan,, M10523035@yuntech.edu.tw</a:t>
            </a:r>
            <a:endParaRPr lang="zh-TW" altLang="zh-TW" sz="1600" dirty="0">
              <a:effectLst/>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3480959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75D2D7E7-6BB9-483D-95DD-6E460B4C993D}"/>
              </a:ext>
            </a:extLst>
          </p:cNvPr>
          <p:cNvSpPr txBox="1"/>
          <p:nvPr/>
        </p:nvSpPr>
        <p:spPr>
          <a:xfrm>
            <a:off x="3048000" y="3206234"/>
            <a:ext cx="6096000" cy="769441"/>
          </a:xfrm>
          <a:prstGeom prst="rect">
            <a:avLst/>
          </a:prstGeom>
          <a:noFill/>
        </p:spPr>
        <p:txBody>
          <a:bodyPr wrap="square">
            <a:spAutoFit/>
          </a:bodyPr>
          <a:lstStyle/>
          <a:p>
            <a:pPr algn="ctr"/>
            <a:r>
              <a:rPr lang="en-US" altLang="zh-TW" sz="4400" dirty="0"/>
              <a:t>END</a:t>
            </a:r>
            <a:endParaRPr lang="zh-TW" altLang="en-US" sz="4400" dirty="0"/>
          </a:p>
        </p:txBody>
      </p:sp>
    </p:spTree>
    <p:extLst>
      <p:ext uri="{BB962C8B-B14F-4D97-AF65-F5344CB8AC3E}">
        <p14:creationId xmlns:p14="http://schemas.microsoft.com/office/powerpoint/2010/main" val="214292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157C1A8B-D4D9-416C-B5A5-CB4E7CCDC135}"/>
              </a:ext>
            </a:extLst>
          </p:cNvPr>
          <p:cNvSpPr txBox="1"/>
          <p:nvPr/>
        </p:nvSpPr>
        <p:spPr>
          <a:xfrm>
            <a:off x="2809875" y="101373"/>
            <a:ext cx="6096000" cy="645113"/>
          </a:xfrm>
          <a:prstGeom prst="rect">
            <a:avLst/>
          </a:prstGeom>
          <a:noFill/>
        </p:spPr>
        <p:txBody>
          <a:bodyPr wrap="square">
            <a:spAutoFit/>
          </a:bodyPr>
          <a:lstStyle/>
          <a:p>
            <a:pPr algn="ctr">
              <a:lnSpc>
                <a:spcPct val="107000"/>
              </a:lnSpc>
              <a:spcAft>
                <a:spcPts val="800"/>
              </a:spcAft>
            </a:pPr>
            <a:r>
              <a:rPr lang="en-US" altLang="zh-TW" sz="3600" b="1" cap="all" dirty="0">
                <a:effectLst/>
                <a:latin typeface="Times New Roman" panose="02020603050405020304" pitchFamily="18" charset="0"/>
                <a:ea typeface="標楷體" panose="03000509000000000000" pitchFamily="65" charset="-120"/>
              </a:rPr>
              <a:t>ABSTRACT</a:t>
            </a:r>
            <a:endParaRPr lang="zh-TW" altLang="zh-TW" sz="3600" dirty="0">
              <a:effectLst/>
              <a:latin typeface="Times New Roman" panose="02020603050405020304" pitchFamily="18" charset="0"/>
              <a:ea typeface="新細明體" panose="02020500000000000000" pitchFamily="18" charset="-120"/>
            </a:endParaRPr>
          </a:p>
        </p:txBody>
      </p:sp>
      <p:sp>
        <p:nvSpPr>
          <p:cNvPr id="7" name="文字方塊 6">
            <a:extLst>
              <a:ext uri="{FF2B5EF4-FFF2-40B4-BE49-F238E27FC236}">
                <a16:creationId xmlns:a16="http://schemas.microsoft.com/office/drawing/2014/main" id="{D7AD2D31-95F4-4122-B73F-42CF24DA6C17}"/>
              </a:ext>
            </a:extLst>
          </p:cNvPr>
          <p:cNvSpPr txBox="1"/>
          <p:nvPr/>
        </p:nvSpPr>
        <p:spPr>
          <a:xfrm>
            <a:off x="314325" y="1743146"/>
            <a:ext cx="11668125" cy="3108543"/>
          </a:xfrm>
          <a:prstGeom prst="rect">
            <a:avLst/>
          </a:prstGeom>
          <a:noFill/>
        </p:spPr>
        <p:txBody>
          <a:bodyPr wrap="square">
            <a:spAutoFit/>
          </a:bodyPr>
          <a:lstStyle/>
          <a:p>
            <a:r>
              <a:rPr lang="zh-TW" altLang="en-US" sz="2800" dirty="0"/>
              <a:t>This paper presents a new model of social-political perspectives impact on eWOM. eWOM can be regarded as a key indicator about personal reputation. In this study, we examined how eWOM is influenced by reputation and how political skills affect the reputation of social media. Therefore, a research model consisting of five hypotheses is proposed, including social astuteness, networking ability, apparent sincerity, interpersonal influence, reputation and eWOM. </a:t>
            </a:r>
          </a:p>
        </p:txBody>
      </p:sp>
      <p:sp>
        <p:nvSpPr>
          <p:cNvPr id="9" name="文字方塊 8">
            <a:extLst>
              <a:ext uri="{FF2B5EF4-FFF2-40B4-BE49-F238E27FC236}">
                <a16:creationId xmlns:a16="http://schemas.microsoft.com/office/drawing/2014/main" id="{7AD8EBE5-707A-4225-A9FC-F8D41FC038C7}"/>
              </a:ext>
            </a:extLst>
          </p:cNvPr>
          <p:cNvSpPr txBox="1"/>
          <p:nvPr/>
        </p:nvSpPr>
        <p:spPr>
          <a:xfrm>
            <a:off x="190500" y="5848350"/>
            <a:ext cx="11791950" cy="665118"/>
          </a:xfrm>
          <a:prstGeom prst="rect">
            <a:avLst/>
          </a:prstGeom>
          <a:noFill/>
        </p:spPr>
        <p:txBody>
          <a:bodyPr wrap="square">
            <a:spAutoFit/>
          </a:bodyPr>
          <a:lstStyle/>
          <a:p>
            <a:pPr algn="just">
              <a:lnSpc>
                <a:spcPct val="107000"/>
              </a:lnSpc>
              <a:spcAft>
                <a:spcPts val="800"/>
              </a:spcAft>
            </a:pPr>
            <a:r>
              <a:rPr lang="en-US" altLang="zh-TW" sz="1800" i="1" dirty="0">
                <a:effectLst/>
                <a:latin typeface="Times New Roman" panose="02020603050405020304" pitchFamily="18" charset="0"/>
                <a:ea typeface="新細明體" panose="02020500000000000000" pitchFamily="18" charset="-120"/>
              </a:rPr>
              <a:t>Keywords</a:t>
            </a:r>
            <a:r>
              <a:rPr lang="en-US" altLang="zh-TW" sz="1800" dirty="0">
                <a:effectLst/>
                <a:latin typeface="Times New Roman" panose="02020603050405020304" pitchFamily="18" charset="0"/>
                <a:ea typeface="新細明體" panose="02020500000000000000" pitchFamily="18" charset="-120"/>
              </a:rPr>
              <a:t>:  Political skill, </a:t>
            </a:r>
            <a:r>
              <a:rPr lang="en-US" altLang="zh-TW" sz="1800" dirty="0" err="1">
                <a:effectLst/>
                <a:latin typeface="Times New Roman" panose="02020603050405020304" pitchFamily="18" charset="0"/>
                <a:ea typeface="新細明體" panose="02020500000000000000" pitchFamily="18" charset="-120"/>
              </a:rPr>
              <a:t>eWOM</a:t>
            </a:r>
            <a:r>
              <a:rPr lang="en-US" altLang="zh-TW" sz="1800" dirty="0">
                <a:effectLst/>
                <a:latin typeface="Times New Roman" panose="02020603050405020304" pitchFamily="18" charset="0"/>
                <a:ea typeface="新細明體" panose="02020500000000000000" pitchFamily="18" charset="-120"/>
              </a:rPr>
              <a:t>, Social astuteness, Networking ability, Apparent sincerity, Interpersonal influence, Reputation, Social media.</a:t>
            </a:r>
            <a:endParaRPr lang="zh-TW" altLang="zh-TW" sz="2800" dirty="0">
              <a:effectLst/>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129241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CCEF58FA-B967-4A70-9DE0-8606495290BD}"/>
              </a:ext>
            </a:extLst>
          </p:cNvPr>
          <p:cNvSpPr txBox="1"/>
          <p:nvPr/>
        </p:nvSpPr>
        <p:spPr>
          <a:xfrm>
            <a:off x="2876550" y="9165"/>
            <a:ext cx="6096000" cy="645113"/>
          </a:xfrm>
          <a:prstGeom prst="rect">
            <a:avLst/>
          </a:prstGeom>
          <a:noFill/>
        </p:spPr>
        <p:txBody>
          <a:bodyPr wrap="square">
            <a:spAutoFit/>
          </a:bodyPr>
          <a:lstStyle/>
          <a:p>
            <a:pPr algn="ctr">
              <a:lnSpc>
                <a:spcPct val="107000"/>
              </a:lnSpc>
              <a:spcAft>
                <a:spcPts val="800"/>
              </a:spcAft>
            </a:pPr>
            <a:r>
              <a:rPr lang="en-US" altLang="zh-TW" sz="3600" b="1" cap="all" dirty="0">
                <a:effectLst/>
                <a:latin typeface="Times New Roman" panose="02020603050405020304" pitchFamily="18" charset="0"/>
                <a:ea typeface="標楷體" panose="03000509000000000000" pitchFamily="65" charset="-120"/>
              </a:rPr>
              <a:t>Introduction</a:t>
            </a:r>
            <a:endParaRPr lang="zh-TW" altLang="zh-TW" sz="3600" dirty="0">
              <a:effectLst/>
              <a:latin typeface="Times New Roman" panose="02020603050405020304" pitchFamily="18" charset="0"/>
              <a:ea typeface="新細明體" panose="02020500000000000000" pitchFamily="18" charset="-120"/>
            </a:endParaRPr>
          </a:p>
        </p:txBody>
      </p:sp>
      <p:sp>
        <p:nvSpPr>
          <p:cNvPr id="4" name="文字方塊 3">
            <a:extLst>
              <a:ext uri="{FF2B5EF4-FFF2-40B4-BE49-F238E27FC236}">
                <a16:creationId xmlns:a16="http://schemas.microsoft.com/office/drawing/2014/main" id="{2B07FFC2-21C0-4DD6-B353-91F67C86B6D9}"/>
              </a:ext>
            </a:extLst>
          </p:cNvPr>
          <p:cNvSpPr txBox="1"/>
          <p:nvPr/>
        </p:nvSpPr>
        <p:spPr>
          <a:xfrm>
            <a:off x="271462" y="654278"/>
            <a:ext cx="11649075" cy="5355312"/>
          </a:xfrm>
          <a:prstGeom prst="rect">
            <a:avLst/>
          </a:prstGeom>
          <a:noFill/>
        </p:spPr>
        <p:txBody>
          <a:bodyPr wrap="square">
            <a:spAutoFit/>
          </a:bodyPr>
          <a:lstStyle/>
          <a:p>
            <a:r>
              <a:rPr lang="en-US" altLang="zh-TW" dirty="0"/>
              <a:t>Electronic word of mouth (</a:t>
            </a:r>
            <a:r>
              <a:rPr lang="en-US" altLang="zh-TW" dirty="0" err="1"/>
              <a:t>eWOM</a:t>
            </a:r>
            <a:r>
              <a:rPr lang="en-US" altLang="zh-TW" dirty="0"/>
              <a:t>) is a key measure of personal reputation in online contexts. If a person sharing information online has a good reputation, </a:t>
            </a:r>
            <a:r>
              <a:rPr lang="en-US" altLang="zh-TW" dirty="0" err="1"/>
              <a:t>eWOM</a:t>
            </a:r>
            <a:r>
              <a:rPr lang="en-US" altLang="zh-TW" dirty="0"/>
              <a:t> will be more effective. This relationship is moderated by political skill (</a:t>
            </a:r>
            <a:r>
              <a:rPr lang="en-US" altLang="zh-TW" dirty="0" err="1"/>
              <a:t>Brouer</a:t>
            </a:r>
            <a:r>
              <a:rPr lang="en-US" altLang="zh-TW" dirty="0"/>
              <a:t>, </a:t>
            </a:r>
            <a:r>
              <a:rPr lang="en-US" altLang="zh-TW" dirty="0" err="1"/>
              <a:t>Badaway</a:t>
            </a:r>
            <a:r>
              <a:rPr lang="en-US" altLang="zh-TW" dirty="0"/>
              <a:t>, Gallagher, and Haber, 2014). Therefore, we expect both reputation and political skill to impact </a:t>
            </a:r>
            <a:r>
              <a:rPr lang="en-US" altLang="zh-TW" dirty="0" err="1"/>
              <a:t>eWOM</a:t>
            </a:r>
            <a:r>
              <a:rPr lang="en-US" altLang="zh-TW" dirty="0"/>
              <a:t>.</a:t>
            </a:r>
          </a:p>
          <a:p>
            <a:endParaRPr lang="en-US" altLang="zh-TW" dirty="0"/>
          </a:p>
          <a:p>
            <a:r>
              <a:rPr lang="en-US" altLang="zh-TW" dirty="0"/>
              <a:t>Social influence theory (Levy, Collins, and Nail, 1998) leads us to postulate that political skill is a key individual variable influencing the effectiveness of impression management techniques.</a:t>
            </a:r>
          </a:p>
          <a:p>
            <a:endParaRPr lang="en-US" altLang="zh-TW" dirty="0"/>
          </a:p>
          <a:p>
            <a:r>
              <a:rPr lang="en-US" altLang="zh-TW" dirty="0"/>
              <a:t>Impression management can be defined as people’s attempts to manage or control the perceptions that others form of them (Bozeman and </a:t>
            </a:r>
            <a:r>
              <a:rPr lang="en-US" altLang="zh-TW" dirty="0" err="1"/>
              <a:t>Kacmar</a:t>
            </a:r>
            <a:r>
              <a:rPr lang="en-US" altLang="zh-TW" dirty="0"/>
              <a:t>, 1997; </a:t>
            </a:r>
            <a:r>
              <a:rPr lang="en-US" altLang="zh-TW" dirty="0" err="1"/>
              <a:t>Drory</a:t>
            </a:r>
            <a:r>
              <a:rPr lang="en-US" altLang="zh-TW" dirty="0"/>
              <a:t> and </a:t>
            </a:r>
            <a:r>
              <a:rPr lang="en-US" altLang="zh-TW" dirty="0" err="1"/>
              <a:t>Zaidman</a:t>
            </a:r>
            <a:r>
              <a:rPr lang="en-US" altLang="zh-TW" dirty="0"/>
              <a:t>, 2007).</a:t>
            </a:r>
          </a:p>
          <a:p>
            <a:endParaRPr lang="en-US" altLang="zh-TW" dirty="0"/>
          </a:p>
          <a:p>
            <a:r>
              <a:rPr lang="en-US" altLang="zh-TW" dirty="0"/>
              <a:t> As politically skillful individuals are particularly adept at making their behavior appear salient and attracting attentional focus while also building social connections with others, political skill is expected to serve as an antecedent of personal reputation (Ferris et al., 2007).</a:t>
            </a:r>
          </a:p>
          <a:p>
            <a:endParaRPr lang="en-US" altLang="zh-TW" dirty="0"/>
          </a:p>
          <a:p>
            <a:r>
              <a:rPr lang="en-US" altLang="zh-TW" dirty="0"/>
              <a:t>The purpose of this study is to develop an empirical model to examine how reputation affects </a:t>
            </a:r>
            <a:r>
              <a:rPr lang="en-US" altLang="zh-TW" dirty="0" err="1"/>
              <a:t>eWOM</a:t>
            </a:r>
            <a:r>
              <a:rPr lang="en-US" altLang="zh-TW" dirty="0"/>
              <a:t> and how this association is affected by political skill. A review of the </a:t>
            </a:r>
            <a:r>
              <a:rPr lang="en-US" altLang="zh-TW" dirty="0" err="1"/>
              <a:t>eWOM</a:t>
            </a:r>
            <a:r>
              <a:rPr lang="en-US" altLang="zh-TW" dirty="0"/>
              <a:t> literature, reveals that little attention has been paid to the important topic of antecedents of reputation in </a:t>
            </a:r>
            <a:r>
              <a:rPr lang="en-US" altLang="zh-TW" dirty="0" err="1"/>
              <a:t>eWOM</a:t>
            </a:r>
            <a:r>
              <a:rPr lang="en-US" altLang="zh-TW" dirty="0"/>
              <a:t> contexts. Therefore, this paper explores the impact of political skill on individual reputation, and the latter’s subsequent influence on </a:t>
            </a:r>
            <a:r>
              <a:rPr lang="en-US" altLang="zh-TW" dirty="0" err="1"/>
              <a:t>eWOM</a:t>
            </a:r>
            <a:r>
              <a:rPr lang="en-US" altLang="zh-TW" dirty="0"/>
              <a:t>. To fill the abovementioned gap in the literature, we connect the concept of political skill with that of reputation in social media settings.</a:t>
            </a:r>
            <a:endParaRPr lang="zh-TW" altLang="en-US" dirty="0"/>
          </a:p>
        </p:txBody>
      </p:sp>
    </p:spTree>
    <p:extLst>
      <p:ext uri="{BB962C8B-B14F-4D97-AF65-F5344CB8AC3E}">
        <p14:creationId xmlns:p14="http://schemas.microsoft.com/office/powerpoint/2010/main" val="676295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65737D17-71B8-4E20-8913-5A000306B475}"/>
              </a:ext>
            </a:extLst>
          </p:cNvPr>
          <p:cNvSpPr txBox="1"/>
          <p:nvPr/>
        </p:nvSpPr>
        <p:spPr>
          <a:xfrm>
            <a:off x="2805112" y="0"/>
            <a:ext cx="6096000" cy="645113"/>
          </a:xfrm>
          <a:prstGeom prst="rect">
            <a:avLst/>
          </a:prstGeom>
          <a:noFill/>
        </p:spPr>
        <p:txBody>
          <a:bodyPr wrap="square">
            <a:spAutoFit/>
          </a:bodyPr>
          <a:lstStyle/>
          <a:p>
            <a:pPr algn="ctr">
              <a:lnSpc>
                <a:spcPct val="107000"/>
              </a:lnSpc>
              <a:spcAft>
                <a:spcPts val="800"/>
              </a:spcAft>
            </a:pPr>
            <a:r>
              <a:rPr lang="en-US" altLang="zh-TW" sz="3600" b="1" cap="all" dirty="0">
                <a:effectLst/>
                <a:latin typeface="Times New Roman" panose="02020603050405020304" pitchFamily="18" charset="0"/>
                <a:ea typeface="標楷體" panose="03000509000000000000" pitchFamily="65" charset="-120"/>
              </a:rPr>
              <a:t>Literature Review</a:t>
            </a:r>
            <a:endParaRPr lang="zh-TW" altLang="zh-TW" sz="3600" dirty="0">
              <a:effectLst/>
              <a:latin typeface="Times New Roman" panose="02020603050405020304" pitchFamily="18" charset="0"/>
              <a:ea typeface="新細明體" panose="02020500000000000000" pitchFamily="18" charset="-120"/>
            </a:endParaRPr>
          </a:p>
        </p:txBody>
      </p:sp>
      <p:sp>
        <p:nvSpPr>
          <p:cNvPr id="7" name="文字方塊 6">
            <a:extLst>
              <a:ext uri="{FF2B5EF4-FFF2-40B4-BE49-F238E27FC236}">
                <a16:creationId xmlns:a16="http://schemas.microsoft.com/office/drawing/2014/main" id="{BAF4C725-6BCA-41CA-9EC0-399AD2C70423}"/>
              </a:ext>
            </a:extLst>
          </p:cNvPr>
          <p:cNvSpPr txBox="1"/>
          <p:nvPr/>
        </p:nvSpPr>
        <p:spPr>
          <a:xfrm>
            <a:off x="0" y="645113"/>
            <a:ext cx="11706225" cy="6463308"/>
          </a:xfrm>
          <a:prstGeom prst="rect">
            <a:avLst/>
          </a:prstGeom>
          <a:noFill/>
        </p:spPr>
        <p:txBody>
          <a:bodyPr wrap="square">
            <a:spAutoFit/>
          </a:bodyPr>
          <a:lstStyle/>
          <a:p>
            <a:r>
              <a:rPr lang="en-US" altLang="zh-TW" b="1" dirty="0">
                <a:effectLst/>
                <a:latin typeface="Times New Roman" panose="02020603050405020304" pitchFamily="18" charset="0"/>
                <a:ea typeface="新細明體" panose="02020500000000000000" pitchFamily="18" charset="-120"/>
              </a:rPr>
              <a:t>Political skill - </a:t>
            </a:r>
            <a:r>
              <a:rPr lang="zh-TW" altLang="en-US" dirty="0"/>
              <a:t>Ferris et al. (2005) define political skill as “the ability to effectively understand others at work, and to use such knowledge to influence others to act in ways that enhance one’s personal and/or organizational objectives.” They (2005) identify four critical dimensions of political skill: social astuteness, interpersonal influence, networking ability, and apparent sincerity.</a:t>
            </a:r>
            <a:endParaRPr lang="en-US" altLang="zh-TW" dirty="0"/>
          </a:p>
          <a:p>
            <a:endParaRPr lang="en-US" altLang="zh-TW" dirty="0"/>
          </a:p>
          <a:p>
            <a:r>
              <a:rPr lang="en-US" altLang="zh-TW" sz="1800" b="1" dirty="0">
                <a:effectLst/>
                <a:latin typeface="Times New Roman" panose="02020603050405020304" pitchFamily="18" charset="0"/>
                <a:ea typeface="新細明體" panose="02020500000000000000" pitchFamily="18" charset="-120"/>
              </a:rPr>
              <a:t>Networking ability</a:t>
            </a:r>
            <a:r>
              <a:rPr lang="zh-TW" altLang="en-US" sz="1800" b="1" dirty="0">
                <a:effectLst/>
                <a:latin typeface="Times New Roman" panose="02020603050405020304" pitchFamily="18" charset="0"/>
                <a:ea typeface="新細明體" panose="02020500000000000000" pitchFamily="18" charset="-120"/>
              </a:rPr>
              <a:t> </a:t>
            </a:r>
            <a:r>
              <a:rPr lang="en-US" altLang="zh-TW" sz="1800" b="1" dirty="0">
                <a:effectLst/>
                <a:latin typeface="Times New Roman" panose="02020603050405020304" pitchFamily="18" charset="0"/>
                <a:ea typeface="新細明體" panose="02020500000000000000" pitchFamily="18" charset="-120"/>
              </a:rPr>
              <a:t>-</a:t>
            </a:r>
            <a:r>
              <a:rPr lang="zh-TW" altLang="en-US" sz="1800" b="1" dirty="0">
                <a:effectLst/>
                <a:latin typeface="Times New Roman" panose="02020603050405020304" pitchFamily="18" charset="0"/>
                <a:ea typeface="新細明體" panose="02020500000000000000" pitchFamily="18" charset="-120"/>
              </a:rPr>
              <a:t> </a:t>
            </a:r>
            <a:r>
              <a:rPr lang="en-US" altLang="zh-TW" sz="1800" dirty="0">
                <a:effectLst/>
                <a:latin typeface="Times New Roman" panose="02020603050405020304" pitchFamily="18" charset="0"/>
                <a:ea typeface="新細明體" panose="02020500000000000000" pitchFamily="18" charset="-120"/>
              </a:rPr>
              <a:t>A good networking ability helps people to position themselves to take advantage of opportunities and to obtain assets useful or necessary for personal and organizational gain (Shi et al., 2010). Making connections is an interpersonal networking process. Networking ability can also be defined as an internal cognitive process that allows individuals to strategically understand how to establish networks and position themselves within these networks to gain the greatest benefit (</a:t>
            </a:r>
            <a:r>
              <a:rPr lang="en-US" altLang="zh-TW" sz="1800" dirty="0" err="1">
                <a:effectLst/>
                <a:latin typeface="Times New Roman" panose="02020603050405020304" pitchFamily="18" charset="0"/>
                <a:ea typeface="新細明體" panose="02020500000000000000" pitchFamily="18" charset="-120"/>
              </a:rPr>
              <a:t>Brouer</a:t>
            </a:r>
            <a:r>
              <a:rPr lang="en-US" altLang="zh-TW" sz="1800" dirty="0">
                <a:effectLst/>
                <a:latin typeface="Times New Roman" panose="02020603050405020304" pitchFamily="18" charset="0"/>
                <a:ea typeface="新細明體" panose="02020500000000000000" pitchFamily="18" charset="-120"/>
              </a:rPr>
              <a:t> et al., 2014).</a:t>
            </a:r>
          </a:p>
          <a:p>
            <a:endParaRPr lang="en-US" altLang="zh-TW" dirty="0">
              <a:latin typeface="Times New Roman" panose="02020603050405020304" pitchFamily="18" charset="0"/>
              <a:ea typeface="新細明體" panose="02020500000000000000" pitchFamily="18" charset="-120"/>
            </a:endParaRPr>
          </a:p>
          <a:p>
            <a:r>
              <a:rPr lang="en-US" altLang="zh-TW" sz="1800" b="1" dirty="0">
                <a:effectLst/>
                <a:latin typeface="Times New Roman" panose="02020603050405020304" pitchFamily="18" charset="0"/>
                <a:ea typeface="新細明體" panose="02020500000000000000" pitchFamily="18" charset="-120"/>
              </a:rPr>
              <a:t>Social astuteness</a:t>
            </a:r>
            <a:r>
              <a:rPr lang="en-US" altLang="zh-TW" b="1" dirty="0">
                <a:latin typeface="Times New Roman" panose="02020603050405020304" pitchFamily="18" charset="0"/>
                <a:ea typeface="新細明體" panose="02020500000000000000" pitchFamily="18" charset="-120"/>
              </a:rPr>
              <a:t> - </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Pfeffer (1992) describes this property as being sensitive to others, and argues that the ability to recognize others’ needs helps one to acquire things for oneself. Socially astute people are usually considered perceptive and shrewd in their dealings with others.</a:t>
            </a:r>
            <a:endParaRPr lang="zh-TW" altLang="zh-TW" sz="1800" dirty="0">
              <a:effectLst/>
              <a:latin typeface="Times New Roman" panose="02020603050405020304" pitchFamily="18" charset="0"/>
              <a:ea typeface="新細明體" panose="02020500000000000000" pitchFamily="18" charset="-120"/>
              <a:cs typeface="Times New Roman" panose="02020603050405020304" pitchFamily="18" charset="0"/>
            </a:endParaRPr>
          </a:p>
          <a:p>
            <a:endParaRPr lang="en-US" altLang="zh-TW" sz="1800" dirty="0">
              <a:effectLst/>
              <a:latin typeface="Times New Roman" panose="02020603050405020304" pitchFamily="18" charset="0"/>
              <a:ea typeface="新細明體" panose="02020500000000000000" pitchFamily="18" charset="-120"/>
            </a:endParaRPr>
          </a:p>
          <a:p>
            <a:r>
              <a:rPr lang="en-US" altLang="zh-TW" sz="1800" b="1" dirty="0">
                <a:effectLst/>
                <a:latin typeface="Times New Roman" panose="02020603050405020304" pitchFamily="18" charset="0"/>
                <a:ea typeface="新細明體" panose="02020500000000000000" pitchFamily="18" charset="-120"/>
              </a:rPr>
              <a:t>Interpersonal influence</a:t>
            </a:r>
            <a:r>
              <a:rPr lang="en-US" altLang="zh-TW" b="1" dirty="0">
                <a:latin typeface="Times New Roman" panose="02020603050405020304" pitchFamily="18" charset="0"/>
                <a:ea typeface="新細明體" panose="02020500000000000000" pitchFamily="18" charset="-120"/>
              </a:rPr>
              <a:t> - </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Politically skillful people with a strong interpersonal influence can shape the behavior of those around them (Shi et al., 2010).</a:t>
            </a:r>
          </a:p>
          <a:p>
            <a:endParaRPr lang="en-US" altLang="zh-TW" dirty="0">
              <a:latin typeface="Times New Roman" panose="02020603050405020304" pitchFamily="18" charset="0"/>
              <a:ea typeface="新細明體" panose="02020500000000000000" pitchFamily="18" charset="-120"/>
              <a:cs typeface="Times New Roman" panose="02020603050405020304" pitchFamily="18" charset="0"/>
            </a:endParaRPr>
          </a:p>
          <a:p>
            <a:r>
              <a:rPr lang="en-US" altLang="zh-TW" sz="1800" b="1" dirty="0">
                <a:effectLst/>
                <a:latin typeface="Times New Roman" panose="02020603050405020304" pitchFamily="18" charset="0"/>
                <a:ea typeface="新細明體" panose="02020500000000000000" pitchFamily="18" charset="-120"/>
              </a:rPr>
              <a:t>Apparent sincerity - </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apparent sincerity is understood to be a behavioral component of political skill (</a:t>
            </a:r>
            <a:r>
              <a:rPr lang="en-US" altLang="zh-TW" dirty="0" err="1">
                <a:latin typeface="Times New Roman" panose="02020603050405020304" pitchFamily="18" charset="0"/>
                <a:ea typeface="新細明體" panose="02020500000000000000" pitchFamily="18" charset="-120"/>
                <a:cs typeface="Times New Roman" panose="02020603050405020304" pitchFamily="18" charset="0"/>
              </a:rPr>
              <a:t>Brouer</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 et al., 2014). One’s perceived disposition or motivation has an important influence on others’ interpretation and categorization of one’s behavior. Individuals with high levels of apparent sincerity elicit confidence and trust from those around them, because their behaviors are not perceived as disingenuous or manipulative (Ferris et al., 2007).</a:t>
            </a:r>
            <a:endParaRPr lang="zh-TW" altLang="zh-TW" dirty="0">
              <a:latin typeface="Times New Roman" panose="02020603050405020304" pitchFamily="18" charset="0"/>
              <a:ea typeface="新細明體" panose="02020500000000000000" pitchFamily="18" charset="-120"/>
              <a:cs typeface="Times New Roman" panose="02020603050405020304" pitchFamily="18" charset="0"/>
            </a:endParaRPr>
          </a:p>
          <a:p>
            <a:endParaRPr lang="zh-TW" altLang="zh-TW" dirty="0">
              <a:latin typeface="Times New Roman" panose="02020603050405020304" pitchFamily="18"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626183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65737D17-71B8-4E20-8913-5A000306B475}"/>
              </a:ext>
            </a:extLst>
          </p:cNvPr>
          <p:cNvSpPr txBox="1"/>
          <p:nvPr/>
        </p:nvSpPr>
        <p:spPr>
          <a:xfrm>
            <a:off x="2805112" y="0"/>
            <a:ext cx="6096000" cy="645113"/>
          </a:xfrm>
          <a:prstGeom prst="rect">
            <a:avLst/>
          </a:prstGeom>
          <a:noFill/>
        </p:spPr>
        <p:txBody>
          <a:bodyPr wrap="square">
            <a:spAutoFit/>
          </a:bodyPr>
          <a:lstStyle/>
          <a:p>
            <a:pPr algn="ctr">
              <a:lnSpc>
                <a:spcPct val="107000"/>
              </a:lnSpc>
              <a:spcAft>
                <a:spcPts val="800"/>
              </a:spcAft>
            </a:pPr>
            <a:r>
              <a:rPr lang="en-US" altLang="zh-TW" sz="3600" b="1" cap="all" dirty="0">
                <a:effectLst/>
                <a:latin typeface="Times New Roman" panose="02020603050405020304" pitchFamily="18" charset="0"/>
                <a:ea typeface="標楷體" panose="03000509000000000000" pitchFamily="65" charset="-120"/>
              </a:rPr>
              <a:t>Literature Review</a:t>
            </a:r>
            <a:endParaRPr lang="zh-TW" altLang="zh-TW" sz="3600" dirty="0">
              <a:effectLst/>
              <a:latin typeface="Times New Roman" panose="02020603050405020304" pitchFamily="18" charset="0"/>
              <a:ea typeface="新細明體" panose="02020500000000000000" pitchFamily="18" charset="-120"/>
            </a:endParaRPr>
          </a:p>
        </p:txBody>
      </p:sp>
      <p:sp>
        <p:nvSpPr>
          <p:cNvPr id="6" name="文字方塊 5">
            <a:extLst>
              <a:ext uri="{FF2B5EF4-FFF2-40B4-BE49-F238E27FC236}">
                <a16:creationId xmlns:a16="http://schemas.microsoft.com/office/drawing/2014/main" id="{2AD2ECFD-DD80-459E-BAF1-60A8AB71A55D}"/>
              </a:ext>
            </a:extLst>
          </p:cNvPr>
          <p:cNvSpPr txBox="1"/>
          <p:nvPr/>
        </p:nvSpPr>
        <p:spPr>
          <a:xfrm>
            <a:off x="219075" y="768123"/>
            <a:ext cx="11715750" cy="2146934"/>
          </a:xfrm>
          <a:prstGeom prst="rect">
            <a:avLst/>
          </a:prstGeom>
          <a:noFill/>
        </p:spPr>
        <p:txBody>
          <a:bodyPr wrap="square">
            <a:spAutoFit/>
          </a:bodyPr>
          <a:lstStyle/>
          <a:p>
            <a:pPr algn="just">
              <a:lnSpc>
                <a:spcPct val="107000"/>
              </a:lnSpc>
              <a:spcAft>
                <a:spcPts val="800"/>
              </a:spcAft>
            </a:pPr>
            <a:r>
              <a:rPr lang="en-US" altLang="zh-TW" sz="1800" b="1" dirty="0">
                <a:effectLst/>
                <a:latin typeface="Times New Roman" panose="02020603050405020304" pitchFamily="18" charset="0"/>
                <a:ea typeface="新細明體" panose="02020500000000000000" pitchFamily="18" charset="-120"/>
              </a:rPr>
              <a:t>Reputation - </a:t>
            </a:r>
            <a:r>
              <a:rPr lang="en-US" altLang="zh-TW" sz="1800" dirty="0">
                <a:effectLst/>
                <a:latin typeface="Times New Roman" panose="02020603050405020304" pitchFamily="18" charset="0"/>
                <a:ea typeface="新細明體" panose="02020500000000000000" pitchFamily="18" charset="-120"/>
              </a:rPr>
              <a:t>Signaling theory suggests that in building one’s personal reputation, one sends signals to others in an effort to influence their perceptions and meaning making (Spence, 1974). Reputation is defined as “a perceptual identity reflective of the complex combination of salient personal characteristics and accomplishments, demonstrated behavior, and intended images presented over some period of time as observed directly and/or as reported from secondary sources” (Ferris et al., 2003, p. 215). Reputation has long been recognized as a key driver of content contribution on social media (Chen et al., 2011a; Forte et al., 2009; </a:t>
            </a:r>
            <a:r>
              <a:rPr lang="en-US" altLang="zh-TW" sz="1800" dirty="0" err="1">
                <a:effectLst/>
                <a:latin typeface="Times New Roman" panose="02020603050405020304" pitchFamily="18" charset="0"/>
                <a:ea typeface="新細明體" panose="02020500000000000000" pitchFamily="18" charset="-120"/>
              </a:rPr>
              <a:t>Wasko</a:t>
            </a:r>
            <a:r>
              <a:rPr lang="en-US" altLang="zh-TW" sz="1800" dirty="0">
                <a:effectLst/>
                <a:latin typeface="Times New Roman" panose="02020603050405020304" pitchFamily="18" charset="0"/>
                <a:ea typeface="新細明體" panose="02020500000000000000" pitchFamily="18" charset="-120"/>
              </a:rPr>
              <a:t> and Faraj, 2005). Individuals can cultivate a good reputation in many areas of everyday life (</a:t>
            </a:r>
            <a:r>
              <a:rPr lang="en-US" altLang="zh-TW" sz="1800" dirty="0" err="1">
                <a:effectLst/>
                <a:latin typeface="Times New Roman" panose="02020603050405020304" pitchFamily="18" charset="0"/>
                <a:ea typeface="新細明體" panose="02020500000000000000" pitchFamily="18" charset="-120"/>
              </a:rPr>
              <a:t>Zinko</a:t>
            </a:r>
            <a:r>
              <a:rPr lang="en-US" altLang="zh-TW" sz="1800" dirty="0">
                <a:effectLst/>
                <a:latin typeface="Times New Roman" panose="02020603050405020304" pitchFamily="18" charset="0"/>
                <a:ea typeface="新細明體" panose="02020500000000000000" pitchFamily="18" charset="-120"/>
              </a:rPr>
              <a:t> et al., 2011).</a:t>
            </a:r>
            <a:endParaRPr lang="zh-TW" altLang="zh-TW" sz="2800" dirty="0">
              <a:effectLst/>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44264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138A5076-1405-4146-A54F-D27329EC8B39}"/>
              </a:ext>
            </a:extLst>
          </p:cNvPr>
          <p:cNvSpPr txBox="1"/>
          <p:nvPr/>
        </p:nvSpPr>
        <p:spPr>
          <a:xfrm>
            <a:off x="209550" y="134166"/>
            <a:ext cx="11658600" cy="522259"/>
          </a:xfrm>
          <a:prstGeom prst="rect">
            <a:avLst/>
          </a:prstGeom>
          <a:noFill/>
        </p:spPr>
        <p:txBody>
          <a:bodyPr wrap="square">
            <a:spAutoFit/>
          </a:bodyPr>
          <a:lstStyle/>
          <a:p>
            <a:pPr algn="ctr">
              <a:lnSpc>
                <a:spcPct val="107000"/>
              </a:lnSpc>
              <a:spcAft>
                <a:spcPts val="800"/>
              </a:spcAft>
            </a:pPr>
            <a:r>
              <a:rPr lang="en-US" altLang="zh-TW" sz="2800" b="1" cap="all" dirty="0">
                <a:effectLst/>
                <a:latin typeface="Times New Roman" panose="02020603050405020304" pitchFamily="18" charset="0"/>
                <a:ea typeface="標楷體" panose="03000509000000000000" pitchFamily="65" charset="-120"/>
              </a:rPr>
              <a:t>Theoretical framework and hypothesis development</a:t>
            </a:r>
            <a:endParaRPr lang="zh-TW" altLang="zh-TW" sz="2800" dirty="0">
              <a:effectLst/>
              <a:latin typeface="Times New Roman" panose="02020603050405020304" pitchFamily="18" charset="0"/>
              <a:ea typeface="新細明體" panose="02020500000000000000" pitchFamily="18" charset="-120"/>
            </a:endParaRPr>
          </a:p>
        </p:txBody>
      </p:sp>
      <p:pic>
        <p:nvPicPr>
          <p:cNvPr id="1026" name="圖片 1">
            <a:extLst>
              <a:ext uri="{FF2B5EF4-FFF2-40B4-BE49-F238E27FC236}">
                <a16:creationId xmlns:a16="http://schemas.microsoft.com/office/drawing/2014/main" id="{1E5C3C64-C060-4293-A441-FE56D42794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199" y="844550"/>
            <a:ext cx="11166475" cy="359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字方塊 5">
            <a:extLst>
              <a:ext uri="{FF2B5EF4-FFF2-40B4-BE49-F238E27FC236}">
                <a16:creationId xmlns:a16="http://schemas.microsoft.com/office/drawing/2014/main" id="{DD5B94B2-306E-4965-8B6F-088DC6DC54B5}"/>
              </a:ext>
            </a:extLst>
          </p:cNvPr>
          <p:cNvSpPr txBox="1"/>
          <p:nvPr/>
        </p:nvSpPr>
        <p:spPr>
          <a:xfrm>
            <a:off x="-57151" y="4626775"/>
            <a:ext cx="11553825" cy="1964577"/>
          </a:xfrm>
          <a:prstGeom prst="rect">
            <a:avLst/>
          </a:prstGeom>
          <a:noFill/>
        </p:spPr>
        <p:txBody>
          <a:bodyPr wrap="square">
            <a:spAutoFit/>
          </a:bodyPr>
          <a:lstStyle/>
          <a:p>
            <a:pPr algn="just">
              <a:lnSpc>
                <a:spcPct val="107000"/>
              </a:lnSpc>
              <a:spcAft>
                <a:spcPts val="800"/>
              </a:spcAft>
            </a:pPr>
            <a:r>
              <a:rPr lang="en-US" altLang="zh-TW" sz="1800" dirty="0">
                <a:effectLst/>
                <a:latin typeface="Times New Roman" panose="02020603050405020304" pitchFamily="18" charset="0"/>
                <a:ea typeface="標楷體" panose="03000509000000000000" pitchFamily="65" charset="-120"/>
              </a:rPr>
              <a:t>H1: Social astuteness is positively related to reputation.</a:t>
            </a:r>
            <a:endParaRPr lang="zh-TW" altLang="zh-TW" sz="2800" dirty="0">
              <a:effectLst/>
              <a:latin typeface="Times New Roman" panose="02020603050405020304" pitchFamily="18" charset="0"/>
              <a:ea typeface="新細明體" panose="02020500000000000000" pitchFamily="18" charset="-120"/>
            </a:endParaRPr>
          </a:p>
          <a:p>
            <a:pPr algn="just">
              <a:lnSpc>
                <a:spcPct val="107000"/>
              </a:lnSpc>
              <a:spcAft>
                <a:spcPts val="800"/>
              </a:spcAft>
            </a:pPr>
            <a:r>
              <a:rPr lang="en-US" altLang="zh-TW" sz="1800" dirty="0">
                <a:effectLst/>
                <a:latin typeface="Times New Roman" panose="02020603050405020304" pitchFamily="18" charset="0"/>
                <a:ea typeface="標楷體" panose="03000509000000000000" pitchFamily="65" charset="-120"/>
              </a:rPr>
              <a:t>H2: Networking ability is positively related to reputation.</a:t>
            </a:r>
            <a:endParaRPr lang="zh-TW" altLang="zh-TW" sz="2800" dirty="0">
              <a:effectLst/>
              <a:latin typeface="Times New Roman" panose="02020603050405020304" pitchFamily="18" charset="0"/>
              <a:ea typeface="新細明體" panose="02020500000000000000" pitchFamily="18" charset="-120"/>
            </a:endParaRPr>
          </a:p>
          <a:p>
            <a:pPr algn="just">
              <a:lnSpc>
                <a:spcPct val="107000"/>
              </a:lnSpc>
              <a:spcAft>
                <a:spcPts val="800"/>
              </a:spcAft>
            </a:pPr>
            <a:r>
              <a:rPr lang="en-US" altLang="zh-TW" sz="1800" dirty="0">
                <a:effectLst/>
                <a:latin typeface="Times New Roman" panose="02020603050405020304" pitchFamily="18" charset="0"/>
                <a:ea typeface="標楷體" panose="03000509000000000000" pitchFamily="65" charset="-120"/>
              </a:rPr>
              <a:t>H3: Interpersonal influence increases the positive effect of reputation on </a:t>
            </a:r>
            <a:r>
              <a:rPr lang="en-US" altLang="zh-TW" sz="1800" dirty="0" err="1">
                <a:effectLst/>
                <a:latin typeface="Times New Roman" panose="02020603050405020304" pitchFamily="18" charset="0"/>
                <a:ea typeface="標楷體" panose="03000509000000000000" pitchFamily="65" charset="-120"/>
              </a:rPr>
              <a:t>eWOM</a:t>
            </a:r>
            <a:r>
              <a:rPr lang="en-US" altLang="zh-TW" sz="1800" dirty="0">
                <a:effectLst/>
                <a:latin typeface="Times New Roman" panose="02020603050405020304" pitchFamily="18" charset="0"/>
                <a:ea typeface="標楷體" panose="03000509000000000000" pitchFamily="65" charset="-120"/>
              </a:rPr>
              <a:t>.</a:t>
            </a:r>
            <a:endParaRPr lang="zh-TW" altLang="zh-TW" sz="2800" dirty="0">
              <a:effectLst/>
              <a:latin typeface="Times New Roman" panose="02020603050405020304" pitchFamily="18" charset="0"/>
              <a:ea typeface="新細明體" panose="02020500000000000000" pitchFamily="18" charset="-120"/>
            </a:endParaRPr>
          </a:p>
          <a:p>
            <a:pPr algn="just">
              <a:lnSpc>
                <a:spcPct val="107000"/>
              </a:lnSpc>
              <a:spcAft>
                <a:spcPts val="800"/>
              </a:spcAft>
            </a:pPr>
            <a:r>
              <a:rPr lang="en-US" altLang="zh-TW" sz="1800" dirty="0">
                <a:effectLst/>
                <a:latin typeface="Times New Roman" panose="02020603050405020304" pitchFamily="18" charset="0"/>
                <a:ea typeface="標楷體" panose="03000509000000000000" pitchFamily="65" charset="-120"/>
              </a:rPr>
              <a:t>H4: Apparent sincerity increases the positive effect of reputation on </a:t>
            </a:r>
            <a:r>
              <a:rPr lang="en-US" altLang="zh-TW" sz="1800" dirty="0" err="1">
                <a:effectLst/>
                <a:latin typeface="Times New Roman" panose="02020603050405020304" pitchFamily="18" charset="0"/>
                <a:ea typeface="標楷體" panose="03000509000000000000" pitchFamily="65" charset="-120"/>
              </a:rPr>
              <a:t>eWOM</a:t>
            </a:r>
            <a:r>
              <a:rPr lang="en-US" altLang="zh-TW" sz="1800" dirty="0">
                <a:effectLst/>
                <a:latin typeface="Times New Roman" panose="02020603050405020304" pitchFamily="18" charset="0"/>
                <a:ea typeface="標楷體" panose="03000509000000000000" pitchFamily="65" charset="-120"/>
              </a:rPr>
              <a:t>.</a:t>
            </a:r>
            <a:endParaRPr lang="zh-TW" altLang="zh-TW" sz="2800" dirty="0">
              <a:effectLst/>
              <a:latin typeface="Times New Roman" panose="02020603050405020304" pitchFamily="18" charset="0"/>
              <a:ea typeface="新細明體" panose="02020500000000000000" pitchFamily="18" charset="-120"/>
            </a:endParaRPr>
          </a:p>
          <a:p>
            <a:pPr algn="just">
              <a:lnSpc>
                <a:spcPct val="107000"/>
              </a:lnSpc>
              <a:spcAft>
                <a:spcPts val="800"/>
              </a:spcAft>
            </a:pPr>
            <a:r>
              <a:rPr lang="en-US" altLang="zh-TW" sz="1800" dirty="0">
                <a:effectLst/>
                <a:latin typeface="Times New Roman" panose="02020603050405020304" pitchFamily="18" charset="0"/>
                <a:ea typeface="標楷體" panose="03000509000000000000" pitchFamily="65" charset="-120"/>
              </a:rPr>
              <a:t>H5: Reputation is positively related to </a:t>
            </a:r>
            <a:r>
              <a:rPr lang="en-US" altLang="zh-TW" sz="1800" dirty="0" err="1">
                <a:effectLst/>
                <a:latin typeface="Times New Roman" panose="02020603050405020304" pitchFamily="18" charset="0"/>
                <a:ea typeface="標楷體" panose="03000509000000000000" pitchFamily="65" charset="-120"/>
              </a:rPr>
              <a:t>eWOM</a:t>
            </a:r>
            <a:r>
              <a:rPr lang="en-US" altLang="zh-TW" sz="1800" dirty="0">
                <a:effectLst/>
                <a:latin typeface="Times New Roman" panose="02020603050405020304" pitchFamily="18" charset="0"/>
                <a:ea typeface="標楷體" panose="03000509000000000000" pitchFamily="65" charset="-120"/>
              </a:rPr>
              <a:t>.</a:t>
            </a:r>
            <a:endParaRPr lang="zh-TW" altLang="zh-TW" sz="2800" dirty="0">
              <a:effectLst/>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2999092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C6C5ED64-DD2E-4941-9055-357BC9F93D0A}"/>
              </a:ext>
            </a:extLst>
          </p:cNvPr>
          <p:cNvSpPr txBox="1"/>
          <p:nvPr/>
        </p:nvSpPr>
        <p:spPr>
          <a:xfrm>
            <a:off x="2733675" y="91848"/>
            <a:ext cx="6096000" cy="645113"/>
          </a:xfrm>
          <a:prstGeom prst="rect">
            <a:avLst/>
          </a:prstGeom>
          <a:noFill/>
        </p:spPr>
        <p:txBody>
          <a:bodyPr wrap="square">
            <a:spAutoFit/>
          </a:bodyPr>
          <a:lstStyle/>
          <a:p>
            <a:pPr algn="ctr">
              <a:lnSpc>
                <a:spcPct val="107000"/>
              </a:lnSpc>
              <a:spcAft>
                <a:spcPts val="800"/>
              </a:spcAft>
            </a:pPr>
            <a:r>
              <a:rPr lang="en-US" altLang="zh-TW" sz="3600" b="1" dirty="0">
                <a:effectLst/>
                <a:latin typeface="Times New Roman" panose="02020603050405020304" pitchFamily="18" charset="0"/>
                <a:ea typeface="標楷體" panose="03000509000000000000" pitchFamily="65" charset="-120"/>
              </a:rPr>
              <a:t>Research method</a:t>
            </a:r>
            <a:endParaRPr lang="zh-TW" altLang="zh-TW" sz="3600" dirty="0">
              <a:effectLst/>
              <a:latin typeface="Times New Roman" panose="02020603050405020304" pitchFamily="18" charset="0"/>
              <a:ea typeface="新細明體" panose="02020500000000000000" pitchFamily="18" charset="-120"/>
            </a:endParaRPr>
          </a:p>
        </p:txBody>
      </p:sp>
      <p:sp>
        <p:nvSpPr>
          <p:cNvPr id="5" name="文字方塊 4">
            <a:extLst>
              <a:ext uri="{FF2B5EF4-FFF2-40B4-BE49-F238E27FC236}">
                <a16:creationId xmlns:a16="http://schemas.microsoft.com/office/drawing/2014/main" id="{C3E088AF-805B-47FB-97A8-9FD52CCB9DD0}"/>
              </a:ext>
            </a:extLst>
          </p:cNvPr>
          <p:cNvSpPr txBox="1"/>
          <p:nvPr/>
        </p:nvSpPr>
        <p:spPr>
          <a:xfrm>
            <a:off x="476250" y="1189808"/>
            <a:ext cx="11144250" cy="961482"/>
          </a:xfrm>
          <a:prstGeom prst="rect">
            <a:avLst/>
          </a:prstGeom>
          <a:noFill/>
        </p:spPr>
        <p:txBody>
          <a:bodyPr wrap="square">
            <a:spAutoFit/>
          </a:bodyPr>
          <a:lstStyle/>
          <a:p>
            <a:pPr algn="just">
              <a:lnSpc>
                <a:spcPct val="107000"/>
              </a:lnSpc>
              <a:spcAft>
                <a:spcPts val="800"/>
              </a:spcAft>
            </a:pPr>
            <a:r>
              <a:rPr lang="en-US" altLang="zh-TW" sz="1800" dirty="0">
                <a:effectLst/>
                <a:latin typeface="Times New Roman" panose="02020603050405020304" pitchFamily="18" charset="0"/>
                <a:ea typeface="新細明體" panose="02020500000000000000" pitchFamily="18" charset="-120"/>
              </a:rPr>
              <a:t>To develop the survey instrument, a pool of items was first identified from the literature to measuring the constructs of the research model. Then, data from a survey sample were used to assess the instrument’s validity and reliability and test the relationships hypothesized in the research model.</a:t>
            </a:r>
            <a:endParaRPr lang="zh-TW" altLang="zh-TW" sz="2800" dirty="0">
              <a:effectLst/>
              <a:latin typeface="Times New Roman" panose="02020603050405020304" pitchFamily="18" charset="0"/>
              <a:ea typeface="新細明體" panose="02020500000000000000" pitchFamily="18" charset="-120"/>
            </a:endParaRPr>
          </a:p>
        </p:txBody>
      </p:sp>
    </p:spTree>
    <p:extLst>
      <p:ext uri="{BB962C8B-B14F-4D97-AF65-F5344CB8AC3E}">
        <p14:creationId xmlns:p14="http://schemas.microsoft.com/office/powerpoint/2010/main" val="628123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DB1C96CA-7506-46FA-BF83-29E410F32267}"/>
              </a:ext>
            </a:extLst>
          </p:cNvPr>
          <p:cNvSpPr txBox="1"/>
          <p:nvPr/>
        </p:nvSpPr>
        <p:spPr>
          <a:xfrm>
            <a:off x="2914650" y="234723"/>
            <a:ext cx="6096000" cy="645113"/>
          </a:xfrm>
          <a:prstGeom prst="rect">
            <a:avLst/>
          </a:prstGeom>
          <a:noFill/>
        </p:spPr>
        <p:txBody>
          <a:bodyPr wrap="square">
            <a:spAutoFit/>
          </a:bodyPr>
          <a:lstStyle/>
          <a:p>
            <a:pPr algn="ctr">
              <a:lnSpc>
                <a:spcPct val="107000"/>
              </a:lnSpc>
              <a:spcAft>
                <a:spcPts val="800"/>
              </a:spcAft>
            </a:pPr>
            <a:r>
              <a:rPr lang="en-US" altLang="zh-TW" sz="3600" b="1" dirty="0">
                <a:effectLst/>
                <a:latin typeface="Times New Roman" panose="02020603050405020304" pitchFamily="18" charset="0"/>
                <a:ea typeface="標楷體" panose="03000509000000000000" pitchFamily="65" charset="-120"/>
              </a:rPr>
              <a:t>Data analysis and findings</a:t>
            </a:r>
            <a:endParaRPr lang="zh-TW" altLang="zh-TW" sz="3600" dirty="0">
              <a:effectLst/>
              <a:latin typeface="Times New Roman" panose="02020603050405020304" pitchFamily="18" charset="0"/>
              <a:ea typeface="新細明體" panose="02020500000000000000" pitchFamily="18" charset="-120"/>
            </a:endParaRPr>
          </a:p>
        </p:txBody>
      </p:sp>
      <p:sp>
        <p:nvSpPr>
          <p:cNvPr id="5" name="文字方塊 4">
            <a:extLst>
              <a:ext uri="{FF2B5EF4-FFF2-40B4-BE49-F238E27FC236}">
                <a16:creationId xmlns:a16="http://schemas.microsoft.com/office/drawing/2014/main" id="{7B714220-CCE5-478E-A344-BC102DDDD830}"/>
              </a:ext>
            </a:extLst>
          </p:cNvPr>
          <p:cNvSpPr txBox="1"/>
          <p:nvPr/>
        </p:nvSpPr>
        <p:spPr>
          <a:xfrm>
            <a:off x="266699" y="1205050"/>
            <a:ext cx="11649075" cy="2249527"/>
          </a:xfrm>
          <a:prstGeom prst="rect">
            <a:avLst/>
          </a:prstGeom>
          <a:noFill/>
        </p:spPr>
        <p:txBody>
          <a:bodyPr wrap="square">
            <a:spAutoFit/>
          </a:bodyPr>
          <a:lstStyle/>
          <a:p>
            <a:pPr algn="just">
              <a:lnSpc>
                <a:spcPct val="107000"/>
              </a:lnSpc>
              <a:spcAft>
                <a:spcPts val="800"/>
              </a:spcAft>
            </a:pPr>
            <a:r>
              <a:rPr lang="en-US" altLang="zh-TW" sz="1800" dirty="0">
                <a:effectLst/>
                <a:latin typeface="Times New Roman" panose="02020603050405020304" pitchFamily="18" charset="0"/>
                <a:ea typeface="標楷體" panose="03000509000000000000" pitchFamily="65" charset="-120"/>
              </a:rPr>
              <a:t>Software AMOS 21.0 was used to conduct structural-equation modeling (SEM) to test and analyze the relationships hypothesized in the research model. The aim of SEM is to examine the relationships between a set of posited constructs simultaneously; each construct is measured by one or more observed items (measures). SEM is used to analyze two models: a measurement model (confirmatory factor analysis, CFA) and a structural model (Anderson &amp; </a:t>
            </a:r>
            <a:r>
              <a:rPr lang="en-US" altLang="zh-TW" sz="1800" dirty="0" err="1">
                <a:effectLst/>
                <a:latin typeface="Times New Roman" panose="02020603050405020304" pitchFamily="18" charset="0"/>
                <a:ea typeface="標楷體" panose="03000509000000000000" pitchFamily="65" charset="-120"/>
              </a:rPr>
              <a:t>Gerbing</a:t>
            </a:r>
            <a:r>
              <a:rPr lang="en-US" altLang="zh-TW" sz="1800" dirty="0">
                <a:effectLst/>
                <a:latin typeface="Times New Roman" panose="02020603050405020304" pitchFamily="18" charset="0"/>
                <a:ea typeface="標楷體" panose="03000509000000000000" pitchFamily="65" charset="-120"/>
              </a:rPr>
              <a:t>, 1988). The measurement model specifies the relationships between the observed measures and their underlying constructs, which are allowed to inter-correlate, and the structural model specifies the posited causal relationships between the constructs.</a:t>
            </a:r>
          </a:p>
          <a:p>
            <a:pPr algn="just">
              <a:lnSpc>
                <a:spcPct val="107000"/>
              </a:lnSpc>
              <a:spcAft>
                <a:spcPts val="800"/>
              </a:spcAft>
            </a:pPr>
            <a:endParaRPr lang="en-US" altLang="zh-TW" dirty="0">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1275946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3D211F84-037A-49DA-A17E-9042359FFE90}"/>
              </a:ext>
            </a:extLst>
          </p:cNvPr>
          <p:cNvSpPr txBox="1"/>
          <p:nvPr/>
        </p:nvSpPr>
        <p:spPr>
          <a:xfrm>
            <a:off x="2657475" y="120134"/>
            <a:ext cx="6096000" cy="646331"/>
          </a:xfrm>
          <a:prstGeom prst="rect">
            <a:avLst/>
          </a:prstGeom>
          <a:noFill/>
        </p:spPr>
        <p:txBody>
          <a:bodyPr wrap="square">
            <a:spAutoFit/>
          </a:bodyPr>
          <a:lstStyle/>
          <a:p>
            <a:pPr algn="ctr"/>
            <a:r>
              <a:rPr lang="zh-TW" altLang="en-US" sz="3600" b="1" dirty="0">
                <a:latin typeface="Times New Roman" panose="02020603050405020304" pitchFamily="18" charset="0"/>
                <a:cs typeface="Times New Roman" panose="02020603050405020304" pitchFamily="18" charset="0"/>
              </a:rPr>
              <a:t>Conclusions</a:t>
            </a:r>
          </a:p>
        </p:txBody>
      </p:sp>
      <p:sp>
        <p:nvSpPr>
          <p:cNvPr id="5" name="文字方塊 4">
            <a:extLst>
              <a:ext uri="{FF2B5EF4-FFF2-40B4-BE49-F238E27FC236}">
                <a16:creationId xmlns:a16="http://schemas.microsoft.com/office/drawing/2014/main" id="{880E332F-1BB2-4C17-B0EE-BAAFFABF5D57}"/>
              </a:ext>
            </a:extLst>
          </p:cNvPr>
          <p:cNvSpPr txBox="1"/>
          <p:nvPr/>
        </p:nvSpPr>
        <p:spPr>
          <a:xfrm>
            <a:off x="552450" y="2206109"/>
            <a:ext cx="11087100" cy="1569660"/>
          </a:xfrm>
          <a:prstGeom prst="rect">
            <a:avLst/>
          </a:prstGeom>
          <a:noFill/>
        </p:spPr>
        <p:txBody>
          <a:bodyPr wrap="square">
            <a:spAutoFit/>
          </a:bodyPr>
          <a:lstStyle/>
          <a:p>
            <a:pPr marL="342900" indent="-342900">
              <a:buFontTx/>
              <a:buChar char="-"/>
            </a:pPr>
            <a:r>
              <a:rPr lang="en-US" altLang="zh-TW" sz="2400" dirty="0"/>
              <a:t>W</a:t>
            </a:r>
            <a:r>
              <a:rPr lang="zh-TW" altLang="en-US" sz="2400" dirty="0"/>
              <a:t>e expect both reputation and political skill to impact eWOM.</a:t>
            </a:r>
            <a:endParaRPr lang="en-US" altLang="zh-TW" sz="2400" dirty="0"/>
          </a:p>
          <a:p>
            <a:pPr marL="342900" indent="-342900">
              <a:buFontTx/>
              <a:buChar char="-"/>
            </a:pPr>
            <a:endParaRPr lang="en-US" altLang="zh-TW" sz="2400" dirty="0"/>
          </a:p>
          <a:p>
            <a:pPr marL="342900" indent="-342900">
              <a:buFontTx/>
              <a:buChar char="-"/>
            </a:pPr>
            <a:r>
              <a:rPr lang="en-US" altLang="zh-TW" sz="2400" dirty="0"/>
              <a:t>The above is the preliminary structure and concept, which will be completed in the future.</a:t>
            </a:r>
            <a:endParaRPr lang="zh-TW" altLang="en-US" sz="2400" dirty="0"/>
          </a:p>
        </p:txBody>
      </p:sp>
    </p:spTree>
    <p:extLst>
      <p:ext uri="{BB962C8B-B14F-4D97-AF65-F5344CB8AC3E}">
        <p14:creationId xmlns:p14="http://schemas.microsoft.com/office/powerpoint/2010/main" val="203459514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1193</Words>
  <Application>Microsoft Office PowerPoint</Application>
  <PresentationFormat>寬螢幕</PresentationFormat>
  <Paragraphs>50</Paragraphs>
  <Slides>10</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10</vt:i4>
      </vt:variant>
    </vt:vector>
  </HeadingPairs>
  <TitlesOfParts>
    <vt:vector size="15" baseType="lpstr">
      <vt:lpstr>Arial</vt:lpstr>
      <vt:lpstr>Calibri</vt:lpstr>
      <vt:lpstr>Calibri Light</vt:lpstr>
      <vt:lpstr>Times New Roman</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CHUN CHIEH CHANG</dc:creator>
  <cp:lastModifiedBy>CHUN CHIEH CHANG</cp:lastModifiedBy>
  <cp:revision>8</cp:revision>
  <dcterms:created xsi:type="dcterms:W3CDTF">2023-10-12T07:32:09Z</dcterms:created>
  <dcterms:modified xsi:type="dcterms:W3CDTF">2023-10-16T10:31:03Z</dcterms:modified>
</cp:coreProperties>
</file>