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86" r:id="rId7"/>
    <p:sldId id="287" r:id="rId8"/>
    <p:sldId id="288" r:id="rId9"/>
    <p:sldId id="261" r:id="rId10"/>
    <p:sldId id="263" r:id="rId11"/>
    <p:sldId id="292" r:id="rId12"/>
    <p:sldId id="265" r:id="rId13"/>
    <p:sldId id="266" r:id="rId14"/>
    <p:sldId id="289" r:id="rId15"/>
    <p:sldId id="290" r:id="rId16"/>
    <p:sldId id="291" r:id="rId17"/>
    <p:sldId id="307" r:id="rId18"/>
    <p:sldId id="275" r:id="rId19"/>
    <p:sldId id="311" r:id="rId20"/>
    <p:sldId id="309" r:id="rId21"/>
    <p:sldId id="295" r:id="rId22"/>
    <p:sldId id="313" r:id="rId23"/>
    <p:sldId id="316" r:id="rId24"/>
    <p:sldId id="312" r:id="rId25"/>
    <p:sldId id="306" r:id="rId26"/>
    <p:sldId id="296" r:id="rId27"/>
    <p:sldId id="314" r:id="rId28"/>
    <p:sldId id="303" r:id="rId29"/>
    <p:sldId id="315" r:id="rId30"/>
    <p:sldId id="285" r:id="rId3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8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70384A-F3E4-42E6-8D2A-5D8687A8EE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73731E9-5DB8-41B3-9A93-48E9C97680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3D519B3-2797-440B-9711-FC0B4B263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BD47C-5CFB-44D7-83D1-8E8E99CC6915}" type="datetimeFigureOut">
              <a:rPr lang="zh-TW" altLang="en-US" smtClean="0"/>
              <a:t>2023/10/12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1236655-8DD2-4DBD-9426-DC191ABDC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AA6F183-AC46-4CE7-A749-C0C0D33BF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64E4-CD5C-4C2A-B97A-43F67BCEB8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4433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066430A-1555-4964-B7C9-70E2A8163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135FF1D-8D19-4E02-995E-94C7CF92E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85F4C2A-D961-4884-BFF0-DCE8879A7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BD47C-5CFB-44D7-83D1-8E8E99CC6915}" type="datetimeFigureOut">
              <a:rPr lang="zh-TW" altLang="en-US" smtClean="0"/>
              <a:t>2023/10/12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9490914-112A-4CE6-8E53-CD4AA5941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9FAF23C-8647-43C1-96FE-6C7F37630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64E4-CD5C-4C2A-B97A-43F67BCEB8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5808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29FECDA2-EF8D-4E8D-9C7F-DD7A845E88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8060A49-3E14-41BE-A2EF-D5C592682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9D81015-E60D-4CA1-955A-7F4978EFB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BD47C-5CFB-44D7-83D1-8E8E99CC6915}" type="datetimeFigureOut">
              <a:rPr lang="zh-TW" altLang="en-US" smtClean="0"/>
              <a:t>2023/10/12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2F52AB6-8C86-4B25-B765-00C5A0FBB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E53CABE-43D2-4F27-8F2F-9B82EB436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64E4-CD5C-4C2A-B97A-43F67BCEB8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2489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9E9531-4783-41E7-B7CA-77B9313CB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5405CFF-C6A3-4036-B5C8-5B22B17E7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EAF2322-33FD-4A10-A10D-C1675F325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BD47C-5CFB-44D7-83D1-8E8E99CC6915}" type="datetimeFigureOut">
              <a:rPr lang="zh-TW" altLang="en-US" smtClean="0"/>
              <a:t>2023/10/12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9105773-248B-4834-8275-0E37712CE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E756DA4-73A6-41C5-90ED-83D711A85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64E4-CD5C-4C2A-B97A-43F67BCEB8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9865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AF759F5-D7B1-42E9-85F1-DBCBAFA69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58418C9-7E66-40C6-A896-E7629E1EA7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58C69AB-05BE-45E0-8E6C-55CE51EBF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BD47C-5CFB-44D7-83D1-8E8E99CC6915}" type="datetimeFigureOut">
              <a:rPr lang="zh-TW" altLang="en-US" smtClean="0"/>
              <a:t>2023/10/12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7C2B57E-2DA2-46FE-A1D7-8C6321118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0970583-93A1-494B-AFCC-2796AB36B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64E4-CD5C-4C2A-B97A-43F67BCEB8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5373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CBD2BD-7623-451D-B8BB-97CB3CF33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BA4D5AE-8668-41ED-8135-9328C7EA0C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82D33AC-BAAE-44FF-B57C-B77CAC040B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AAA85C1-79EC-47A3-A784-FB9B857DD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BD47C-5CFB-44D7-83D1-8E8E99CC6915}" type="datetimeFigureOut">
              <a:rPr lang="zh-TW" altLang="en-US" smtClean="0"/>
              <a:t>2023/10/12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33EA779-C2B6-4385-8204-C2542F115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BB16A74-B01B-4150-8950-9029F4207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64E4-CD5C-4C2A-B97A-43F67BCEB8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8456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2C352E-0CCD-4671-A880-82165FF2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306C51A-816B-4297-9DCB-1C768FBBC9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AF6297A-F23F-4195-9537-4FDFDB1623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F3461FD-D204-45BC-AACC-04BC84CDCA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E8492C1E-D2E8-4025-BFEE-79111B815E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D77068FD-7B7A-4F9F-931D-1D996BDE2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BD47C-5CFB-44D7-83D1-8E8E99CC6915}" type="datetimeFigureOut">
              <a:rPr lang="zh-TW" altLang="en-US" smtClean="0"/>
              <a:t>2023/10/12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7999E2E8-AE84-4209-970F-68F68BF49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012598CD-9D25-4946-B6FB-7675436C3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64E4-CD5C-4C2A-B97A-43F67BCEB8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2010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50B301D-6F7A-403B-8D23-5743A9F20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7A01041-F8A4-4154-9384-8CEFC5A27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BD47C-5CFB-44D7-83D1-8E8E99CC6915}" type="datetimeFigureOut">
              <a:rPr lang="zh-TW" altLang="en-US" smtClean="0"/>
              <a:t>2023/10/12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5DFF557-D84D-4528-9A19-2B4C34C17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975321E-5CA2-4DBC-90CA-B736252E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64E4-CD5C-4C2A-B97A-43F67BCEB8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5261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DC72F0C9-2379-461A-9543-AEB708B6F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BD47C-5CFB-44D7-83D1-8E8E99CC6915}" type="datetimeFigureOut">
              <a:rPr lang="zh-TW" altLang="en-US" smtClean="0"/>
              <a:t>2023/10/12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A498F804-EB09-4606-9452-B65693ACA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CD3871F-231B-46D6-810A-C80E9BB6E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64E4-CD5C-4C2A-B97A-43F67BCEB8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19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BEDDF3-FAEC-4377-A7A9-B9DB1D608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21E1CC4-D90A-4D9B-B5E4-EC4ACB733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9F97AC5-779A-4CB6-8B92-C6FFDD692B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B49A7F4-30B7-4F89-A164-C228C49D0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BD47C-5CFB-44D7-83D1-8E8E99CC6915}" type="datetimeFigureOut">
              <a:rPr lang="zh-TW" altLang="en-US" smtClean="0"/>
              <a:t>2023/10/12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E94C8A9-A1C1-4796-AB74-5036CEAE9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7A610FF-F4A8-4D93-B34A-7EC2BA5CB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64E4-CD5C-4C2A-B97A-43F67BCEB8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2111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FB1B99C-6933-4E88-87D4-606C84C6A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122CB232-C13D-4D5A-9B4B-B18095B01F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05D4E23-6025-4DB3-AE1D-C15175AA49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41C351B-3837-4E52-92FC-B382EDAD7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BD47C-5CFB-44D7-83D1-8E8E99CC6915}" type="datetimeFigureOut">
              <a:rPr lang="zh-TW" altLang="en-US" smtClean="0"/>
              <a:t>2023/10/12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D53F5F8-5AB8-4EEF-9748-B18885C5F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12241CD-1B61-4E27-BE04-F22BC448C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64E4-CD5C-4C2A-B97A-43F67BCEB8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982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E0C132BC-46BD-43D7-B62B-487EF0B30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1DB7932-702A-425F-BD8A-116B521209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7B2F853-95E7-4313-8CFA-3357B48966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BD47C-5CFB-44D7-83D1-8E8E99CC6915}" type="datetimeFigureOut">
              <a:rPr lang="zh-TW" altLang="en-US" smtClean="0"/>
              <a:t>2023/10/12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EFEF335-6721-434A-A8EB-4842019CEB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83A0251-4A36-47AB-AC34-D84BC4A86B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A64E4-CD5C-4C2A-B97A-43F67BCEB8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9738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6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93CEE6-F19A-B6D4-12DD-96B781A4EE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18" r="513" b="2844"/>
          <a:stretch/>
        </p:blipFill>
        <p:spPr>
          <a:xfrm>
            <a:off x="15937" y="22037"/>
            <a:ext cx="12191981" cy="6857990"/>
          </a:xfrm>
          <a:prstGeom prst="rect">
            <a:avLst/>
          </a:prstGeom>
        </p:spPr>
      </p:pic>
      <p:sp>
        <p:nvSpPr>
          <p:cNvPr id="36" name="Rectangle 28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5DFC526-C8F0-4964-A584-ACBF0A7AD8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921" y="2425202"/>
            <a:ext cx="11335163" cy="3050960"/>
          </a:xfrm>
        </p:spPr>
        <p:txBody>
          <a:bodyPr>
            <a:normAutofit/>
          </a:bodyPr>
          <a:lstStyle/>
          <a:p>
            <a:pPr algn="l"/>
            <a:r>
              <a:rPr lang="en-US" altLang="zh-TW" sz="3600" b="1" dirty="0">
                <a:solidFill>
                  <a:schemeClr val="bg1"/>
                </a:solidFill>
              </a:rPr>
              <a:t>Effectiveness of the communication software LINE community on sharing decision-making of high-risk pregnancies women</a:t>
            </a:r>
            <a:r>
              <a:rPr lang="en-US" altLang="zh-TW" sz="3600" b="1" i="1" dirty="0">
                <a:solidFill>
                  <a:schemeClr val="bg1"/>
                </a:solidFill>
              </a:rPr>
              <a:t> </a:t>
            </a:r>
            <a:br>
              <a:rPr lang="en-US" altLang="zh-TW" sz="2600" b="1" i="1" dirty="0">
                <a:solidFill>
                  <a:schemeClr val="bg1"/>
                </a:solidFill>
              </a:rPr>
            </a:br>
            <a:br>
              <a:rPr lang="en-US" altLang="zh-TW" sz="2600" b="1" i="1" dirty="0">
                <a:solidFill>
                  <a:schemeClr val="bg1"/>
                </a:solidFill>
              </a:rPr>
            </a:br>
            <a:br>
              <a:rPr lang="en-US" altLang="zh-TW" sz="2600" b="1" kern="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zh-TW" sz="2600" kern="1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C.M.Chen</a:t>
            </a:r>
            <a:r>
              <a:rPr lang="en-US" altLang="zh-TW" sz="2600" kern="100" dirty="0">
                <a:solidFill>
                  <a:schemeClr val="bg1"/>
                </a:solidFill>
                <a:latin typeface="Times New Roman" panose="02020603050405020304" pitchFamily="18" charset="0"/>
              </a:rPr>
              <a:t> ,</a:t>
            </a:r>
            <a:r>
              <a:rPr lang="en-US" altLang="zh-TW" sz="2600" kern="1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I.C.Chang</a:t>
            </a:r>
            <a:r>
              <a:rPr lang="en-US" altLang="zh-TW" sz="2600" kern="100" dirty="0">
                <a:solidFill>
                  <a:schemeClr val="bg1"/>
                </a:solidFill>
                <a:latin typeface="Times New Roman" panose="02020603050405020304" pitchFamily="18" charset="0"/>
              </a:rPr>
              <a:t> , </a:t>
            </a:r>
            <a:r>
              <a:rPr lang="en-US" altLang="zh-TW" sz="2600" kern="1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X.H.Huang</a:t>
            </a:r>
            <a:r>
              <a:rPr lang="en-US" altLang="zh-TW" sz="2600" kern="1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endParaRPr lang="zh-TW" altLang="en-US" sz="2600" dirty="0">
              <a:solidFill>
                <a:schemeClr val="bg1"/>
              </a:solidFill>
            </a:endParaRPr>
          </a:p>
        </p:txBody>
      </p:sp>
      <p:sp>
        <p:nvSpPr>
          <p:cNvPr id="37" name="Rectangle: Rounded Corners 30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341CB98-0678-4D5E-8FAF-B2E02AF9EB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 fontScale="70000" lnSpcReduction="20000"/>
          </a:bodyPr>
          <a:lstStyle/>
          <a:p>
            <a:pPr algn="l"/>
            <a:endParaRPr lang="en-US" altLang="zh-TW" sz="1300" dirty="0">
              <a:solidFill>
                <a:schemeClr val="bg1"/>
              </a:solidFill>
            </a:endParaRPr>
          </a:p>
          <a:p>
            <a:pPr algn="l"/>
            <a:r>
              <a:rPr lang="en-US" altLang="zh-TW" sz="3200" dirty="0">
                <a:solidFill>
                  <a:schemeClr val="bg1"/>
                </a:solidFill>
              </a:rPr>
              <a:t>Presenter: Jimmy Chen                                                                 ICEB2023-P70-Y2B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2B4A5AA-5E7A-4F60-BEC2-A5F528F19607}"/>
              </a:ext>
            </a:extLst>
          </p:cNvPr>
          <p:cNvSpPr/>
          <p:nvPr/>
        </p:nvSpPr>
        <p:spPr>
          <a:xfrm>
            <a:off x="2135878" y="1227876"/>
            <a:ext cx="7255009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ICEB 2023 Session </a:t>
            </a:r>
            <a:endParaRPr lang="zh-TW" alt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768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58" name="Group 4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70BA14BE-AA0D-4E0E-8C5D-8532E1EE2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2622" y="1243013"/>
            <a:ext cx="2924160" cy="4371974"/>
          </a:xfrm>
          <a:prstGeom prst="ellipse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zh-TW" sz="3200" b="1" dirty="0"/>
              <a:t>2.2.1 Factors Affecting Health Literacy</a:t>
            </a:r>
            <a:br>
              <a:rPr lang="zh-TW" altLang="zh-TW" sz="3200" dirty="0"/>
            </a:br>
            <a:endParaRPr lang="en-US" altLang="zh-TW" sz="32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9" name="內容版面配置區 3">
            <a:extLst>
              <a:ext uri="{FF2B5EF4-FFF2-40B4-BE49-F238E27FC236}">
                <a16:creationId xmlns:a16="http://schemas.microsoft.com/office/drawing/2014/main" id="{35806476-9DE9-4CF6-B2AA-2D142CA49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6757" y="445592"/>
            <a:ext cx="8432455" cy="6063363"/>
          </a:xfrm>
        </p:spPr>
        <p:txBody>
          <a:bodyPr anchor="ctr"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TW" dirty="0"/>
              <a:t>Health literacy is influenced by various factors, including an individual's sociodemographic characteristics, cognitive abilities, and functional. </a:t>
            </a:r>
          </a:p>
          <a:p>
            <a:pPr marL="514350" indent="-514350">
              <a:buFont typeface="+mj-lt"/>
              <a:buAutoNum type="arabicPeriod"/>
            </a:pPr>
            <a:endParaRPr lang="en-US" altLang="zh-TW" dirty="0"/>
          </a:p>
          <a:p>
            <a:pPr marL="514350" indent="-514350">
              <a:buFont typeface="+mj-lt"/>
              <a:buAutoNum type="arabicPeriod"/>
            </a:pPr>
            <a:r>
              <a:rPr lang="en-US" altLang="zh-TW" dirty="0"/>
              <a:t>Health literacy has an impact on individual health outcomes, including participation in healthcare, self-efficacy, and various non-obstetric healthcare processes, behaviors and outcomes.</a:t>
            </a:r>
            <a:endParaRPr lang="zh-TW" altLang="zh-TW" dirty="0"/>
          </a:p>
          <a:p>
            <a:endParaRPr lang="zh-TW" alt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515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842E4AC5-EE53-4A44-AC76-BDF6A5661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altLang="zh-TW" b="1" dirty="0"/>
              <a:t>2.2.2 Maternal Health Literacy</a:t>
            </a:r>
            <a:br>
              <a:rPr lang="zh-TW" altLang="zh-TW" dirty="0">
                <a:solidFill>
                  <a:srgbClr val="FFFFFF"/>
                </a:solidFill>
              </a:rPr>
            </a:br>
            <a:endParaRPr lang="zh-TW" altLang="en-US" dirty="0">
              <a:solidFill>
                <a:srgbClr val="FFFFFF"/>
              </a:solidFill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86CE9BB8-4846-480D-B0EA-ACBCA5C93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6529" y="491614"/>
            <a:ext cx="7327305" cy="6253316"/>
          </a:xfrm>
        </p:spPr>
        <p:txBody>
          <a:bodyPr anchor="ctr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zh-TW" sz="2400" dirty="0"/>
              <a:t>Maternal health literacy refers to a pregnant woman's ability to navigate and comprehend health-related information during pregnancy.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400" dirty="0"/>
              <a:t>Health literacy is crucial among pregnant women as it helps them understand and manage risks.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400" dirty="0"/>
              <a:t>Pregnant women with low health literacy are more likely to engage in adverse behaviors during pregnancy, which can negatively impact both mother and newborn health.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400" dirty="0"/>
              <a:t>Health literacy is a critical concept that influences individual health decisions and outcomes.</a:t>
            </a:r>
          </a:p>
          <a:p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843941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0BA14BE-AA0D-4E0E-8C5D-8532E1EE2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altLang="zh-TW" sz="4000" b="1" dirty="0"/>
              <a:t>2.3</a:t>
            </a:r>
            <a:br>
              <a:rPr lang="en-US" altLang="zh-TW" sz="4000" b="1" dirty="0"/>
            </a:br>
            <a:r>
              <a:rPr lang="en-US" altLang="zh-TW" sz="4000" b="1" dirty="0"/>
              <a:t>Shared Decision-Making</a:t>
            </a:r>
            <a:br>
              <a:rPr lang="zh-TW" altLang="zh-TW" dirty="0"/>
            </a:br>
            <a:endParaRPr lang="zh-TW" altLang="en-US" sz="3700" b="1" dirty="0">
              <a:solidFill>
                <a:srgbClr val="FFFFFF"/>
              </a:solidFill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CE0625A-B794-4370-BF20-8670B8815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72" y="319087"/>
            <a:ext cx="7946070" cy="5423345"/>
          </a:xfrm>
        </p:spPr>
        <p:txBody>
          <a:bodyPr anchor="ctr">
            <a:no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altLang="zh-TW" sz="2400" dirty="0"/>
              <a:t>Shared decision-making involves patients participating in treatment decisions to better understand their condition and treatment options.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altLang="zh-TW" sz="2400" dirty="0"/>
              <a:t>It encourages collaboration with healthcare providers and family members to jointly select the most suitable medical plan.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altLang="zh-TW" sz="2400" dirty="0"/>
              <a:t>Shared decision-making involves both the physician and the patient actively. 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altLang="zh-TW" sz="2400" dirty="0"/>
              <a:t>Both parties exchange information and engage in discussions to arrive at the best treatment options.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altLang="zh-TW" sz="2400" dirty="0"/>
              <a:t>It emphasizes knowledge, communication, and respect in the decision-making process.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31460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0BA14BE-AA0D-4E0E-8C5D-8532E1EE2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464" y="329184"/>
            <a:ext cx="6705600" cy="691478"/>
          </a:xfrm>
        </p:spPr>
        <p:txBody>
          <a:bodyPr anchor="ctr">
            <a:noAutofit/>
          </a:bodyPr>
          <a:lstStyle/>
          <a:p>
            <a:r>
              <a:rPr lang="en-US" altLang="zh-TW" sz="3000" b="1" dirty="0"/>
              <a:t>2.3.1 Benefits of Shared Decision-Making</a:t>
            </a:r>
            <a:endParaRPr lang="zh-TW" altLang="en-US" sz="3000" b="1" dirty="0"/>
          </a:p>
        </p:txBody>
      </p:sp>
      <p:sp>
        <p:nvSpPr>
          <p:cNvPr id="32" name="內容版面配置區 2">
            <a:extLst>
              <a:ext uri="{FF2B5EF4-FFF2-40B4-BE49-F238E27FC236}">
                <a16:creationId xmlns:a16="http://schemas.microsoft.com/office/drawing/2014/main" id="{76261779-1814-4AC5-BEA9-1C9904BEE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303" y="1102725"/>
            <a:ext cx="6803923" cy="3505851"/>
          </a:xfrm>
        </p:spPr>
        <p:txBody>
          <a:bodyPr anchor="ctr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zh-TW" sz="2200" dirty="0"/>
              <a:t>The benefits of shared decision-making include enhancing patients' health knowledge, risk awareness, and the doctor-patient relationship.</a:t>
            </a:r>
          </a:p>
          <a:p>
            <a:pPr marL="457200" indent="-457200">
              <a:buFont typeface="+mj-lt"/>
              <a:buAutoNum type="arabicPeriod"/>
            </a:pPr>
            <a:endParaRPr lang="en-US" altLang="zh-TW" sz="2200" dirty="0"/>
          </a:p>
          <a:p>
            <a:pPr marL="457200" indent="-457200">
              <a:buFont typeface="+mj-lt"/>
              <a:buAutoNum type="arabicPeriod"/>
            </a:pPr>
            <a:r>
              <a:rPr lang="en-US" altLang="zh-TW" sz="2200" dirty="0"/>
              <a:t> It reduces decision conflicts, minimizes patients' feelings of being uninformed, and prevents patients from undergoing unnecessary tests or treatments. </a:t>
            </a:r>
          </a:p>
          <a:p>
            <a:pPr marL="0" indent="0">
              <a:buNone/>
            </a:pPr>
            <a:endParaRPr lang="zh-TW" altLang="en-US" sz="2200" dirty="0"/>
          </a:p>
        </p:txBody>
      </p:sp>
      <p:pic>
        <p:nvPicPr>
          <p:cNvPr id="17" name="Picture 16" descr="Desk with stethoscope and computer keyboard">
            <a:extLst>
              <a:ext uri="{FF2B5EF4-FFF2-40B4-BE49-F238E27FC236}">
                <a16:creationId xmlns:a16="http://schemas.microsoft.com/office/drawing/2014/main" id="{0BB61F32-154C-70EB-C5E1-8F4F62E8FE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164" r="-1" b="-1"/>
          <a:stretch/>
        </p:blipFill>
        <p:spPr>
          <a:xfrm>
            <a:off x="7236138" y="0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146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6636898E-DCE1-49DB-92A1-3C70F6AF2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altLang="zh-TW" sz="4000" b="1" dirty="0"/>
              <a:t>2.3.2</a:t>
            </a:r>
            <a:br>
              <a:rPr lang="en-US" altLang="zh-TW" sz="4000" b="1" dirty="0"/>
            </a:br>
            <a:r>
              <a:rPr lang="en-US" altLang="zh-TW" sz="4000" b="1" dirty="0"/>
              <a:t>The Core of Shared Decision-Making</a:t>
            </a:r>
            <a:br>
              <a:rPr lang="zh-TW" altLang="zh-TW" dirty="0"/>
            </a:br>
            <a:endParaRPr lang="zh-TW" altLang="en-US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AACBD3B-5509-48E1-BF2A-B862C325F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403124"/>
            <a:ext cx="6906491" cy="5773840"/>
          </a:xfrm>
        </p:spPr>
        <p:txBody>
          <a:bodyPr anchor="ctr"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TW" sz="2600" dirty="0"/>
              <a:t>hared decision-making involves the active participation of patients in discussions, rather than relying solely on healthcare professionals.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2600" dirty="0"/>
              <a:t>Healthcare professionals play a role in guiding patients, providing information about different treatment options, and discussing potential risks and benefits.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2600" dirty="0"/>
              <a:t>Patients are expected to possess relevant health knowledge, consider various factors related to treatment choices, and actively participate in their medical decisions to promote their health.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2600" dirty="0"/>
              <a:t>Shared decision-making ensures that medical decisions align with the patient's needs and preferences.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2600" dirty="0"/>
              <a:t>This approach empowers patients, giving them better control over their health and treatment choices.</a:t>
            </a:r>
          </a:p>
          <a:p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841812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0629F11D-DFCA-4A4F-BA3A-2F9DCC7B8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1153572"/>
            <a:ext cx="3690589" cy="4461163"/>
          </a:xfrm>
        </p:spPr>
        <p:txBody>
          <a:bodyPr>
            <a:normAutofit fontScale="90000"/>
          </a:bodyPr>
          <a:lstStyle/>
          <a:p>
            <a:r>
              <a:rPr lang="en-US" altLang="zh-TW" sz="4000" b="1" dirty="0"/>
              <a:t>2.4 </a:t>
            </a:r>
            <a:br>
              <a:rPr lang="en-US" altLang="zh-TW" sz="4000" b="1" dirty="0"/>
            </a:br>
            <a:r>
              <a:rPr lang="en-US" altLang="zh-TW" sz="4000" b="1" dirty="0"/>
              <a:t>Role of Internet and App-Based Information Sources in Medical Decision-Making</a:t>
            </a:r>
            <a:br>
              <a:rPr lang="zh-TW" altLang="zh-TW" dirty="0"/>
            </a:br>
            <a:endParaRPr lang="zh-TW" altLang="en-US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358D6ED-DD7B-48BB-8984-2EA5A3193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471948"/>
            <a:ext cx="7186527" cy="5705015"/>
          </a:xfrm>
        </p:spPr>
        <p:txBody>
          <a:bodyPr anchor="ctr"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TW" dirty="0"/>
              <a:t>Internet and app-based information sources are significant in medical decision-making for pregnant women.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/>
              <a:t>Pregnant women commonly use sources like doctors, pharmacists, nurses, and the internet for health-related information.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/>
              <a:t>The internet may provide conflicting information, potentially impacting decision-making and medication use during pregnancy.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/>
              <a:t>Medical decision support tools are important for providing patients with information on treatment options.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/>
              <a:t>Health literacy is crucial to enhance patient understanding of health information.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/>
              <a:t>Shared decision-making improves doctor-patient communication and healthcare outcomes by involving patients in the decision-making process.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/>
              <a:t>Combining decision support tools, strategies to enhance health literacy, and shared decision-making can help patients make informed healthcare decisions.</a:t>
            </a:r>
          </a:p>
          <a:p>
            <a:pPr>
              <a:spcAft>
                <a:spcPts val="0"/>
              </a:spcAft>
            </a:pPr>
            <a:endParaRPr lang="zh-TW" altLang="zh-TW" sz="2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242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FB919184-2DF4-4345-B986-293F307D2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altLang="zh-TW" b="1" dirty="0"/>
              <a:t>3. </a:t>
            </a:r>
            <a:br>
              <a:rPr lang="en-US" altLang="zh-TW" b="1" dirty="0"/>
            </a:br>
            <a:r>
              <a:rPr lang="en-US" altLang="zh-TW" b="1" dirty="0"/>
              <a:t>Research Methodology</a:t>
            </a:r>
            <a:br>
              <a:rPr lang="zh-TW" altLang="zh-TW" dirty="0"/>
            </a:br>
            <a:endParaRPr lang="zh-TW" altLang="en-US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E61173C-C7F6-4BAD-A058-B112E52DD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40774"/>
            <a:ext cx="6906491" cy="5636189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TW" dirty="0"/>
              <a:t>This study is based on the research objectives, questions, and literature review, and it proposes a research framework.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/>
              <a:t>Using the shared decision-making approach, it seeks to understand whether a pregnant woman's self-health literacy has a positive impact on healthcare outcomes. 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79600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Freeform: Shape 27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0" name="Freeform: Shape 29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F7B2B36-44A9-4112-8146-3EC34C709DE9}"/>
              </a:ext>
            </a:extLst>
          </p:cNvPr>
          <p:cNvSpPr/>
          <p:nvPr/>
        </p:nvSpPr>
        <p:spPr>
          <a:xfrm>
            <a:off x="371094" y="1161288"/>
            <a:ext cx="3438144" cy="1239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TW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3.1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TW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Explanation of Research Framework</a:t>
            </a:r>
            <a:endParaRPr lang="en-US" altLang="zh-TW" sz="2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F2BA957-501C-4F97-847A-DCDB1081C22F}"/>
              </a:ext>
            </a:extLst>
          </p:cNvPr>
          <p:cNvSpPr/>
          <p:nvPr/>
        </p:nvSpPr>
        <p:spPr>
          <a:xfrm>
            <a:off x="6476926" y="6266553"/>
            <a:ext cx="3438906" cy="4577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TW" sz="1700" b="1" dirty="0"/>
              <a:t>Figure 1:  Research Framework  </a:t>
            </a:r>
            <a:endParaRPr lang="en-US" altLang="zh-TW" sz="1700" dirty="0"/>
          </a:p>
        </p:txBody>
      </p:sp>
      <p:pic>
        <p:nvPicPr>
          <p:cNvPr id="7" name="內容版面配置區 6" descr="一張含有 文字, 行, 圖表, 螢幕擷取畫面 的圖片&#10;&#10;自動產生的描述">
            <a:extLst>
              <a:ext uri="{FF2B5EF4-FFF2-40B4-BE49-F238E27FC236}">
                <a16:creationId xmlns:a16="http://schemas.microsoft.com/office/drawing/2014/main" id="{C887DAD2-C1BF-4B53-8DFB-52C66157D5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34101" y="410497"/>
            <a:ext cx="7374377" cy="572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455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22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24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標題 6">
            <a:extLst>
              <a:ext uri="{FF2B5EF4-FFF2-40B4-BE49-F238E27FC236}">
                <a16:creationId xmlns:a16="http://schemas.microsoft.com/office/drawing/2014/main" id="{7A31D1C2-03E2-44C2-8563-6BC3C0A94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768" y="533368"/>
            <a:ext cx="5973616" cy="513781"/>
          </a:xfrm>
        </p:spPr>
        <p:txBody>
          <a:bodyPr>
            <a:normAutofit fontScale="90000"/>
          </a:bodyPr>
          <a:lstStyle/>
          <a:p>
            <a:r>
              <a:rPr lang="en-US" altLang="zh-TW" b="1" dirty="0"/>
              <a:t>3.2 Research Hypotheses</a:t>
            </a:r>
            <a:br>
              <a:rPr lang="zh-TW" altLang="zh-TW" dirty="0"/>
            </a:br>
            <a:endParaRPr lang="zh-TW" altLang="en-US" sz="3600" dirty="0">
              <a:solidFill>
                <a:schemeClr val="tx2"/>
              </a:solidFill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88A64F92-4953-4AE4-92B7-BF8E128F1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842" y="1047149"/>
            <a:ext cx="6096824" cy="5215320"/>
          </a:xfrm>
        </p:spPr>
        <p:txBody>
          <a:bodyPr anchor="ctr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zh-TW" sz="2000" dirty="0"/>
              <a:t>Pregnant women commonly use social media communities to seek information and support, aiming to address their needs and become more confident mothers.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000" dirty="0"/>
              <a:t>Access to professional and reliable information within these online communities is a significant concern for pregnant women.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000" dirty="0"/>
              <a:t>Interviews with pregnant women demonstrated that participation in community groups established by healthcare professionals, such as midwives, enhanced their comfort levels and confidence regarding childbirth.</a:t>
            </a:r>
          </a:p>
        </p:txBody>
      </p:sp>
      <p:grpSp>
        <p:nvGrpSpPr>
          <p:cNvPr id="39" name="Group 26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40" name="Freeform: Shape 27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28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29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Graphic 19" descr="醫學">
            <a:extLst>
              <a:ext uri="{FF2B5EF4-FFF2-40B4-BE49-F238E27FC236}">
                <a16:creationId xmlns:a16="http://schemas.microsoft.com/office/drawing/2014/main" id="{AF0D1916-3A02-D95F-EC9F-0BFCDD16A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030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>
            <a:extLst>
              <a:ext uri="{FF2B5EF4-FFF2-40B4-BE49-F238E27FC236}">
                <a16:creationId xmlns:a16="http://schemas.microsoft.com/office/drawing/2014/main" id="{7A31D1C2-03E2-44C2-8563-6BC3C0A94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768" y="533368"/>
            <a:ext cx="5973616" cy="513781"/>
          </a:xfrm>
        </p:spPr>
        <p:txBody>
          <a:bodyPr>
            <a:normAutofit fontScale="90000"/>
          </a:bodyPr>
          <a:lstStyle/>
          <a:p>
            <a:r>
              <a:rPr lang="en-US" altLang="zh-TW" b="1" dirty="0"/>
              <a:t>3.2 Research Hypotheses</a:t>
            </a:r>
            <a:br>
              <a:rPr lang="zh-TW" altLang="zh-TW" dirty="0"/>
            </a:br>
            <a:endParaRPr lang="zh-TW" altLang="en-US" sz="3600" dirty="0">
              <a:solidFill>
                <a:schemeClr val="tx2"/>
              </a:solidFill>
            </a:endParaRPr>
          </a:p>
        </p:txBody>
      </p:sp>
      <p:pic>
        <p:nvPicPr>
          <p:cNvPr id="20" name="Graphic 19" descr="醫學">
            <a:extLst>
              <a:ext uri="{FF2B5EF4-FFF2-40B4-BE49-F238E27FC236}">
                <a16:creationId xmlns:a16="http://schemas.microsoft.com/office/drawing/2014/main" id="{AF0D1916-3A02-D95F-EC9F-0BFCDD16A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9993" y="4112639"/>
            <a:ext cx="2770632" cy="2770632"/>
          </a:xfrm>
          <a:prstGeom prst="rect">
            <a:avLst/>
          </a:prstGeom>
        </p:spPr>
      </p:pic>
      <p:sp>
        <p:nvSpPr>
          <p:cNvPr id="13" name="內容版面配置區 12">
            <a:extLst>
              <a:ext uri="{FF2B5EF4-FFF2-40B4-BE49-F238E27FC236}">
                <a16:creationId xmlns:a16="http://schemas.microsoft.com/office/drawing/2014/main" id="{654FEC89-A6D7-4FBD-BD7C-DF27D8DB6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410" y="1360045"/>
            <a:ext cx="1143851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-144000">
              <a:lnSpc>
                <a:spcPct val="100000"/>
              </a:lnSpc>
              <a:spcBef>
                <a:spcPts val="0"/>
              </a:spcBef>
            </a:pPr>
            <a:r>
              <a:rPr lang="en-US" altLang="zh-TW" sz="2400" b="1" dirty="0"/>
              <a:t>The study's findings led to the formulation of the following hypotheses:</a:t>
            </a:r>
            <a:endParaRPr lang="zh-TW" altLang="en-US" sz="2400" b="1" dirty="0"/>
          </a:p>
          <a:p>
            <a:pPr marL="0" indent="-144000">
              <a:lnSpc>
                <a:spcPct val="100000"/>
              </a:lnSpc>
              <a:spcBef>
                <a:spcPts val="0"/>
              </a:spcBef>
            </a:pPr>
            <a:endParaRPr lang="en-US" altLang="zh-TW" sz="2000" b="1" dirty="0">
              <a:latin typeface="Times New Roman" panose="02020603050405020304" pitchFamily="18" charset="0"/>
            </a:endParaRPr>
          </a:p>
          <a:p>
            <a:pPr marL="0" indent="-144000">
              <a:lnSpc>
                <a:spcPct val="100000"/>
              </a:lnSpc>
              <a:spcBef>
                <a:spcPts val="0"/>
              </a:spcBef>
            </a:pPr>
            <a:r>
              <a:rPr lang="en-US" altLang="zh-TW" sz="2000" b="1" dirty="0">
                <a:latin typeface="Times New Roman" panose="02020603050405020304" pitchFamily="18" charset="0"/>
              </a:rPr>
              <a:t>H1: Information proximity is significantly related to doctor-patient shared decision-making.</a:t>
            </a:r>
          </a:p>
          <a:p>
            <a:pPr marL="0" indent="-144000">
              <a:lnSpc>
                <a:spcPct val="100000"/>
              </a:lnSpc>
              <a:spcBef>
                <a:spcPts val="0"/>
              </a:spcBef>
            </a:pPr>
            <a:r>
              <a:rPr lang="en-US" altLang="zh-TW" sz="2000" b="1" dirty="0">
                <a:latin typeface="Times New Roman" panose="02020603050405020304" pitchFamily="18" charset="0"/>
              </a:rPr>
              <a:t>H2: Information proximity is significantly related to pregnancy satisfaction.</a:t>
            </a:r>
          </a:p>
          <a:p>
            <a:pPr marL="0" indent="-144000">
              <a:lnSpc>
                <a:spcPct val="100000"/>
              </a:lnSpc>
              <a:spcBef>
                <a:spcPts val="0"/>
              </a:spcBef>
            </a:pPr>
            <a:r>
              <a:rPr lang="en-US" altLang="zh-TW" sz="2000" b="1" dirty="0">
                <a:latin typeface="Times New Roman" panose="02020603050405020304" pitchFamily="18" charset="0"/>
              </a:rPr>
              <a:t>H3: Doctor-patient communication is significantly related to doctor-patient shared decision-making.</a:t>
            </a:r>
            <a:endParaRPr lang="zh-TW" altLang="zh-TW" sz="2000" b="1" dirty="0">
              <a:latin typeface="Times New Roman" panose="02020603050405020304" pitchFamily="18" charset="0"/>
            </a:endParaRPr>
          </a:p>
          <a:p>
            <a:pPr marL="0" indent="-144000">
              <a:lnSpc>
                <a:spcPct val="100000"/>
              </a:lnSpc>
              <a:spcBef>
                <a:spcPts val="0"/>
              </a:spcBef>
            </a:pPr>
            <a:r>
              <a:rPr lang="en-US" altLang="zh-TW" sz="2000" b="1" dirty="0">
                <a:latin typeface="Times New Roman" panose="02020603050405020304" pitchFamily="18" charset="0"/>
              </a:rPr>
              <a:t>H4: Doctor-patient communication is significantly related to pregnancy satisfaction.</a:t>
            </a:r>
          </a:p>
          <a:p>
            <a:pPr marL="0" indent="-144000">
              <a:lnSpc>
                <a:spcPct val="100000"/>
              </a:lnSpc>
              <a:spcBef>
                <a:spcPts val="0"/>
              </a:spcBef>
            </a:pPr>
            <a:r>
              <a:rPr lang="en-US" altLang="zh-TW" sz="2000" b="1" dirty="0">
                <a:latin typeface="Times New Roman" panose="02020603050405020304" pitchFamily="18" charset="0"/>
              </a:rPr>
              <a:t>H5: Pregnancy self-care is significantly related to doctor-patient shared decision-making.</a:t>
            </a:r>
          </a:p>
          <a:p>
            <a:pPr marL="0" indent="-144000">
              <a:lnSpc>
                <a:spcPct val="100000"/>
              </a:lnSpc>
              <a:spcBef>
                <a:spcPts val="0"/>
              </a:spcBef>
            </a:pPr>
            <a:r>
              <a:rPr lang="en-US" altLang="zh-TW" sz="2000" b="1" dirty="0">
                <a:latin typeface="Times New Roman" panose="02020603050405020304" pitchFamily="18" charset="0"/>
              </a:rPr>
              <a:t>H6: Pregnancy self-care is significantly related to pregnancy satisfaction.</a:t>
            </a:r>
          </a:p>
          <a:p>
            <a:pPr marL="0" indent="-144000">
              <a:lnSpc>
                <a:spcPct val="100000"/>
              </a:lnSpc>
              <a:spcBef>
                <a:spcPts val="0"/>
              </a:spcBef>
            </a:pPr>
            <a:r>
              <a:rPr lang="en-US" altLang="zh-TW" sz="2000" b="1" dirty="0">
                <a:latin typeface="Times New Roman" panose="02020603050405020304" pitchFamily="18" charset="0"/>
              </a:rPr>
              <a:t>H7: Doctor-patient shared decision-making is significantly related to pregnancy satisfaction.</a:t>
            </a:r>
            <a:endParaRPr lang="zh-TW" altLang="zh-TW" sz="2000" b="1" dirty="0">
              <a:latin typeface="Times New Roman" panose="02020603050405020304" pitchFamily="18" charset="0"/>
            </a:endParaRPr>
          </a:p>
          <a:p>
            <a:pPr marL="0" indent="-144000">
              <a:lnSpc>
                <a:spcPct val="100000"/>
              </a:lnSpc>
              <a:spcBef>
                <a:spcPts val="0"/>
              </a:spcBef>
            </a:pPr>
            <a:endParaRPr lang="en-US" altLang="zh-TW" sz="1800" b="1" dirty="0">
              <a:latin typeface="Times New Roman" panose="02020603050405020304" pitchFamily="18" charset="0"/>
            </a:endParaRPr>
          </a:p>
          <a:p>
            <a:pPr marL="0" indent="-144000">
              <a:lnSpc>
                <a:spcPct val="100000"/>
              </a:lnSpc>
              <a:spcBef>
                <a:spcPts val="0"/>
              </a:spcBef>
            </a:pPr>
            <a:endParaRPr lang="en-US" altLang="zh-TW" sz="1800" b="1" dirty="0">
              <a:latin typeface="Times New Roman" panose="02020603050405020304" pitchFamily="18" charset="0"/>
            </a:endParaRPr>
          </a:p>
          <a:p>
            <a:pPr marL="0" indent="-144000">
              <a:lnSpc>
                <a:spcPct val="100000"/>
              </a:lnSpc>
              <a:spcBef>
                <a:spcPts val="0"/>
              </a:spcBef>
            </a:pPr>
            <a:endParaRPr lang="en-US" altLang="zh-TW" sz="1800" b="1" dirty="0">
              <a:latin typeface="Times New Roman" panose="02020603050405020304" pitchFamily="18" charset="0"/>
            </a:endParaRPr>
          </a:p>
          <a:p>
            <a:pPr marL="0" indent="-144000">
              <a:lnSpc>
                <a:spcPct val="100000"/>
              </a:lnSpc>
              <a:spcBef>
                <a:spcPts val="0"/>
              </a:spcBef>
            </a:pPr>
            <a:endParaRPr lang="en-US" altLang="zh-TW" sz="1800" b="1" dirty="0">
              <a:latin typeface="Times New Roman" panose="02020603050405020304" pitchFamily="18" charset="0"/>
            </a:endParaRPr>
          </a:p>
          <a:p>
            <a:pPr marL="0" indent="-144000">
              <a:lnSpc>
                <a:spcPct val="100000"/>
              </a:lnSpc>
              <a:spcBef>
                <a:spcPts val="0"/>
              </a:spcBef>
            </a:pPr>
            <a:endParaRPr lang="zh-TW" altLang="zh-TW" sz="1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848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664AF750-A441-4572-BA5F-38A05125E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altLang="zh-TW" b="1" dirty="0"/>
              <a:t>Abstract</a:t>
            </a:r>
            <a:br>
              <a:rPr lang="zh-TW" altLang="zh-TW" dirty="0"/>
            </a:br>
            <a:endParaRPr lang="zh-TW" altLang="en-US" sz="2000" dirty="0">
              <a:solidFill>
                <a:srgbClr val="FFFFFF"/>
              </a:solidFill>
              <a:latin typeface="+mn-ea"/>
              <a:ea typeface="+mn-ea"/>
            </a:endParaRPr>
          </a:p>
        </p:txBody>
      </p:sp>
      <p:sp>
        <p:nvSpPr>
          <p:cNvPr id="16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18CCFEB-8A70-47EB-9BCD-DDFA16804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72" y="319088"/>
            <a:ext cx="7903713" cy="5937333"/>
          </a:xfrm>
        </p:spPr>
        <p:txBody>
          <a:bodyPr anchor="ctr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TW" sz="1800" b="1" dirty="0">
                <a:latin typeface="+mn-ea"/>
              </a:rPr>
              <a:t>Study focus: Understanding high-risk pregnant women's experiences in seeking health information and their behavior regarding mobile application usage.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sz="1800" b="1" dirty="0">
                <a:latin typeface="+mn-ea"/>
              </a:rPr>
              <a:t>Objective: Establishing a health management approach for high-risk pregnancies, encouraging active participation in healthcare, enhancing information dissemination during pregnancy, addressing pregnancy-related issues, and early identification of high-risk pregnant women.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sz="1800" b="1" dirty="0">
                <a:latin typeface="+mn-ea"/>
              </a:rPr>
              <a:t>Goal: Achieving personalized prenatal and postnatal care and improving the effectiveness and satisfaction of pregnancy and childbirth decisions.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sz="1800" b="1" dirty="0">
                <a:latin typeface="+mn-ea"/>
              </a:rPr>
              <a:t>Potential solution: Patient-centered decision support tool for pregnancy-related conditions.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sz="1800" b="1" dirty="0">
                <a:latin typeface="+mn-ea"/>
              </a:rPr>
              <a:t>Expected benefits: Promoting healthier pregnancies and reducing the burden on healthcare services.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sz="1800" b="1" dirty="0">
                <a:latin typeface="+mn-ea"/>
              </a:rPr>
              <a:t>Research findings: No significant differences between control and experimental groups after intervention via LINE group in terms of information accessibility, doctor-patient communication, and self-care during pregnancy.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sz="1800" b="1" dirty="0">
                <a:latin typeface="+mn-ea"/>
              </a:rPr>
              <a:t>Notable result: Self-care during pregnancy had a significantly positive impact on shared decision-making and satisfaction within the structural equation model.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sz="1800" b="1" dirty="0">
                <a:latin typeface="+mn-ea"/>
              </a:rPr>
              <a:t>Overall outcome: The study emphasizes the importance of personalized care and patient involvement in pregnancy and childbirth decisions.</a:t>
            </a:r>
            <a:endParaRPr lang="zh-TW" altLang="en-US" sz="18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31814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E6FBBF6F-C1BF-42C1-AD05-32241330F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2823282" cy="4461163"/>
          </a:xfrm>
        </p:spPr>
        <p:txBody>
          <a:bodyPr>
            <a:normAutofit/>
          </a:bodyPr>
          <a:lstStyle/>
          <a:p>
            <a:r>
              <a:rPr lang="en-US" altLang="zh-TW" sz="3200" b="1" dirty="0"/>
              <a:t>3.3 Measurement of Research Variables:</a:t>
            </a:r>
            <a:br>
              <a:rPr lang="zh-TW" altLang="zh-TW" sz="3200" dirty="0"/>
            </a:br>
            <a:endParaRPr lang="zh-TW" altLang="en-US" sz="3200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9032F904-769B-418B-8976-C7E17D070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1974" y="553212"/>
            <a:ext cx="7525512" cy="5751576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TW" sz="2000" dirty="0"/>
              <a:t>Proximity of Information: The extent to which interactions during pregnancy with healthcare providers offer opportunities for identifying and addressing health-related issues, thereby enhancing health literacy.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sz="2000" dirty="0"/>
              <a:t>Pregnancy Doctor-Patient Communication: The flexibility in communication methods employed by healthcare providers during pregnancy that contributes to improving the doctor-patient relationship.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sz="2000" dirty="0"/>
              <a:t>Pregnancy Self-Care: Measures the level of awareness and actions taken by expectant mothers to reduce the risk of complications during pregnancy.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sz="2000" dirty="0"/>
              <a:t>Doctor-Patient Shared Decision-Making: The extent to which pregnant women have access to the latest medical evidence, engage in shared values with healthcare providers, and participate in self-decision making during prenatal care.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sz="2000" dirty="0"/>
              <a:t>Pregnancy Satisfaction: Reflects the overall satisfaction of expectant mothers with their care, including early identification and intervention, the reduction of complications, and alleviation of psychological stress.</a:t>
            </a:r>
          </a:p>
        </p:txBody>
      </p:sp>
    </p:spTree>
    <p:extLst>
      <p:ext uri="{BB962C8B-B14F-4D97-AF65-F5344CB8AC3E}">
        <p14:creationId xmlns:p14="http://schemas.microsoft.com/office/powerpoint/2010/main" val="5679612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6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標題 6">
            <a:extLst>
              <a:ext uri="{FF2B5EF4-FFF2-40B4-BE49-F238E27FC236}">
                <a16:creationId xmlns:a16="http://schemas.microsoft.com/office/drawing/2014/main" id="{8B8EDF3E-7149-479B-9EB9-D7B24BAA8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TW" sz="5400" b="1" dirty="0"/>
              <a:t>4.Research Results</a:t>
            </a:r>
            <a:endParaRPr lang="en-US" altLang="zh-TW" sz="5400" dirty="0"/>
          </a:p>
        </p:txBody>
      </p:sp>
      <p:pic>
        <p:nvPicPr>
          <p:cNvPr id="22" name="Picture 12" descr="Test tubes with one test tube in orange with drops">
            <a:extLst>
              <a:ext uri="{FF2B5EF4-FFF2-40B4-BE49-F238E27FC236}">
                <a16:creationId xmlns:a16="http://schemas.microsoft.com/office/drawing/2014/main" id="{E97C8520-34D3-675A-05F5-E9CE7D8CC9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376" r="18274" b="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6FDB2BE-4809-4C34-9236-636A82D7DED3}"/>
              </a:ext>
            </a:extLst>
          </p:cNvPr>
          <p:cNvSpPr/>
          <p:nvPr/>
        </p:nvSpPr>
        <p:spPr>
          <a:xfrm>
            <a:off x="4657345" y="2706624"/>
            <a:ext cx="6974216" cy="3483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715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altLang="zh-TW" sz="2400" dirty="0"/>
              <a:t>Initial participation included 121 pregnant women, with an effective sample of 89 for the post-test.</a:t>
            </a:r>
          </a:p>
          <a:p>
            <a:pPr marL="5715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altLang="zh-TW" sz="2400" dirty="0"/>
              <a:t>The study used a variance-based structural equation model, specifically the Partial Least Squares (PLS) method.</a:t>
            </a:r>
          </a:p>
          <a:p>
            <a:pPr marL="5715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altLang="zh-TW" sz="2400" dirty="0"/>
              <a:t>PLS defines a main component structure using linear combinations of observed variables and employs regression principles to analyze predictive and explanatory relationships between these components.</a:t>
            </a:r>
          </a:p>
        </p:txBody>
      </p:sp>
    </p:spTree>
    <p:extLst>
      <p:ext uri="{BB962C8B-B14F-4D97-AF65-F5344CB8AC3E}">
        <p14:creationId xmlns:p14="http://schemas.microsoft.com/office/powerpoint/2010/main" val="1899154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CB2D861-20A6-405A-ABC0-AE61C5B0D9B9}"/>
              </a:ext>
            </a:extLst>
          </p:cNvPr>
          <p:cNvSpPr/>
          <p:nvPr/>
        </p:nvSpPr>
        <p:spPr>
          <a:xfrm>
            <a:off x="412954" y="262996"/>
            <a:ext cx="6735097" cy="1807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TW" sz="4000" b="1" dirty="0">
                <a:latin typeface="+mj-lt"/>
                <a:ea typeface="+mj-ea"/>
                <a:cs typeface="+mj-cs"/>
              </a:rPr>
              <a:t>4.1 Pre-test Group Comparison: 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2D13B22-4140-4EF9-8BF4-995ACB922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277" y="1664704"/>
            <a:ext cx="5584723" cy="3843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685800" indent="-457200">
              <a:buFont typeface="+mj-lt"/>
              <a:buAutoNum type="arabicPeriod"/>
            </a:pPr>
            <a:r>
              <a:rPr lang="en-US" altLang="zh-TW" sz="2400" dirty="0"/>
              <a:t>Significant differences were observed between the two groups of pregnant women.</a:t>
            </a:r>
          </a:p>
          <a:p>
            <a:pPr marL="685800" indent="-457200">
              <a:buFont typeface="+mj-lt"/>
              <a:buAutoNum type="arabicPeriod"/>
            </a:pPr>
            <a:r>
              <a:rPr lang="en-US" altLang="zh-TW" sz="2400" dirty="0"/>
              <a:t>Differences were noted in information proximity, pregnancy healthcare communication, and pregnancy self-care.</a:t>
            </a:r>
          </a:p>
          <a:p>
            <a:pPr marL="685800" indent="-457200">
              <a:buFont typeface="+mj-lt"/>
              <a:buAutoNum type="arabicPeriod"/>
            </a:pPr>
            <a:r>
              <a:rPr lang="en-US" altLang="zh-TW" sz="2400" dirty="0"/>
              <a:t>These differences indicate heterogeneity in healthcare patterns between the two groups.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23323DD-664C-4CFA-8F73-4D30047900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5" b="21146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354368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C1257A0-216F-46C8-8876-BEBA1DB05422}"/>
              </a:ext>
            </a:extLst>
          </p:cNvPr>
          <p:cNvSpPr/>
          <p:nvPr/>
        </p:nvSpPr>
        <p:spPr>
          <a:xfrm>
            <a:off x="255639" y="443783"/>
            <a:ext cx="7079225" cy="1807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TW" sz="4000" b="1" dirty="0">
                <a:latin typeface="+mj-lt"/>
                <a:ea typeface="+mj-ea"/>
                <a:cs typeface="+mj-cs"/>
              </a:rPr>
              <a:t>4.2 Differences After Intervention:</a:t>
            </a:r>
            <a:r>
              <a:rPr lang="en-US" altLang="zh-TW" sz="4400" b="1" dirty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2D13B22-4140-4EF9-8BF4-995ACB922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592" y="1759974"/>
            <a:ext cx="6246532" cy="44169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685800" indent="-457200">
              <a:buFont typeface="+mj-lt"/>
              <a:buAutoNum type="arabicPeriod"/>
            </a:pPr>
            <a:r>
              <a:rPr lang="en-US" altLang="zh-TW" sz="2400" dirty="0"/>
              <a:t>The effectiveness of the LINE group intervention was assessed using ANCOVA.</a:t>
            </a:r>
          </a:p>
          <a:p>
            <a:pPr marL="685800" indent="-457200">
              <a:buFont typeface="+mj-lt"/>
              <a:buAutoNum type="arabicPeriod"/>
            </a:pPr>
            <a:r>
              <a:rPr lang="en-US" altLang="zh-TW" sz="2400" dirty="0"/>
              <a:t>Pre-test was used as a control variable, and the post-test was the dependent variable.</a:t>
            </a:r>
          </a:p>
          <a:p>
            <a:pPr marL="685800" indent="-457200">
              <a:buFont typeface="+mj-lt"/>
              <a:buAutoNum type="arabicPeriod"/>
            </a:pPr>
            <a:r>
              <a:rPr lang="en-US" altLang="zh-TW" sz="2400" dirty="0"/>
              <a:t>Results indicated that the intervention had no statistically significant impact on information proximity, pregnancy healthcare communication, and pregnancy self-care.</a:t>
            </a:r>
          </a:p>
          <a:p>
            <a:pPr marL="685800" indent="-457200">
              <a:buFont typeface="+mj-lt"/>
              <a:buAutoNum type="arabicPeriod"/>
            </a:pPr>
            <a:r>
              <a:rPr lang="en-US" altLang="zh-TW" sz="2400" dirty="0"/>
              <a:t>The LINE group intervention did not effectively improve the healthcare pattern, with an effect size of 0%.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7BDA046-6C29-41E5-A5B7-758CDF5F28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16329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892497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標題 6">
            <a:extLst>
              <a:ext uri="{FF2B5EF4-FFF2-40B4-BE49-F238E27FC236}">
                <a16:creationId xmlns:a16="http://schemas.microsoft.com/office/drawing/2014/main" id="{8B8EDF3E-7149-479B-9EB9-D7B24BAA8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4.3</a:t>
            </a:r>
            <a:br>
              <a:rPr lang="en-US" altLang="zh-TW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altLang="zh-TW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Structural Equation Model Analysis: </a:t>
            </a:r>
            <a:endParaRPr lang="en-US" altLang="zh-TW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23C6EB3-BB60-4A56-8B11-E20E84E1901A}"/>
              </a:ext>
            </a:extLst>
          </p:cNvPr>
          <p:cNvSpPr/>
          <p:nvPr/>
        </p:nvSpPr>
        <p:spPr>
          <a:xfrm>
            <a:off x="4167272" y="422788"/>
            <a:ext cx="7719928" cy="6316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altLang="zh-TW" sz="2000" dirty="0"/>
              <a:t>A Partial Least Squares (PLS) structural equation model was used.</a:t>
            </a:r>
          </a:p>
          <a:p>
            <a:pPr marL="5715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altLang="zh-TW" sz="2000" dirty="0"/>
              <a:t>Independent variables included participation, information proximity, healthcare communication, and pregnancy self-care.</a:t>
            </a:r>
          </a:p>
          <a:p>
            <a:pPr marL="5715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altLang="zh-TW" sz="2000" dirty="0"/>
              <a:t>Dependent variables were healthcare shared decision-making and pregnancy satisfaction.</a:t>
            </a:r>
          </a:p>
          <a:p>
            <a:pPr marL="5715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altLang="zh-TW" sz="2000" dirty="0"/>
              <a:t>Pregnancy self-care significantly positively influenced healthcare shared decision-making and pregnancy satisfaction (P&lt;.001).</a:t>
            </a:r>
          </a:p>
          <a:p>
            <a:pPr marL="5715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altLang="zh-TW" sz="2000" dirty="0"/>
              <a:t>Healthcare communication had a positive impact on pregnancy self-care (P=.058).</a:t>
            </a:r>
          </a:p>
          <a:p>
            <a:pPr marL="5715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altLang="zh-TW" sz="2000" dirty="0"/>
              <a:t>Information proximity did not reach a significant level, indicating it did not significantly affect healthcare shared decision-making and pregnancy satisfaction.</a:t>
            </a:r>
          </a:p>
          <a:p>
            <a:pPr marL="5715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altLang="zh-TW" sz="2000" dirty="0"/>
              <a:t>The LINE group intervention did not significantly improve the healthcare pattern.</a:t>
            </a:r>
          </a:p>
          <a:p>
            <a:pPr marL="5715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altLang="zh-TW" sz="2000" dirty="0"/>
              <a:t>These findings contribute to understanding the utility of LINE groups in the healthcare of pregnant women.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5663750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467E2554-6A49-4004-8DC2-B3192F5DB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734" y="1201175"/>
            <a:ext cx="9802762" cy="5351103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482820E2-381C-475D-8B7D-DC892CF471F4}"/>
              </a:ext>
            </a:extLst>
          </p:cNvPr>
          <p:cNvSpPr/>
          <p:nvPr/>
        </p:nvSpPr>
        <p:spPr>
          <a:xfrm>
            <a:off x="3248709" y="565642"/>
            <a:ext cx="45298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/>
              <a:t>Table 1 : Data Analysis Results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2108427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E6FBBF6F-C1BF-42C1-AD05-32241330F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632" y="1153572"/>
            <a:ext cx="3572602" cy="4461163"/>
          </a:xfrm>
        </p:spPr>
        <p:txBody>
          <a:bodyPr>
            <a:normAutofit/>
          </a:bodyPr>
          <a:lstStyle/>
          <a:p>
            <a:br>
              <a:rPr lang="en-US" altLang="zh-TW" b="1" dirty="0"/>
            </a:br>
            <a:r>
              <a:rPr lang="en-US" altLang="zh-TW" sz="3600" b="1" dirty="0"/>
              <a:t>5.</a:t>
            </a:r>
            <a:br>
              <a:rPr lang="en-US" altLang="zh-TW" sz="3600" b="1" dirty="0"/>
            </a:br>
            <a:r>
              <a:rPr lang="en-US" altLang="zh-TW" sz="3600" b="1" dirty="0"/>
              <a:t>Conclusion and Recommendations</a:t>
            </a:r>
            <a:br>
              <a:rPr lang="zh-TW" altLang="zh-TW" dirty="0"/>
            </a:br>
            <a:endParaRPr lang="zh-TW" altLang="en-US" dirty="0">
              <a:solidFill>
                <a:srgbClr val="FFFFFF"/>
              </a:solidFill>
            </a:endParaRP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F112587-1FCD-486D-A9A3-8850684C7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9392" y="457200"/>
            <a:ext cx="7597976" cy="4846320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2400" b="1" dirty="0"/>
              <a:t>Information Proximity Impact: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zh-TW" sz="1800" dirty="0"/>
              <a:t>Information proximity did not significantly affect healthcare shared decision-making and pregnancy satisfaction.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zh-TW" sz="1800" dirty="0"/>
              <a:t>Disparities in healthcare resources, especially between urban and rural areas, may contribute to this finding.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zh-TW" sz="1800" dirty="0"/>
              <a:t>There's a need to address the shortage of healthcare professionals and establish better medical networks for high-risk pregnant women.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altLang="zh-TW" sz="1600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altLang="zh-TW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2400" b="1" dirty="0"/>
              <a:t>Healthcare Communication Impact: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zh-TW" sz="1800" dirty="0"/>
              <a:t>Healthcare communication did not significantly influence healthcare shared decision-making.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zh-TW" sz="1800" dirty="0"/>
              <a:t>Pregnant women may struggle to assess the accuracy of medical information, leading to uncertainty.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zh-TW" sz="1800" dirty="0"/>
              <a:t>Physician responses to these challenges may play a crucial role in decision-making beyond the volume of information.</a:t>
            </a:r>
          </a:p>
        </p:txBody>
      </p:sp>
    </p:spTree>
    <p:extLst>
      <p:ext uri="{BB962C8B-B14F-4D97-AF65-F5344CB8AC3E}">
        <p14:creationId xmlns:p14="http://schemas.microsoft.com/office/powerpoint/2010/main" val="18020077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E6FBBF6F-C1BF-42C1-AD05-32241330F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632" y="1153572"/>
            <a:ext cx="3572602" cy="4461163"/>
          </a:xfrm>
        </p:spPr>
        <p:txBody>
          <a:bodyPr>
            <a:normAutofit/>
          </a:bodyPr>
          <a:lstStyle/>
          <a:p>
            <a:br>
              <a:rPr lang="en-US" altLang="zh-TW" b="1" dirty="0"/>
            </a:br>
            <a:r>
              <a:rPr lang="en-US" altLang="zh-TW" sz="3600" b="1" dirty="0"/>
              <a:t>5.</a:t>
            </a:r>
            <a:br>
              <a:rPr lang="en-US" altLang="zh-TW" sz="3600" b="1" dirty="0"/>
            </a:br>
            <a:r>
              <a:rPr lang="en-US" altLang="zh-TW" sz="3600" b="1" dirty="0"/>
              <a:t>Conclusion and Recommendations</a:t>
            </a:r>
            <a:br>
              <a:rPr lang="zh-TW" altLang="zh-TW" dirty="0"/>
            </a:br>
            <a:endParaRPr lang="zh-TW" altLang="en-US" dirty="0">
              <a:solidFill>
                <a:srgbClr val="FFFFFF"/>
              </a:solidFill>
            </a:endParaRP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F112587-1FCD-486D-A9A3-8850684C7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9392" y="457200"/>
            <a:ext cx="7597976" cy="4873752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2400" b="1" dirty="0"/>
              <a:t>Pregnancy Self-Care Impact: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zh-TW" sz="1800" dirty="0"/>
              <a:t>Pregnancy self-care had a positive impact on healthcare shared decision-making and pregnancy satisfaction.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zh-TW" sz="1800" dirty="0"/>
              <a:t>Highly engaged pregnant women in self-care are more likely to participate in decision-making, leading to improved satisfaction.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altLang="zh-TW" sz="1600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altLang="zh-TW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2400" b="1" dirty="0"/>
              <a:t>Healthcare Shared Decision-Making Impact: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zh-TW" sz="1800" dirty="0"/>
              <a:t>Healthcare shared decision-making had a positive impact on pregnancy satisfaction.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zh-TW" sz="1800" dirty="0"/>
              <a:t>Increased participation of high-risk pregnant women in the decision-making process enhances satisfaction and overall quality of life.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altLang="zh-TW" sz="1800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altLang="zh-TW" sz="1600" dirty="0"/>
          </a:p>
        </p:txBody>
      </p:sp>
    </p:spTree>
    <p:extLst>
      <p:ext uri="{BB962C8B-B14F-4D97-AF65-F5344CB8AC3E}">
        <p14:creationId xmlns:p14="http://schemas.microsoft.com/office/powerpoint/2010/main" val="19108077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C9F6E6AD-835F-4640-B807-CFEAFEDD1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95" y="1153572"/>
            <a:ext cx="3774939" cy="4461163"/>
          </a:xfrm>
        </p:spPr>
        <p:txBody>
          <a:bodyPr>
            <a:normAutofit/>
          </a:bodyPr>
          <a:lstStyle/>
          <a:p>
            <a:r>
              <a:rPr lang="en-US" altLang="zh-TW" sz="3600" b="1" dirty="0"/>
              <a:t>5.</a:t>
            </a:r>
            <a:br>
              <a:rPr lang="en-US" altLang="zh-TW" sz="3600" b="1" dirty="0"/>
            </a:br>
            <a:r>
              <a:rPr lang="en-US" altLang="zh-TW" sz="3600" b="1" dirty="0"/>
              <a:t>Conclusion and Recommendations</a:t>
            </a:r>
            <a:endParaRPr lang="zh-TW" altLang="en-US" sz="3600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24EEA7B-E76A-45FC-A882-C6CE41451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0160" y="609601"/>
            <a:ext cx="7353675" cy="4831079"/>
          </a:xfrm>
        </p:spPr>
        <p:txBody>
          <a:bodyPr anchor="ctr">
            <a:normAutofit/>
          </a:bodyPr>
          <a:lstStyle/>
          <a:p>
            <a:r>
              <a:rPr lang="en-US" altLang="zh-TW" sz="2400" b="1" dirty="0"/>
              <a:t>Factors Affecting High-Risk Pregnant Women's Healthcare Experiences: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sz="1800" dirty="0"/>
              <a:t>Information proximity and healthcare communication did not have significant impacts.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sz="1800" dirty="0"/>
              <a:t>Pregnancy self-care and healthcare shared decision-making were found to be crucial for pregnancy satisfaction.</a:t>
            </a:r>
          </a:p>
          <a:p>
            <a:r>
              <a:rPr lang="en-US" altLang="zh-TW" sz="2400" b="1" dirty="0"/>
              <a:t>Recommendations for Enhancing High-Risk Pregnancy Care: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sz="1800" dirty="0"/>
              <a:t>Empower high-risk pregnant women in self-care.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sz="1800" dirty="0"/>
              <a:t>Promote shared decision-making with healthcare professionals.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sz="1800" dirty="0"/>
              <a:t>Address healthcare disparities, especially in underserved areas.</a:t>
            </a:r>
          </a:p>
          <a:p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2192617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C9F6E6AD-835F-4640-B807-CFEAFEDD1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95" y="1153572"/>
            <a:ext cx="3774939" cy="4461163"/>
          </a:xfrm>
        </p:spPr>
        <p:txBody>
          <a:bodyPr>
            <a:normAutofit/>
          </a:bodyPr>
          <a:lstStyle/>
          <a:p>
            <a:r>
              <a:rPr lang="en-US" altLang="zh-TW" sz="3600" b="1" dirty="0"/>
              <a:t>5.</a:t>
            </a:r>
            <a:br>
              <a:rPr lang="en-US" altLang="zh-TW" sz="3600" b="1" dirty="0"/>
            </a:br>
            <a:r>
              <a:rPr lang="en-US" altLang="zh-TW" sz="3600" b="1" dirty="0"/>
              <a:t>Conclusion and Recommendations</a:t>
            </a:r>
            <a:endParaRPr lang="zh-TW" altLang="en-US" sz="3600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24EEA7B-E76A-45FC-A882-C6CE41451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0160" y="609601"/>
            <a:ext cx="7353675" cy="5929312"/>
          </a:xfrm>
        </p:spPr>
        <p:txBody>
          <a:bodyPr anchor="ctr">
            <a:normAutofit/>
          </a:bodyPr>
          <a:lstStyle/>
          <a:p>
            <a:r>
              <a:rPr lang="en-US" altLang="zh-TW" sz="2400" b="1" dirty="0"/>
              <a:t>Utilizing LINE Groups in Clinical Practice: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sz="1800" dirty="0"/>
              <a:t>LINE groups can be used to provide healthcare knowledge and skills to pregnant women.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sz="1800" dirty="0"/>
              <a:t>Consider daily interactive contact between healthcare professionals and patients through communication software.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sz="1800" dirty="0"/>
              <a:t>Explore the effectiveness of interventions at different pregnancy stages in reducing uncertainty and stress among high-risk pregnant women.</a:t>
            </a:r>
          </a:p>
          <a:p>
            <a:r>
              <a:rPr lang="en-US" altLang="zh-TW" sz="2400" b="1" dirty="0"/>
              <a:t>Future Research: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sz="1800" dirty="0"/>
              <a:t>Further investigate the impact of interventions on health and psychological factors of high-risk pregnancy.</a:t>
            </a:r>
          </a:p>
          <a:p>
            <a:pPr marL="342900" indent="-342900">
              <a:buFont typeface="+mj-lt"/>
              <a:buAutoNum type="arabicPeriod"/>
            </a:pPr>
            <a:endParaRPr lang="en-US" altLang="zh-TW" sz="1800" dirty="0"/>
          </a:p>
          <a:p>
            <a:r>
              <a:rPr lang="en-US" altLang="zh-TW" sz="1800" b="1" dirty="0"/>
              <a:t>These conclusions and recommendations highlight the importance of patient empowerment, shared decision-making, and addressing healthcare disparities to improve the care quality and outcomes for high-risk pregnant women.</a:t>
            </a:r>
          </a:p>
          <a:p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563869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0BA14BE-AA0D-4E0E-8C5D-8532E1EE2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219456"/>
            <a:ext cx="6141920" cy="54864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altLang="zh-TW" sz="4000" b="1" dirty="0"/>
              <a:t>1. Introduction</a:t>
            </a:r>
            <a:endParaRPr lang="zh-TW" altLang="zh-TW" sz="40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F3ACA81-2E2F-83F3-942C-00A0497EC3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67" r="36551" b="-1"/>
          <a:stretch/>
        </p:blipFill>
        <p:spPr>
          <a:xfrm>
            <a:off x="8504903" y="-10886"/>
            <a:ext cx="3687098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476262B8-411B-47EA-82E9-564C0010E6DE}"/>
              </a:ext>
            </a:extLst>
          </p:cNvPr>
          <p:cNvSpPr/>
          <p:nvPr/>
        </p:nvSpPr>
        <p:spPr>
          <a:xfrm>
            <a:off x="408924" y="729234"/>
            <a:ext cx="7522464" cy="44919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altLang="zh-TW" sz="2000" dirty="0"/>
              <a:t>Declining birth rates in Taiwan are a serious issue.</a:t>
            </a:r>
            <a:endParaRPr lang="zh-TW" altLang="zh-TW" sz="2000" dirty="0"/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altLang="zh-TW" sz="2000" dirty="0"/>
              <a:t>The National Health Insurance Administration (NHIA) of Taiwan has initiated a High-Risk Maternal Health Management Program.</a:t>
            </a:r>
            <a:endParaRPr lang="zh-TW" altLang="zh-TW" sz="2000" dirty="0"/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altLang="zh-TW" sz="2000" dirty="0"/>
              <a:t>Adequate antenatal care is crucial for maternal and infant health.</a:t>
            </a:r>
            <a:endParaRPr lang="zh-TW" altLang="zh-TW" sz="2000" dirty="0"/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altLang="zh-TW" sz="2000" dirty="0"/>
              <a:t>Technology, including mobile health applications, has transformed healthcare by providing information and guidance during pregnancy, increasing pregnant women's engagement and satisfaction.</a:t>
            </a:r>
            <a:endParaRPr lang="zh-TW" altLang="zh-TW" sz="2000" dirty="0"/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altLang="zh-TW" sz="2000" dirty="0"/>
              <a:t>Social media and mobile health play a role in promoting the physical and psychological health and pregnancy knowledge of expectant mothers.</a:t>
            </a:r>
            <a:endParaRPr lang="zh-TW" altLang="zh-TW" sz="2000" dirty="0"/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altLang="zh-TW" sz="2000" dirty="0"/>
              <a:t>Pregnant women often turn to the internet and mobile apps for pregnancy-related information.</a:t>
            </a:r>
          </a:p>
        </p:txBody>
      </p:sp>
    </p:spTree>
    <p:extLst>
      <p:ext uri="{BB962C8B-B14F-4D97-AF65-F5344CB8AC3E}">
        <p14:creationId xmlns:p14="http://schemas.microsoft.com/office/powerpoint/2010/main" val="20829700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2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0BA14BE-AA0D-4E0E-8C5D-8532E1EE2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TW" sz="5400" dirty="0"/>
              <a:t>End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CE0625A-B794-4370-BF20-8670B8815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altLang="zh-TW" sz="2400" dirty="0"/>
              <a:t>Presenter: Jimmy Chen</a:t>
            </a:r>
          </a:p>
        </p:txBody>
      </p:sp>
      <p:sp>
        <p:nvSpPr>
          <p:cNvPr id="30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heckmate move on chessboard">
            <a:extLst>
              <a:ext uri="{FF2B5EF4-FFF2-40B4-BE49-F238E27FC236}">
                <a16:creationId xmlns:a16="http://schemas.microsoft.com/office/drawing/2014/main" id="{3C4E344A-2146-0BDC-58B2-E5C06639FC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54" r="2744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9404A2C7-B2F7-4C4D-AF29-D637192E0D24}"/>
              </a:ext>
            </a:extLst>
          </p:cNvPr>
          <p:cNvSpPr/>
          <p:nvPr/>
        </p:nvSpPr>
        <p:spPr>
          <a:xfrm>
            <a:off x="201578" y="1623042"/>
            <a:ext cx="55591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800" dirty="0"/>
              <a:t>Thanks for listening !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491260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0ABC9C88-2DD3-48AF-9CC6-545D43D66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altLang="zh-TW" sz="5400" b="1" dirty="0"/>
              <a:t>2. Literature Review</a:t>
            </a:r>
            <a:endParaRPr lang="zh-TW" altLang="en-US" sz="5400" b="1" dirty="0"/>
          </a:p>
        </p:txBody>
      </p:sp>
      <p:sp>
        <p:nvSpPr>
          <p:cNvPr id="2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CE0625A-B794-4370-BF20-8670B8815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5"/>
            <a:ext cx="6713552" cy="4548145"/>
          </a:xfrm>
        </p:spPr>
        <p:txBody>
          <a:bodyPr anchor="t"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TW" sz="1800" dirty="0"/>
              <a:t>The study's primary focus is on researching the information accessed by high-risk pregnant women in Taiwan during the perinatal period, particularly through the LINE application.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sz="1800" dirty="0"/>
              <a:t>The study aims to enhance effective communication and participation between high-risk pregnant women and healthcare providers.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sz="1800" dirty="0"/>
              <a:t>Understanding the preferences and values of high-risk pregnant women regarding shared decision-making in healthcare is a key objective.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sz="1800" dirty="0"/>
              <a:t>The ultimate goal is to significantly improve the quality of medical and healthcare services throughout the pregnancy and childbirth process.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sz="1800" dirty="0"/>
              <a:t>The research will explore three major dimensions: "Pregnancy-Related Information for High-Risk Pregnancies," "Health Literacy," and "Shared Decision-Making in Healthcare."</a:t>
            </a:r>
            <a:endParaRPr lang="zh-TW" altLang="en-US" sz="1800" dirty="0"/>
          </a:p>
        </p:txBody>
      </p:sp>
      <p:pic>
        <p:nvPicPr>
          <p:cNvPr id="12" name="Picture 11" descr="Close-up unopened pill packets">
            <a:extLst>
              <a:ext uri="{FF2B5EF4-FFF2-40B4-BE49-F238E27FC236}">
                <a16:creationId xmlns:a16="http://schemas.microsoft.com/office/drawing/2014/main" id="{177FD328-FCF3-19E0-B2B7-14A825FDD5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85" r="14560" b="-1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037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3" descr="A row of samples for medical testing">
            <a:extLst>
              <a:ext uri="{FF2B5EF4-FFF2-40B4-BE49-F238E27FC236}">
                <a16:creationId xmlns:a16="http://schemas.microsoft.com/office/drawing/2014/main" id="{C4DC14FB-CB25-1FAB-8CD1-418ACD1982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33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B027C8B-F585-4BC9-A72A-DC3736D9396D}"/>
              </a:ext>
            </a:extLst>
          </p:cNvPr>
          <p:cNvSpPr/>
          <p:nvPr/>
        </p:nvSpPr>
        <p:spPr>
          <a:xfrm>
            <a:off x="5702710" y="405686"/>
            <a:ext cx="5877575" cy="1008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TW" sz="3200" b="1" dirty="0">
                <a:latin typeface="+mj-lt"/>
                <a:ea typeface="+mj-ea"/>
                <a:cs typeface="+mj-cs"/>
              </a:rPr>
              <a:t>2.1 Pregnancy-Related Information for High-Risk Pregnancies</a:t>
            </a:r>
          </a:p>
        </p:txBody>
      </p:sp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9A8A4FA-DDF0-4FA8-B011-1085A0846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2710" y="1644551"/>
            <a:ext cx="5659947" cy="459552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zh-TW" sz="2000" dirty="0"/>
              <a:t>High-risk pregnancy encompasses various factors, including physiological, psychological, social, or fetal issues, that pose a threat to the health or life of the mother and can result in adverse outcomes.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000" dirty="0"/>
              <a:t>These adverse outcomes may include stillbirth, miscarriage, preterm birth, or negative impacts on both the mother and the baby.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000" dirty="0"/>
              <a:t>Pregnant women facing high-risk situations may also experience adverse birth outcomes due to the stress and uncertainty associated with their pregnancy.</a:t>
            </a:r>
          </a:p>
          <a:p>
            <a:pPr marL="0" indent="0">
              <a:buNone/>
            </a:pPr>
            <a:endParaRPr lang="en-US" altLang="zh-TW" sz="20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82C2DE4-3F3F-4C6A-B180-590CAEA5DA78}"/>
              </a:ext>
            </a:extLst>
          </p:cNvPr>
          <p:cNvSpPr/>
          <p:nvPr/>
        </p:nvSpPr>
        <p:spPr>
          <a:xfrm>
            <a:off x="4866621" y="175648"/>
            <a:ext cx="5464968" cy="1063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TW" sz="40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04895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EAA4A39-277B-4FA8-8FAC-22217AD89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zh-TW" sz="2000" dirty="0"/>
              <a:t>High-risk pregnancy factors can be divided into two main categories: "Maternal" and "Pregnancy Process."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000" dirty="0"/>
              <a:t>Maternal factors include genetic family diseases, maternal age (both advanced and teenage pregnancies), maternal weight concerns, pre-existing maternal health conditions (such as autoimmune diseases, endocrine disorders, cardiovascular diseases), unhealthy lifestyle habits (smoking, alcohol, substance abuse), obstetric history (multiple miscarriages, history of preterm birth, pregnancy-induced hypertension, gestational diabetes, uterine issues).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000" dirty="0"/>
              <a:t>Pregnancy process factors encompass multiple pregnancies (e.g., twins), fetal growth abnormalities, congenital fetal anomalies, gestational diabetes, pregnancy-induced hypertension, preeclampsia, placental problems (placenta previa, placental abruption), preterm birth, premature rupture of membranes, cervical incompetence, abnormal amniotic fluid levels, psychological stress, and more.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000" dirty="0"/>
              <a:t>These factors contribute to the classification of a pregnancy as high-risk.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B7A5F2D-2E57-4EBD-AEE0-849B30B24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686" y="0"/>
            <a:ext cx="4379976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9855A77A-3C5E-41F8-B1AE-5CA396516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10" y="1222740"/>
            <a:ext cx="3200400" cy="2206260"/>
          </a:xfrm>
        </p:spPr>
        <p:txBody>
          <a:bodyPr>
            <a:normAutofit/>
          </a:bodyPr>
          <a:lstStyle/>
          <a:p>
            <a:r>
              <a:rPr lang="en-US" altLang="zh-TW" sz="3600" b="1" dirty="0"/>
              <a:t>2.1.1</a:t>
            </a:r>
            <a:br>
              <a:rPr lang="en-US" altLang="zh-TW" sz="3600" b="1" dirty="0"/>
            </a:br>
            <a:r>
              <a:rPr lang="en-US" altLang="zh-TW" sz="3600" b="1" dirty="0"/>
              <a:t>Factors Related to High-Risk Pregnancies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793607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48EDF9D3-4F9B-430B-9AFF-3C5F60659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3" y="1153572"/>
            <a:ext cx="4167270" cy="4461163"/>
          </a:xfrm>
        </p:spPr>
        <p:txBody>
          <a:bodyPr>
            <a:normAutofit/>
          </a:bodyPr>
          <a:lstStyle/>
          <a:p>
            <a:r>
              <a:rPr lang="en-US" altLang="zh-TW" sz="3600" b="1" dirty="0"/>
              <a:t>2.1.2 </a:t>
            </a:r>
            <a:br>
              <a:rPr lang="en-US" altLang="zh-TW" sz="3600" b="1" dirty="0"/>
            </a:br>
            <a:r>
              <a:rPr lang="en-US" altLang="zh-TW" sz="3600" b="1" dirty="0"/>
              <a:t>Common Pregnancy-Related Diseases and Complications:</a:t>
            </a:r>
            <a:endParaRPr lang="zh-TW" altLang="en-US" sz="3600" dirty="0">
              <a:solidFill>
                <a:srgbClr val="FFFFFF"/>
              </a:solidFill>
            </a:endParaRPr>
          </a:p>
        </p:txBody>
      </p:sp>
      <p:sp>
        <p:nvSpPr>
          <p:cNvPr id="14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793A923-374B-4F90-8B91-B0D7A5CA6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5088" y="453694"/>
            <a:ext cx="6906491" cy="5585619"/>
          </a:xfrm>
        </p:spPr>
        <p:txBody>
          <a:bodyPr anchor="ctr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zh-TW" sz="2000" dirty="0"/>
              <a:t>Pregnancy-Induced Hypertension is characterized by high blood pressure diagnosed either before pregnancy or before the 20th week of gestation.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000" dirty="0"/>
              <a:t>Preeclampsia is a pregnancy-related disorder associated with high blood pressure, typically occurring after the 20th week of pregnancy and often accompanied by symptoms like proteinuria and others.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000" dirty="0"/>
              <a:t>Gestational Diabetes is caused by hormones produced by the placenta, making the body struggle to effectively use insulin, resulting in high blood sugar levels. 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000" dirty="0"/>
              <a:t>Placental Abruption occurs when the placenta detaches from the uterine wall, potentially leading to fetal distress and even fetal death.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001318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EE770500-664C-4624-B0C1-9661FF74C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626" y="238539"/>
            <a:ext cx="11543071" cy="775493"/>
          </a:xfrm>
        </p:spPr>
        <p:txBody>
          <a:bodyPr anchor="b">
            <a:normAutofit/>
          </a:bodyPr>
          <a:lstStyle/>
          <a:p>
            <a:r>
              <a:rPr lang="en-US" altLang="zh-TW" sz="3200" b="1" dirty="0"/>
              <a:t>2.1.3 Use of Pregnancy-Related Mobile Applications During Pregnancy:</a:t>
            </a:r>
            <a:endParaRPr lang="zh-TW" altLang="en-US" sz="3200" dirty="0"/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B48341D-888A-4B2C-990E-AC84CE09A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806" y="2071316"/>
            <a:ext cx="7187381" cy="4232538"/>
          </a:xfrm>
        </p:spPr>
        <p:txBody>
          <a:bodyPr anchor="t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zh-TW" sz="2000" dirty="0"/>
              <a:t>The internet and smartphones have become increasingly popular for accessing healthcare information and managing pregnancies.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000" dirty="0"/>
              <a:t>During the COVID-19 pandemic, there has been a decrease in face-to-face medical diagnoses, leading more patients to seek treatment through alternative means.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000" dirty="0"/>
              <a:t>Mobile healthcare applications have emerged as innovative choices to support maternal and infant health, especially in the management of conditions like gestational diabetes.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000" dirty="0"/>
              <a:t>Pregnant women often use mobile applications to access relevant information during pregnancy, frequently downloading multiple apps, with many opting for free applications.</a:t>
            </a:r>
            <a:endParaRPr lang="zh-TW" altLang="en-US" sz="2000" dirty="0"/>
          </a:p>
        </p:txBody>
      </p:sp>
      <p:pic>
        <p:nvPicPr>
          <p:cNvPr id="5" name="Picture 4" descr="Stethoscope">
            <a:extLst>
              <a:ext uri="{FF2B5EF4-FFF2-40B4-BE49-F238E27FC236}">
                <a16:creationId xmlns:a16="http://schemas.microsoft.com/office/drawing/2014/main" id="{E3D60AEF-76D1-6AA1-AE44-BE6F92856B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63" r="11121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43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0BA14BE-AA0D-4E0E-8C5D-8532E1EE2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709" y="1396686"/>
            <a:ext cx="3785419" cy="348994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zh-TW" sz="3600" b="1" dirty="0"/>
              <a:t>2.2 </a:t>
            </a:r>
            <a:br>
              <a:rPr lang="en-US" altLang="zh-TW" sz="3600" b="1" dirty="0"/>
            </a:br>
            <a:r>
              <a:rPr lang="en-US" altLang="zh-TW" sz="3600" b="1" dirty="0"/>
              <a:t>Definition and Concepts of Health Literacy</a:t>
            </a:r>
            <a:br>
              <a:rPr lang="zh-TW" altLang="zh-TW" dirty="0"/>
            </a:br>
            <a:endParaRPr lang="en-US" altLang="zh-TW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4" name="Arc 53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內容版面配置區 3">
            <a:extLst>
              <a:ext uri="{FF2B5EF4-FFF2-40B4-BE49-F238E27FC236}">
                <a16:creationId xmlns:a16="http://schemas.microsoft.com/office/drawing/2014/main" id="{979AEE8E-4067-4C6C-B0B3-0E76D6634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6323" y="619433"/>
            <a:ext cx="6506488" cy="5540068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altLang="zh-TW" dirty="0"/>
              <a:t>Functional Health Literacy: This level refers to the basic ability to read and comprehend essential health information.</a:t>
            </a:r>
            <a:endParaRPr lang="zh-TW" altLang="zh-TW" dirty="0"/>
          </a:p>
          <a:p>
            <a:pPr marL="514350" lvl="0" indent="-514350">
              <a:buFont typeface="+mj-lt"/>
              <a:buAutoNum type="arabicPeriod"/>
            </a:pPr>
            <a:r>
              <a:rPr lang="en-US" altLang="zh-TW" dirty="0"/>
              <a:t>Interactive Health Literacy: Interactive health literacy involves the capacity to actively participate in health-related conversations and decision-making.</a:t>
            </a:r>
            <a:endParaRPr lang="zh-TW" altLang="zh-TW" dirty="0"/>
          </a:p>
          <a:p>
            <a:pPr marL="514350" lvl="0" indent="-514350">
              <a:buFont typeface="+mj-lt"/>
              <a:buAutoNum type="arabicPeriod"/>
            </a:pPr>
            <a:r>
              <a:rPr lang="en-US" altLang="zh-TW" dirty="0"/>
              <a:t>Critical Health Literacy: At the highest level, critical health literacy includes advanced skills like critically analyzing information and applying it to one's daily life.</a:t>
            </a:r>
            <a:endParaRPr lang="zh-TW" altLang="zh-TW" dirty="0"/>
          </a:p>
          <a:p>
            <a:endParaRPr lang="zh-TW" altLang="en-US" sz="2000" dirty="0"/>
          </a:p>
        </p:txBody>
      </p:sp>
      <p:pic>
        <p:nvPicPr>
          <p:cNvPr id="23" name="Graphic 22" descr="醫藥">
            <a:extLst>
              <a:ext uri="{FF2B5EF4-FFF2-40B4-BE49-F238E27FC236}">
                <a16:creationId xmlns:a16="http://schemas.microsoft.com/office/drawing/2014/main" id="{DB411628-D8B0-5FF1-8C6D-73EE78C9D5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37030" y="4207548"/>
            <a:ext cx="2011451" cy="201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798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2537</Words>
  <Application>Microsoft Office PowerPoint</Application>
  <PresentationFormat>Widescreen</PresentationFormat>
  <Paragraphs>175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新細明體</vt:lpstr>
      <vt:lpstr>Arial</vt:lpstr>
      <vt:lpstr>Calibri</vt:lpstr>
      <vt:lpstr>Calibri Light</vt:lpstr>
      <vt:lpstr>Times New Roman</vt:lpstr>
      <vt:lpstr>Office 佈景主題</vt:lpstr>
      <vt:lpstr>Effectiveness of the communication software LINE community on sharing decision-making of high-risk pregnancies women    C.M.Chen ,I.C.Chang , X.H.Huang </vt:lpstr>
      <vt:lpstr>Abstract </vt:lpstr>
      <vt:lpstr>1. Introduction</vt:lpstr>
      <vt:lpstr>2. Literature Review</vt:lpstr>
      <vt:lpstr>PowerPoint Presentation</vt:lpstr>
      <vt:lpstr>2.1.1 Factors Related to High-Risk Pregnancies</vt:lpstr>
      <vt:lpstr>2.1.2  Common Pregnancy-Related Diseases and Complications:</vt:lpstr>
      <vt:lpstr>2.1.3 Use of Pregnancy-Related Mobile Applications During Pregnancy:</vt:lpstr>
      <vt:lpstr>2.2  Definition and Concepts of Health Literacy </vt:lpstr>
      <vt:lpstr>2.2.1 Factors Affecting Health Literacy </vt:lpstr>
      <vt:lpstr>2.2.2 Maternal Health Literacy </vt:lpstr>
      <vt:lpstr>2.3 Shared Decision-Making </vt:lpstr>
      <vt:lpstr>2.3.1 Benefits of Shared Decision-Making</vt:lpstr>
      <vt:lpstr>2.3.2 The Core of Shared Decision-Making </vt:lpstr>
      <vt:lpstr>2.4  Role of Internet and App-Based Information Sources in Medical Decision-Making </vt:lpstr>
      <vt:lpstr>3.  Research Methodology </vt:lpstr>
      <vt:lpstr>PowerPoint Presentation</vt:lpstr>
      <vt:lpstr>3.2 Research Hypotheses </vt:lpstr>
      <vt:lpstr>3.2 Research Hypotheses </vt:lpstr>
      <vt:lpstr>3.3 Measurement of Research Variables: </vt:lpstr>
      <vt:lpstr>4.Research Results</vt:lpstr>
      <vt:lpstr>PowerPoint Presentation</vt:lpstr>
      <vt:lpstr>PowerPoint Presentation</vt:lpstr>
      <vt:lpstr>4.3 Structural Equation Model Analysis: </vt:lpstr>
      <vt:lpstr>PowerPoint Presentation</vt:lpstr>
      <vt:lpstr> 5. Conclusion and Recommendations </vt:lpstr>
      <vt:lpstr> 5. Conclusion and Recommendations </vt:lpstr>
      <vt:lpstr>5. Conclusion and Recommendations</vt:lpstr>
      <vt:lpstr>5. Conclusion and Recommendations</vt:lpstr>
      <vt:lpstr>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Effectiveness of the communication software LINE community on sharing decision-making of high-risk pregnancies women    C.M.Chen ,I.C.Chang , X.H.Huang</dc:title>
  <dc:creator>Jrming</dc:creator>
  <cp:lastModifiedBy>ASUS</cp:lastModifiedBy>
  <cp:revision>8</cp:revision>
  <dcterms:created xsi:type="dcterms:W3CDTF">2023-10-12T12:39:33Z</dcterms:created>
  <dcterms:modified xsi:type="dcterms:W3CDTF">2023-10-12T14:10:35Z</dcterms:modified>
</cp:coreProperties>
</file>