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72" r:id="rId15"/>
    <p:sldId id="273" r:id="rId16"/>
    <p:sldId id="268" r:id="rId17"/>
  </p:sldIdLst>
  <p:sldSz cx="18288000" cy="10287000"/>
  <p:notesSz cx="6858000" cy="9144000"/>
  <p:embeddedFontLst>
    <p:embeddedFont>
      <p:font typeface="Bernoru" panose="02020500000000000000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nva Sans" panose="02020500000000000000" charset="0"/>
      <p:regular r:id="rId23"/>
    </p:embeddedFont>
    <p:embeddedFont>
      <p:font typeface="CS Gordon Serif" panose="02020500000000000000" charset="0"/>
      <p:regular r:id="rId24"/>
    </p:embeddedFont>
    <p:embeddedFont>
      <p:font typeface="Evolve Sans" panose="02020500000000000000" charset="0"/>
      <p:regular r:id="rId25"/>
    </p:embeddedFont>
    <p:embeddedFont>
      <p:font typeface="Evolve Sans Bold" panose="02020500000000000000" charset="0"/>
      <p:regular r:id="rId26"/>
    </p:embeddedFont>
    <p:embeddedFont>
      <p:font typeface="Saira Condensed Heavy" panose="02020500000000000000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54255" y="4434895"/>
            <a:ext cx="14690696" cy="262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52"/>
              </a:lnSpc>
            </a:pPr>
            <a:r>
              <a:rPr lang="en-US" sz="5609">
                <a:solidFill>
                  <a:srgbClr val="FDA829"/>
                </a:solidFill>
                <a:latin typeface="Saira Condensed Heavy"/>
              </a:rPr>
              <a:t>FOSTERING FINTECH ADOPTION IN GROWING ECONOMIES:</a:t>
            </a:r>
          </a:p>
          <a:p>
            <a:pPr algn="ctr">
              <a:lnSpc>
                <a:spcPts val="7852"/>
              </a:lnSpc>
            </a:pPr>
            <a:r>
              <a:rPr lang="en-US" sz="5609">
                <a:solidFill>
                  <a:srgbClr val="FDA829"/>
                </a:solidFill>
                <a:latin typeface="Saira Condensed Heavy"/>
              </a:rPr>
              <a:t>OPPORTUNITIES, CHALLENGES, AND STRATEGIES</a:t>
            </a:r>
          </a:p>
          <a:p>
            <a:pPr algn="ctr">
              <a:lnSpc>
                <a:spcPts val="2804"/>
              </a:lnSpc>
            </a:pPr>
            <a:endParaRPr lang="en-US" sz="5609">
              <a:solidFill>
                <a:srgbClr val="FDA829"/>
              </a:solidFill>
              <a:latin typeface="Saira Condensed Heavy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150183" y="6639509"/>
            <a:ext cx="11674692" cy="0"/>
          </a:xfrm>
          <a:prstGeom prst="line">
            <a:avLst/>
          </a:prstGeom>
          <a:ln w="57150" cap="flat">
            <a:solidFill>
              <a:srgbClr val="FDA82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 flipH="1">
            <a:off x="12539030" y="563091"/>
            <a:ext cx="7315200" cy="1289304"/>
          </a:xfrm>
          <a:custGeom>
            <a:avLst/>
            <a:gdLst/>
            <a:ahLst/>
            <a:cxnLst/>
            <a:rect l="l" t="t" r="r" b="b"/>
            <a:pathLst>
              <a:path w="7315200" h="1289304">
                <a:moveTo>
                  <a:pt x="7315200" y="0"/>
                </a:moveTo>
                <a:lnTo>
                  <a:pt x="0" y="0"/>
                </a:lnTo>
                <a:lnTo>
                  <a:pt x="0" y="1289304"/>
                </a:lnTo>
                <a:lnTo>
                  <a:pt x="7315200" y="128930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355614" y="8613648"/>
            <a:ext cx="7315200" cy="1289304"/>
          </a:xfrm>
          <a:custGeom>
            <a:avLst/>
            <a:gdLst/>
            <a:ahLst/>
            <a:cxnLst/>
            <a:rect l="l" t="t" r="r" b="b"/>
            <a:pathLst>
              <a:path w="7315200" h="1289304">
                <a:moveTo>
                  <a:pt x="0" y="0"/>
                </a:moveTo>
                <a:lnTo>
                  <a:pt x="7315200" y="0"/>
                </a:lnTo>
                <a:lnTo>
                  <a:pt x="7315200" y="1289304"/>
                </a:lnTo>
                <a:lnTo>
                  <a:pt x="0" y="12893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37817" y="8188968"/>
            <a:ext cx="1785942" cy="1069332"/>
          </a:xfrm>
          <a:custGeom>
            <a:avLst/>
            <a:gdLst/>
            <a:ahLst/>
            <a:cxnLst/>
            <a:rect l="l" t="t" r="r" b="b"/>
            <a:pathLst>
              <a:path w="1785942" h="1069332">
                <a:moveTo>
                  <a:pt x="0" y="0"/>
                </a:moveTo>
                <a:lnTo>
                  <a:pt x="1785942" y="0"/>
                </a:lnTo>
                <a:lnTo>
                  <a:pt x="1785942" y="1069332"/>
                </a:lnTo>
                <a:lnTo>
                  <a:pt x="0" y="10693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64241" y="1241173"/>
            <a:ext cx="1785942" cy="1069332"/>
          </a:xfrm>
          <a:custGeom>
            <a:avLst/>
            <a:gdLst/>
            <a:ahLst/>
            <a:cxnLst/>
            <a:rect l="l" t="t" r="r" b="b"/>
            <a:pathLst>
              <a:path w="1785942" h="1069332">
                <a:moveTo>
                  <a:pt x="0" y="0"/>
                </a:moveTo>
                <a:lnTo>
                  <a:pt x="1785942" y="0"/>
                </a:lnTo>
                <a:lnTo>
                  <a:pt x="1785942" y="1069333"/>
                </a:lnTo>
                <a:lnTo>
                  <a:pt x="0" y="1069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150221" y="8240061"/>
            <a:ext cx="5674616" cy="1662891"/>
          </a:xfrm>
          <a:custGeom>
            <a:avLst/>
            <a:gdLst/>
            <a:ahLst/>
            <a:cxnLst/>
            <a:rect l="l" t="t" r="r" b="b"/>
            <a:pathLst>
              <a:path w="5674616" h="1662891">
                <a:moveTo>
                  <a:pt x="0" y="0"/>
                </a:moveTo>
                <a:lnTo>
                  <a:pt x="5674616" y="0"/>
                </a:lnTo>
                <a:lnTo>
                  <a:pt x="5674616" y="1662891"/>
                </a:lnTo>
                <a:lnTo>
                  <a:pt x="0" y="16628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735503" y="383830"/>
            <a:ext cx="2816994" cy="2784019"/>
          </a:xfrm>
          <a:custGeom>
            <a:avLst/>
            <a:gdLst/>
            <a:ahLst/>
            <a:cxnLst/>
            <a:rect l="l" t="t" r="r" b="b"/>
            <a:pathLst>
              <a:path w="2816994" h="2784019">
                <a:moveTo>
                  <a:pt x="0" y="0"/>
                </a:moveTo>
                <a:lnTo>
                  <a:pt x="2816994" y="0"/>
                </a:lnTo>
                <a:lnTo>
                  <a:pt x="2816994" y="2784019"/>
                </a:lnTo>
                <a:lnTo>
                  <a:pt x="0" y="27840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858959" y="3523694"/>
            <a:ext cx="10257139" cy="6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DFDFDF"/>
                </a:solidFill>
                <a:latin typeface="Evolve Sans Bold"/>
              </a:rPr>
              <a:t>PAPER ID: 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4255" y="6969505"/>
            <a:ext cx="14690696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Saira Condensed Heavy"/>
              </a:rPr>
              <a:t>ELDON Y. LI, USAMA ZAFAR*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807154" y="5412782"/>
            <a:ext cx="8378065" cy="8378031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DFDFDF">
                <a:alpha val="9804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5089535" y="1528700"/>
            <a:ext cx="8108930" cy="3339252"/>
            <a:chOff x="0" y="-249976"/>
            <a:chExt cx="2135685" cy="8794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35685" cy="412170"/>
            </a:xfrm>
            <a:custGeom>
              <a:avLst/>
              <a:gdLst/>
              <a:ahLst/>
              <a:cxnLst/>
              <a:rect l="l" t="t" r="r" b="b"/>
              <a:pathLst>
                <a:path w="2135685" h="412170">
                  <a:moveTo>
                    <a:pt x="95474" y="0"/>
                  </a:moveTo>
                  <a:lnTo>
                    <a:pt x="2040211" y="0"/>
                  </a:lnTo>
                  <a:cubicBezTo>
                    <a:pt x="2065533" y="0"/>
                    <a:pt x="2089817" y="10059"/>
                    <a:pt x="2107722" y="27964"/>
                  </a:cubicBezTo>
                  <a:cubicBezTo>
                    <a:pt x="2125626" y="45869"/>
                    <a:pt x="2135685" y="70153"/>
                    <a:pt x="2135685" y="95474"/>
                  </a:cubicBezTo>
                  <a:lnTo>
                    <a:pt x="2135685" y="316696"/>
                  </a:lnTo>
                  <a:cubicBezTo>
                    <a:pt x="2135685" y="342017"/>
                    <a:pt x="2125626" y="366301"/>
                    <a:pt x="2107722" y="384206"/>
                  </a:cubicBezTo>
                  <a:cubicBezTo>
                    <a:pt x="2089817" y="402111"/>
                    <a:pt x="2065533" y="412170"/>
                    <a:pt x="2040211" y="412170"/>
                  </a:cubicBezTo>
                  <a:lnTo>
                    <a:pt x="95474" y="412170"/>
                  </a:lnTo>
                  <a:cubicBezTo>
                    <a:pt x="42745" y="412170"/>
                    <a:pt x="0" y="369424"/>
                    <a:pt x="0" y="316696"/>
                  </a:cubicBezTo>
                  <a:lnTo>
                    <a:pt x="0" y="95474"/>
                  </a:lnTo>
                  <a:cubicBezTo>
                    <a:pt x="0" y="42745"/>
                    <a:pt x="42745" y="0"/>
                    <a:pt x="95474" y="0"/>
                  </a:cubicBezTo>
                  <a:close/>
                </a:path>
              </a:pathLst>
            </a:custGeom>
            <a:solidFill>
              <a:srgbClr val="DFDFD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667383" y="-249976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dirty="0">
                  <a:solidFill>
                    <a:srgbClr val="000000"/>
                  </a:solidFill>
                  <a:latin typeface="Bernoru"/>
                </a:rPr>
                <a:t>Challenges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5497651" y="-1236203"/>
            <a:ext cx="3523297" cy="4114800"/>
          </a:xfrm>
          <a:custGeom>
            <a:avLst/>
            <a:gdLst/>
            <a:ahLst/>
            <a:cxnLst/>
            <a:rect l="l" t="t" r="r" b="b"/>
            <a:pathLst>
              <a:path w="3523297" h="4114800">
                <a:moveTo>
                  <a:pt x="0" y="0"/>
                </a:moveTo>
                <a:lnTo>
                  <a:pt x="3523298" y="0"/>
                </a:lnTo>
                <a:lnTo>
                  <a:pt x="35232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311877" y="438416"/>
            <a:ext cx="11662681" cy="172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78"/>
              </a:lnSpc>
            </a:pPr>
            <a:r>
              <a:rPr lang="en-US" sz="10127">
                <a:solidFill>
                  <a:srgbClr val="FDA829"/>
                </a:solidFill>
                <a:latin typeface="Saira Condensed Heavy"/>
              </a:rPr>
              <a:t>SELECTED ARTICLES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-734513" y="-1236203"/>
            <a:ext cx="3523297" cy="4114800"/>
          </a:xfrm>
          <a:custGeom>
            <a:avLst/>
            <a:gdLst/>
            <a:ahLst/>
            <a:cxnLst/>
            <a:rect l="l" t="t" r="r" b="b"/>
            <a:pathLst>
              <a:path w="3523297" h="4114800">
                <a:moveTo>
                  <a:pt x="3523297" y="0"/>
                </a:moveTo>
                <a:lnTo>
                  <a:pt x="0" y="0"/>
                </a:lnTo>
                <a:lnTo>
                  <a:pt x="0" y="4114800"/>
                </a:lnTo>
                <a:lnTo>
                  <a:pt x="3523297" y="4114800"/>
                </a:lnTo>
                <a:lnTo>
                  <a:pt x="35232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4189032" y="5403257"/>
            <a:ext cx="8378065" cy="8378031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DFDFDF">
                <a:alpha val="9804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275742" y="4357107"/>
            <a:ext cx="8812425" cy="2339950"/>
            <a:chOff x="0" y="0"/>
            <a:chExt cx="2320968" cy="61628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20968" cy="616283"/>
            </a:xfrm>
            <a:custGeom>
              <a:avLst/>
              <a:gdLst/>
              <a:ahLst/>
              <a:cxnLst/>
              <a:rect l="l" t="t" r="r" b="b"/>
              <a:pathLst>
                <a:path w="2320968" h="616283">
                  <a:moveTo>
                    <a:pt x="87852" y="0"/>
                  </a:moveTo>
                  <a:lnTo>
                    <a:pt x="2233115" y="0"/>
                  </a:lnTo>
                  <a:cubicBezTo>
                    <a:pt x="2281635" y="0"/>
                    <a:pt x="2320968" y="39333"/>
                    <a:pt x="2320968" y="87852"/>
                  </a:cubicBezTo>
                  <a:lnTo>
                    <a:pt x="2320968" y="528431"/>
                  </a:lnTo>
                  <a:cubicBezTo>
                    <a:pt x="2320968" y="576950"/>
                    <a:pt x="2281635" y="616283"/>
                    <a:pt x="2233115" y="616283"/>
                  </a:cubicBezTo>
                  <a:lnTo>
                    <a:pt x="87852" y="616283"/>
                  </a:lnTo>
                  <a:cubicBezTo>
                    <a:pt x="39333" y="616283"/>
                    <a:pt x="0" y="576950"/>
                    <a:pt x="0" y="528431"/>
                  </a:cubicBezTo>
                  <a:lnTo>
                    <a:pt x="0" y="87852"/>
                  </a:lnTo>
                  <a:cubicBezTo>
                    <a:pt x="0" y="39333"/>
                    <a:pt x="39333" y="0"/>
                    <a:pt x="87852" y="0"/>
                  </a:cubicBezTo>
                  <a:close/>
                </a:path>
              </a:pathLst>
            </a:custGeom>
            <a:solidFill>
              <a:srgbClr val="FDA82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72795" y="4867952"/>
            <a:ext cx="7818318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Canva Sans"/>
              </a:rPr>
              <a:t>Blockchain, cryptocurrency and Fintech market growth in Malaysia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75742" y="7050932"/>
            <a:ext cx="8812425" cy="2550866"/>
            <a:chOff x="0" y="0"/>
            <a:chExt cx="2320968" cy="6718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20968" cy="671833"/>
            </a:xfrm>
            <a:custGeom>
              <a:avLst/>
              <a:gdLst/>
              <a:ahLst/>
              <a:cxnLst/>
              <a:rect l="l" t="t" r="r" b="b"/>
              <a:pathLst>
                <a:path w="2320968" h="671833">
                  <a:moveTo>
                    <a:pt x="87852" y="0"/>
                  </a:moveTo>
                  <a:lnTo>
                    <a:pt x="2233115" y="0"/>
                  </a:lnTo>
                  <a:cubicBezTo>
                    <a:pt x="2281635" y="0"/>
                    <a:pt x="2320968" y="39333"/>
                    <a:pt x="2320968" y="87852"/>
                  </a:cubicBezTo>
                  <a:lnTo>
                    <a:pt x="2320968" y="583981"/>
                  </a:lnTo>
                  <a:cubicBezTo>
                    <a:pt x="2320968" y="632500"/>
                    <a:pt x="2281635" y="671833"/>
                    <a:pt x="2233115" y="671833"/>
                  </a:cubicBezTo>
                  <a:lnTo>
                    <a:pt x="87852" y="671833"/>
                  </a:lnTo>
                  <a:cubicBezTo>
                    <a:pt x="39333" y="671833"/>
                    <a:pt x="0" y="632500"/>
                    <a:pt x="0" y="583981"/>
                  </a:cubicBezTo>
                  <a:lnTo>
                    <a:pt x="0" y="87852"/>
                  </a:lnTo>
                  <a:cubicBezTo>
                    <a:pt x="0" y="39333"/>
                    <a:pt x="39333" y="0"/>
                    <a:pt x="87852" y="0"/>
                  </a:cubicBezTo>
                  <a:close/>
                </a:path>
              </a:pathLst>
            </a:custGeom>
            <a:solidFill>
              <a:srgbClr val="FDA82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75742" y="7316453"/>
            <a:ext cx="8812425" cy="252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Canva Sans"/>
              </a:rPr>
              <a:t>Sustainable Development of Fintech: Focused on Uncertainty and Perceived Quality Issues</a:t>
            </a:r>
          </a:p>
          <a:p>
            <a:pPr algn="ctr">
              <a:lnSpc>
                <a:spcPts val="5039"/>
              </a:lnSpc>
            </a:pPr>
            <a:endParaRPr lang="en-US" sz="3599">
              <a:solidFill>
                <a:srgbClr val="FFFFFF"/>
              </a:solidFill>
              <a:latin typeface="Canva Sans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9183761" y="4357107"/>
            <a:ext cx="8812425" cy="2339950"/>
            <a:chOff x="0" y="0"/>
            <a:chExt cx="2320968" cy="61628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20968" cy="616283"/>
            </a:xfrm>
            <a:custGeom>
              <a:avLst/>
              <a:gdLst/>
              <a:ahLst/>
              <a:cxnLst/>
              <a:rect l="l" t="t" r="r" b="b"/>
              <a:pathLst>
                <a:path w="2320968" h="616283">
                  <a:moveTo>
                    <a:pt x="87852" y="0"/>
                  </a:moveTo>
                  <a:lnTo>
                    <a:pt x="2233115" y="0"/>
                  </a:lnTo>
                  <a:cubicBezTo>
                    <a:pt x="2281635" y="0"/>
                    <a:pt x="2320968" y="39333"/>
                    <a:pt x="2320968" y="87852"/>
                  </a:cubicBezTo>
                  <a:lnTo>
                    <a:pt x="2320968" y="528431"/>
                  </a:lnTo>
                  <a:cubicBezTo>
                    <a:pt x="2320968" y="576950"/>
                    <a:pt x="2281635" y="616283"/>
                    <a:pt x="2233115" y="616283"/>
                  </a:cubicBezTo>
                  <a:lnTo>
                    <a:pt x="87852" y="616283"/>
                  </a:lnTo>
                  <a:cubicBezTo>
                    <a:pt x="39333" y="616283"/>
                    <a:pt x="0" y="576950"/>
                    <a:pt x="0" y="528431"/>
                  </a:cubicBezTo>
                  <a:lnTo>
                    <a:pt x="0" y="87852"/>
                  </a:lnTo>
                  <a:cubicBezTo>
                    <a:pt x="0" y="39333"/>
                    <a:pt x="39333" y="0"/>
                    <a:pt x="87852" y="0"/>
                  </a:cubicBezTo>
                  <a:close/>
                </a:path>
              </a:pathLst>
            </a:custGeom>
            <a:solidFill>
              <a:srgbClr val="FDA82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403331" y="4867952"/>
            <a:ext cx="8373285" cy="1139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4"/>
              </a:lnSpc>
            </a:pPr>
            <a:r>
              <a:rPr lang="en-US" sz="3260">
                <a:solidFill>
                  <a:srgbClr val="FFFFFF"/>
                </a:solidFill>
                <a:latin typeface="Canva Sans"/>
              </a:rPr>
              <a:t>Mobile payment in Fintech environment: trends, security challenges, and services</a:t>
            </a:r>
          </a:p>
        </p:txBody>
      </p:sp>
      <p:sp>
        <p:nvSpPr>
          <p:cNvPr id="25" name="Freeform 25"/>
          <p:cNvSpPr/>
          <p:nvPr/>
        </p:nvSpPr>
        <p:spPr>
          <a:xfrm>
            <a:off x="9183761" y="7011382"/>
            <a:ext cx="8920503" cy="2590416"/>
          </a:xfrm>
          <a:custGeom>
            <a:avLst/>
            <a:gdLst/>
            <a:ahLst/>
            <a:cxnLst/>
            <a:rect l="l" t="t" r="r" b="b"/>
            <a:pathLst>
              <a:path w="2349433" h="682249">
                <a:moveTo>
                  <a:pt x="86788" y="0"/>
                </a:moveTo>
                <a:lnTo>
                  <a:pt x="2262645" y="0"/>
                </a:lnTo>
                <a:cubicBezTo>
                  <a:pt x="2310577" y="0"/>
                  <a:pt x="2349433" y="38856"/>
                  <a:pt x="2349433" y="86788"/>
                </a:cubicBezTo>
                <a:lnTo>
                  <a:pt x="2349433" y="595461"/>
                </a:lnTo>
                <a:cubicBezTo>
                  <a:pt x="2349433" y="643393"/>
                  <a:pt x="2310577" y="682249"/>
                  <a:pt x="2262645" y="682249"/>
                </a:cubicBezTo>
                <a:lnTo>
                  <a:pt x="86788" y="682249"/>
                </a:lnTo>
                <a:cubicBezTo>
                  <a:pt x="38856" y="682249"/>
                  <a:pt x="0" y="643393"/>
                  <a:pt x="0" y="595461"/>
                </a:cubicBezTo>
                <a:lnTo>
                  <a:pt x="0" y="86788"/>
                </a:lnTo>
                <a:cubicBezTo>
                  <a:pt x="0" y="38856"/>
                  <a:pt x="38856" y="0"/>
                  <a:pt x="86788" y="0"/>
                </a:cubicBezTo>
                <a:close/>
              </a:path>
            </a:pathLst>
          </a:custGeom>
          <a:solidFill>
            <a:srgbClr val="FDA829"/>
          </a:solidFill>
        </p:spPr>
      </p:sp>
      <p:sp>
        <p:nvSpPr>
          <p:cNvPr id="27" name="TextBox 27"/>
          <p:cNvSpPr txBox="1"/>
          <p:nvPr/>
        </p:nvSpPr>
        <p:spPr>
          <a:xfrm>
            <a:off x="9088166" y="7603148"/>
            <a:ext cx="9244578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Canva Sans"/>
              </a:rPr>
              <a:t>Barriers to digital payment adoption: micro, small and medium enterprises</a:t>
            </a:r>
          </a:p>
          <a:p>
            <a:pPr algn="ctr">
              <a:lnSpc>
                <a:spcPts val="5039"/>
              </a:lnSpc>
            </a:pPr>
            <a:endParaRPr lang="en-US" sz="3599">
              <a:solidFill>
                <a:srgbClr val="FFFFFF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807154" y="5412782"/>
            <a:ext cx="8378065" cy="8378031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DFDFDF">
                <a:alpha val="9804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5089535" y="1551233"/>
            <a:ext cx="8108930" cy="3339253"/>
            <a:chOff x="0" y="-244041"/>
            <a:chExt cx="2135685" cy="8794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35685" cy="412170"/>
            </a:xfrm>
            <a:custGeom>
              <a:avLst/>
              <a:gdLst/>
              <a:ahLst/>
              <a:cxnLst/>
              <a:rect l="l" t="t" r="r" b="b"/>
              <a:pathLst>
                <a:path w="2135685" h="412170">
                  <a:moveTo>
                    <a:pt x="95474" y="0"/>
                  </a:moveTo>
                  <a:lnTo>
                    <a:pt x="2040211" y="0"/>
                  </a:lnTo>
                  <a:cubicBezTo>
                    <a:pt x="2065533" y="0"/>
                    <a:pt x="2089817" y="10059"/>
                    <a:pt x="2107722" y="27964"/>
                  </a:cubicBezTo>
                  <a:cubicBezTo>
                    <a:pt x="2125626" y="45869"/>
                    <a:pt x="2135685" y="70153"/>
                    <a:pt x="2135685" y="95474"/>
                  </a:cubicBezTo>
                  <a:lnTo>
                    <a:pt x="2135685" y="316696"/>
                  </a:lnTo>
                  <a:cubicBezTo>
                    <a:pt x="2135685" y="342017"/>
                    <a:pt x="2125626" y="366301"/>
                    <a:pt x="2107722" y="384206"/>
                  </a:cubicBezTo>
                  <a:cubicBezTo>
                    <a:pt x="2089817" y="402111"/>
                    <a:pt x="2065533" y="412170"/>
                    <a:pt x="2040211" y="412170"/>
                  </a:cubicBezTo>
                  <a:lnTo>
                    <a:pt x="95474" y="412170"/>
                  </a:lnTo>
                  <a:cubicBezTo>
                    <a:pt x="42745" y="412170"/>
                    <a:pt x="0" y="369424"/>
                    <a:pt x="0" y="316696"/>
                  </a:cubicBezTo>
                  <a:lnTo>
                    <a:pt x="0" y="95474"/>
                  </a:lnTo>
                  <a:cubicBezTo>
                    <a:pt x="0" y="42745"/>
                    <a:pt x="42745" y="0"/>
                    <a:pt x="95474" y="0"/>
                  </a:cubicBezTo>
                  <a:close/>
                </a:path>
              </a:pathLst>
            </a:custGeom>
            <a:solidFill>
              <a:srgbClr val="DFDFD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642399" y="-244041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dirty="0">
                  <a:solidFill>
                    <a:srgbClr val="000000"/>
                  </a:solidFill>
                  <a:latin typeface="Bernoru"/>
                </a:rPr>
                <a:t>Strategies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5497651" y="-1236203"/>
            <a:ext cx="3523297" cy="4114800"/>
          </a:xfrm>
          <a:custGeom>
            <a:avLst/>
            <a:gdLst/>
            <a:ahLst/>
            <a:cxnLst/>
            <a:rect l="l" t="t" r="r" b="b"/>
            <a:pathLst>
              <a:path w="3523297" h="4114800">
                <a:moveTo>
                  <a:pt x="0" y="0"/>
                </a:moveTo>
                <a:lnTo>
                  <a:pt x="3523298" y="0"/>
                </a:lnTo>
                <a:lnTo>
                  <a:pt x="35232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311877" y="438416"/>
            <a:ext cx="11662681" cy="172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78"/>
              </a:lnSpc>
            </a:pPr>
            <a:r>
              <a:rPr lang="en-US" sz="10127">
                <a:solidFill>
                  <a:srgbClr val="FDA829"/>
                </a:solidFill>
                <a:latin typeface="Saira Condensed Heavy"/>
              </a:rPr>
              <a:t>SELECTED ARTICLES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-734513" y="-1236203"/>
            <a:ext cx="3523297" cy="4114800"/>
          </a:xfrm>
          <a:custGeom>
            <a:avLst/>
            <a:gdLst/>
            <a:ahLst/>
            <a:cxnLst/>
            <a:rect l="l" t="t" r="r" b="b"/>
            <a:pathLst>
              <a:path w="3523297" h="4114800">
                <a:moveTo>
                  <a:pt x="3523297" y="0"/>
                </a:moveTo>
                <a:lnTo>
                  <a:pt x="0" y="0"/>
                </a:lnTo>
                <a:lnTo>
                  <a:pt x="0" y="4114800"/>
                </a:lnTo>
                <a:lnTo>
                  <a:pt x="3523297" y="4114800"/>
                </a:lnTo>
                <a:lnTo>
                  <a:pt x="35232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4189032" y="5403257"/>
            <a:ext cx="8378065" cy="8378031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DFDFDF">
                <a:alpha val="9804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275742" y="4357107"/>
            <a:ext cx="8812425" cy="2339950"/>
            <a:chOff x="0" y="0"/>
            <a:chExt cx="2320968" cy="61628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20968" cy="616283"/>
            </a:xfrm>
            <a:custGeom>
              <a:avLst/>
              <a:gdLst/>
              <a:ahLst/>
              <a:cxnLst/>
              <a:rect l="l" t="t" r="r" b="b"/>
              <a:pathLst>
                <a:path w="2320968" h="616283">
                  <a:moveTo>
                    <a:pt x="87852" y="0"/>
                  </a:moveTo>
                  <a:lnTo>
                    <a:pt x="2233115" y="0"/>
                  </a:lnTo>
                  <a:cubicBezTo>
                    <a:pt x="2281635" y="0"/>
                    <a:pt x="2320968" y="39333"/>
                    <a:pt x="2320968" y="87852"/>
                  </a:cubicBezTo>
                  <a:lnTo>
                    <a:pt x="2320968" y="528431"/>
                  </a:lnTo>
                  <a:cubicBezTo>
                    <a:pt x="2320968" y="576950"/>
                    <a:pt x="2281635" y="616283"/>
                    <a:pt x="2233115" y="616283"/>
                  </a:cubicBezTo>
                  <a:lnTo>
                    <a:pt x="87852" y="616283"/>
                  </a:lnTo>
                  <a:cubicBezTo>
                    <a:pt x="39333" y="616283"/>
                    <a:pt x="0" y="576950"/>
                    <a:pt x="0" y="528431"/>
                  </a:cubicBezTo>
                  <a:lnTo>
                    <a:pt x="0" y="87852"/>
                  </a:lnTo>
                  <a:cubicBezTo>
                    <a:pt x="0" y="39333"/>
                    <a:pt x="39333" y="0"/>
                    <a:pt x="87852" y="0"/>
                  </a:cubicBezTo>
                  <a:close/>
                </a:path>
              </a:pathLst>
            </a:custGeom>
            <a:solidFill>
              <a:srgbClr val="FDA82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23659" y="4618379"/>
            <a:ext cx="8516591" cy="1643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4"/>
              </a:lnSpc>
            </a:pPr>
            <a:r>
              <a:rPr lang="en-US" sz="3131">
                <a:solidFill>
                  <a:srgbClr val="FFFFFF"/>
                </a:solidFill>
                <a:latin typeface="Canva Sans"/>
              </a:rPr>
              <a:t>Understanding FinTech Platform Adoption: Impacts of Perceived Value and Perceived Risk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75742" y="7050932"/>
            <a:ext cx="8812425" cy="2550866"/>
            <a:chOff x="0" y="0"/>
            <a:chExt cx="2320968" cy="6718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20968" cy="671833"/>
            </a:xfrm>
            <a:custGeom>
              <a:avLst/>
              <a:gdLst/>
              <a:ahLst/>
              <a:cxnLst/>
              <a:rect l="l" t="t" r="r" b="b"/>
              <a:pathLst>
                <a:path w="2320968" h="671833">
                  <a:moveTo>
                    <a:pt x="87852" y="0"/>
                  </a:moveTo>
                  <a:lnTo>
                    <a:pt x="2233115" y="0"/>
                  </a:lnTo>
                  <a:cubicBezTo>
                    <a:pt x="2281635" y="0"/>
                    <a:pt x="2320968" y="39333"/>
                    <a:pt x="2320968" y="87852"/>
                  </a:cubicBezTo>
                  <a:lnTo>
                    <a:pt x="2320968" y="583981"/>
                  </a:lnTo>
                  <a:cubicBezTo>
                    <a:pt x="2320968" y="632500"/>
                    <a:pt x="2281635" y="671833"/>
                    <a:pt x="2233115" y="671833"/>
                  </a:cubicBezTo>
                  <a:lnTo>
                    <a:pt x="87852" y="671833"/>
                  </a:lnTo>
                  <a:cubicBezTo>
                    <a:pt x="39333" y="671833"/>
                    <a:pt x="0" y="632500"/>
                    <a:pt x="0" y="583981"/>
                  </a:cubicBezTo>
                  <a:lnTo>
                    <a:pt x="0" y="87852"/>
                  </a:lnTo>
                  <a:cubicBezTo>
                    <a:pt x="0" y="39333"/>
                    <a:pt x="39333" y="0"/>
                    <a:pt x="87852" y="0"/>
                  </a:cubicBezTo>
                  <a:close/>
                </a:path>
              </a:pathLst>
            </a:custGeom>
            <a:solidFill>
              <a:srgbClr val="FDA82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71456" y="7382857"/>
            <a:ext cx="8420996" cy="2418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6"/>
              </a:lnSpc>
            </a:pPr>
            <a:r>
              <a:rPr lang="en-US" sz="3440">
                <a:solidFill>
                  <a:srgbClr val="FFFFFF"/>
                </a:solidFill>
                <a:latin typeface="Canva Sans"/>
              </a:rPr>
              <a:t>Predicting Fintech Innovation Adoption: the Mediator Role of Social Norms and Attitudes</a:t>
            </a:r>
          </a:p>
          <a:p>
            <a:pPr algn="ctr">
              <a:lnSpc>
                <a:spcPts val="4816"/>
              </a:lnSpc>
            </a:pPr>
            <a:endParaRPr lang="en-US" sz="3440">
              <a:solidFill>
                <a:srgbClr val="FFFFFF"/>
              </a:solidFill>
              <a:latin typeface="Canva Sans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9183761" y="4357107"/>
            <a:ext cx="8812425" cy="2339950"/>
            <a:chOff x="0" y="0"/>
            <a:chExt cx="2320968" cy="61628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20968" cy="616283"/>
            </a:xfrm>
            <a:custGeom>
              <a:avLst/>
              <a:gdLst/>
              <a:ahLst/>
              <a:cxnLst/>
              <a:rect l="l" t="t" r="r" b="b"/>
              <a:pathLst>
                <a:path w="2320968" h="616283">
                  <a:moveTo>
                    <a:pt x="87852" y="0"/>
                  </a:moveTo>
                  <a:lnTo>
                    <a:pt x="2233115" y="0"/>
                  </a:lnTo>
                  <a:cubicBezTo>
                    <a:pt x="2281635" y="0"/>
                    <a:pt x="2320968" y="39333"/>
                    <a:pt x="2320968" y="87852"/>
                  </a:cubicBezTo>
                  <a:lnTo>
                    <a:pt x="2320968" y="528431"/>
                  </a:lnTo>
                  <a:cubicBezTo>
                    <a:pt x="2320968" y="576950"/>
                    <a:pt x="2281635" y="616283"/>
                    <a:pt x="2233115" y="616283"/>
                  </a:cubicBezTo>
                  <a:lnTo>
                    <a:pt x="87852" y="616283"/>
                  </a:lnTo>
                  <a:cubicBezTo>
                    <a:pt x="39333" y="616283"/>
                    <a:pt x="0" y="576950"/>
                    <a:pt x="0" y="528431"/>
                  </a:cubicBezTo>
                  <a:lnTo>
                    <a:pt x="0" y="87852"/>
                  </a:lnTo>
                  <a:cubicBezTo>
                    <a:pt x="0" y="39333"/>
                    <a:pt x="39333" y="0"/>
                    <a:pt x="87852" y="0"/>
                  </a:cubicBezTo>
                  <a:close/>
                </a:path>
              </a:pathLst>
            </a:custGeom>
            <a:solidFill>
              <a:srgbClr val="FDA82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457370" y="4674983"/>
            <a:ext cx="8373285" cy="229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4"/>
              </a:lnSpc>
            </a:pPr>
            <a:r>
              <a:rPr lang="en-US" sz="3260">
                <a:solidFill>
                  <a:srgbClr val="FFFFFF"/>
                </a:solidFill>
                <a:latin typeface="Canva Sans"/>
              </a:rPr>
              <a:t>FinTech adoption and financial inclusion: Evidence from household consumption in China</a:t>
            </a:r>
          </a:p>
          <a:p>
            <a:pPr algn="ctr">
              <a:lnSpc>
                <a:spcPts val="4564"/>
              </a:lnSpc>
            </a:pPr>
            <a:endParaRPr lang="en-US" sz="326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9183761" y="7011382"/>
            <a:ext cx="8920503" cy="2590416"/>
          </a:xfrm>
          <a:custGeom>
            <a:avLst/>
            <a:gdLst/>
            <a:ahLst/>
            <a:cxnLst/>
            <a:rect l="l" t="t" r="r" b="b"/>
            <a:pathLst>
              <a:path w="2349433" h="682249">
                <a:moveTo>
                  <a:pt x="86788" y="0"/>
                </a:moveTo>
                <a:lnTo>
                  <a:pt x="2262645" y="0"/>
                </a:lnTo>
                <a:cubicBezTo>
                  <a:pt x="2310577" y="0"/>
                  <a:pt x="2349433" y="38856"/>
                  <a:pt x="2349433" y="86788"/>
                </a:cubicBezTo>
                <a:lnTo>
                  <a:pt x="2349433" y="595461"/>
                </a:lnTo>
                <a:cubicBezTo>
                  <a:pt x="2349433" y="643393"/>
                  <a:pt x="2310577" y="682249"/>
                  <a:pt x="2262645" y="682249"/>
                </a:cubicBezTo>
                <a:lnTo>
                  <a:pt x="86788" y="682249"/>
                </a:lnTo>
                <a:cubicBezTo>
                  <a:pt x="38856" y="682249"/>
                  <a:pt x="0" y="643393"/>
                  <a:pt x="0" y="595461"/>
                </a:cubicBezTo>
                <a:lnTo>
                  <a:pt x="0" y="86788"/>
                </a:lnTo>
                <a:cubicBezTo>
                  <a:pt x="0" y="38856"/>
                  <a:pt x="38856" y="0"/>
                  <a:pt x="86788" y="0"/>
                </a:cubicBezTo>
                <a:close/>
              </a:path>
            </a:pathLst>
          </a:custGeom>
          <a:solidFill>
            <a:srgbClr val="FDA829"/>
          </a:solidFill>
        </p:spPr>
      </p:sp>
      <p:sp>
        <p:nvSpPr>
          <p:cNvPr id="27" name="TextBox 27"/>
          <p:cNvSpPr txBox="1"/>
          <p:nvPr/>
        </p:nvSpPr>
        <p:spPr>
          <a:xfrm>
            <a:off x="9143218" y="7599596"/>
            <a:ext cx="9244578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Canva Sans"/>
              </a:rPr>
              <a:t>The rise of fintech: A cross-country perspective</a:t>
            </a:r>
          </a:p>
          <a:p>
            <a:pPr algn="ctr">
              <a:lnSpc>
                <a:spcPts val="5039"/>
              </a:lnSpc>
            </a:pPr>
            <a:endParaRPr lang="en-US" sz="3599">
              <a:solidFill>
                <a:srgbClr val="FFFFFF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03" b="-470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895600" y="9525"/>
            <a:ext cx="7315200" cy="2926080"/>
          </a:xfrm>
          <a:custGeom>
            <a:avLst/>
            <a:gdLst/>
            <a:ahLst/>
            <a:cxnLst/>
            <a:rect l="l" t="t" r="r" b="b"/>
            <a:pathLst>
              <a:path w="7315200" h="2926080">
                <a:moveTo>
                  <a:pt x="0" y="0"/>
                </a:moveTo>
                <a:lnTo>
                  <a:pt x="7315200" y="0"/>
                </a:lnTo>
                <a:lnTo>
                  <a:pt x="731520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848600" y="219412"/>
            <a:ext cx="8214274" cy="9848176"/>
          </a:xfrm>
          <a:custGeom>
            <a:avLst/>
            <a:gdLst/>
            <a:ahLst/>
            <a:cxnLst/>
            <a:rect l="l" t="t" r="r" b="b"/>
            <a:pathLst>
              <a:path w="8214274" h="9848176">
                <a:moveTo>
                  <a:pt x="0" y="0"/>
                </a:moveTo>
                <a:lnTo>
                  <a:pt x="8214274" y="0"/>
                </a:lnTo>
                <a:lnTo>
                  <a:pt x="8214274" y="9848176"/>
                </a:lnTo>
                <a:lnTo>
                  <a:pt x="0" y="98481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D1B6BAD-2634-6E7D-7EBD-09C0A3B51F0E}"/>
              </a:ext>
            </a:extLst>
          </p:cNvPr>
          <p:cNvSpPr txBox="1"/>
          <p:nvPr/>
        </p:nvSpPr>
        <p:spPr>
          <a:xfrm>
            <a:off x="399808" y="4021398"/>
            <a:ext cx="6153392" cy="2244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4281" dirty="0">
                <a:solidFill>
                  <a:srgbClr val="FDA829"/>
                </a:solidFill>
                <a:latin typeface="Evolve Sans Bold"/>
              </a:rPr>
              <a:t>Fintech Adoption Opportunities, Challenges, and Strategies</a:t>
            </a:r>
          </a:p>
        </p:txBody>
      </p:sp>
    </p:spTree>
    <p:extLst>
      <p:ext uri="{BB962C8B-B14F-4D97-AF65-F5344CB8AC3E}">
        <p14:creationId xmlns:p14="http://schemas.microsoft.com/office/powerpoint/2010/main" val="216916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" y="476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03" b="-4703"/>
            </a:stretch>
          </a:blipFill>
        </p:spPr>
        <p:txBody>
          <a:bodyPr/>
          <a:lstStyle/>
          <a:p>
            <a:endParaRPr lang="en-SG" dirty="0"/>
          </a:p>
        </p:txBody>
      </p:sp>
      <p:sp>
        <p:nvSpPr>
          <p:cNvPr id="5" name="TextBox 5"/>
          <p:cNvSpPr txBox="1"/>
          <p:nvPr/>
        </p:nvSpPr>
        <p:spPr>
          <a:xfrm>
            <a:off x="3401749" y="342900"/>
            <a:ext cx="11484501" cy="1755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178"/>
              </a:lnSpc>
            </a:pPr>
            <a:r>
              <a:rPr lang="en-US" sz="10127" dirty="0">
                <a:solidFill>
                  <a:srgbClr val="FDA829"/>
                </a:solidFill>
                <a:latin typeface="Saira Condensed Heavy"/>
              </a:rPr>
              <a:t>CONCLUSION (1/3)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D1B6BAD-2634-6E7D-7EBD-09C0A3B51F0E}"/>
              </a:ext>
            </a:extLst>
          </p:cNvPr>
          <p:cNvSpPr txBox="1"/>
          <p:nvPr/>
        </p:nvSpPr>
        <p:spPr>
          <a:xfrm>
            <a:off x="115625" y="3708752"/>
            <a:ext cx="5868709" cy="7092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462186" lvl="1" algn="ctr">
              <a:lnSpc>
                <a:spcPts val="5994"/>
              </a:lnSpc>
            </a:pPr>
            <a:r>
              <a:rPr lang="en-US" sz="4281" dirty="0">
                <a:solidFill>
                  <a:schemeClr val="bg1"/>
                </a:solidFill>
                <a:latin typeface="Evolve Sans"/>
              </a:rPr>
              <a:t>Mobile Banking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0F85650-5124-71C2-018B-848A078CCEAB}"/>
              </a:ext>
            </a:extLst>
          </p:cNvPr>
          <p:cNvSpPr txBox="1"/>
          <p:nvPr/>
        </p:nvSpPr>
        <p:spPr>
          <a:xfrm>
            <a:off x="6101491" y="2098317"/>
            <a:ext cx="6085011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4281" dirty="0">
                <a:solidFill>
                  <a:srgbClr val="FDA829"/>
                </a:solidFill>
                <a:latin typeface="Evolve Sans Bold"/>
              </a:rPr>
              <a:t>Opportunities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546E528C-D49F-A9DF-9D84-A03D91E970E9}"/>
              </a:ext>
            </a:extLst>
          </p:cNvPr>
          <p:cNvSpPr txBox="1"/>
          <p:nvPr/>
        </p:nvSpPr>
        <p:spPr>
          <a:xfrm>
            <a:off x="12303662" y="3708751"/>
            <a:ext cx="5755737" cy="7092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462186" lvl="1" algn="ctr">
              <a:lnSpc>
                <a:spcPts val="5994"/>
              </a:lnSpc>
            </a:pPr>
            <a:r>
              <a:rPr lang="en-US" sz="4281" dirty="0">
                <a:solidFill>
                  <a:schemeClr val="bg1"/>
                </a:solidFill>
                <a:latin typeface="Evolve Sans"/>
              </a:rPr>
              <a:t>Cryptocurrencies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1E3A2671-A1C3-A479-E2AF-78E77DCC9DDC}"/>
              </a:ext>
            </a:extLst>
          </p:cNvPr>
          <p:cNvSpPr txBox="1"/>
          <p:nvPr/>
        </p:nvSpPr>
        <p:spPr>
          <a:xfrm>
            <a:off x="6157214" y="3704775"/>
            <a:ext cx="5973571" cy="7092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462186" lvl="1" algn="ctr">
              <a:lnSpc>
                <a:spcPts val="5994"/>
              </a:lnSpc>
            </a:pPr>
            <a:r>
              <a:rPr lang="en-US" sz="4281" dirty="0">
                <a:solidFill>
                  <a:schemeClr val="bg1"/>
                </a:solidFill>
                <a:latin typeface="Evolve Sans"/>
              </a:rPr>
              <a:t>Digital Payments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7B5C4-D600-487C-EA0D-EA6C1BAF3FF9}"/>
              </a:ext>
            </a:extLst>
          </p:cNvPr>
          <p:cNvSpPr/>
          <p:nvPr/>
        </p:nvSpPr>
        <p:spPr>
          <a:xfrm>
            <a:off x="6262076" y="4634741"/>
            <a:ext cx="5868709" cy="552605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  Speed and Efficiency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  Reduced Cash Dependency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  Global Accessibility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  Record Keeping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A51EB0-6A7C-5220-F308-39010C8BC6F9}"/>
              </a:ext>
            </a:extLst>
          </p:cNvPr>
          <p:cNvSpPr/>
          <p:nvPr/>
        </p:nvSpPr>
        <p:spPr>
          <a:xfrm>
            <a:off x="145719" y="4634741"/>
            <a:ext cx="5868709" cy="552605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D1D5DB"/>
              </a:solidFill>
              <a:latin typeface="Evolve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Enhanced Accessibility</a:t>
            </a:r>
            <a:b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</a:b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Cost Savings</a:t>
            </a:r>
            <a:b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</a:b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Financial Inclusion</a:t>
            </a:r>
            <a:b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</a:b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Convenience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883456-52CE-B4EA-9D8E-0085C119A610}"/>
              </a:ext>
            </a:extLst>
          </p:cNvPr>
          <p:cNvSpPr/>
          <p:nvPr/>
        </p:nvSpPr>
        <p:spPr>
          <a:xfrm>
            <a:off x="12292624" y="4626044"/>
            <a:ext cx="5868709" cy="552605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D1D5DB"/>
                </a:solidFill>
                <a:latin typeface="Evolve Sans" panose="020B0604020202020204" charset="0"/>
              </a:rPr>
              <a:t>  </a:t>
            </a: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Decentralization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  Lower Transaction Costs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  Global Accessibility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  Innovation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" y="476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03" b="-4703"/>
            </a:stretch>
          </a:blipFill>
        </p:spPr>
        <p:txBody>
          <a:bodyPr/>
          <a:lstStyle/>
          <a:p>
            <a:endParaRPr lang="en-SG" dirty="0"/>
          </a:p>
        </p:txBody>
      </p:sp>
      <p:sp>
        <p:nvSpPr>
          <p:cNvPr id="5" name="TextBox 5"/>
          <p:cNvSpPr txBox="1"/>
          <p:nvPr/>
        </p:nvSpPr>
        <p:spPr>
          <a:xfrm>
            <a:off x="3401749" y="342900"/>
            <a:ext cx="11484501" cy="1755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178"/>
              </a:lnSpc>
            </a:pPr>
            <a:r>
              <a:rPr lang="en-US" sz="10127" dirty="0">
                <a:solidFill>
                  <a:srgbClr val="FDA829"/>
                </a:solidFill>
                <a:latin typeface="Saira Condensed Heavy"/>
              </a:rPr>
              <a:t>CONCLUSION (2/3)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D1B6BAD-2634-6E7D-7EBD-09C0A3B51F0E}"/>
              </a:ext>
            </a:extLst>
          </p:cNvPr>
          <p:cNvSpPr txBox="1"/>
          <p:nvPr/>
        </p:nvSpPr>
        <p:spPr>
          <a:xfrm>
            <a:off x="115625" y="3708752"/>
            <a:ext cx="5868709" cy="6882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462186" lvl="1" algn="ctr">
              <a:lnSpc>
                <a:spcPts val="5994"/>
              </a:lnSpc>
            </a:pPr>
            <a:r>
              <a:rPr lang="en-US" sz="3500" dirty="0">
                <a:solidFill>
                  <a:schemeClr val="bg1"/>
                </a:solidFill>
                <a:latin typeface="Evolve Sans"/>
              </a:rPr>
              <a:t>Limited Digital Infrastructure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0F85650-5124-71C2-018B-848A078CCEAB}"/>
              </a:ext>
            </a:extLst>
          </p:cNvPr>
          <p:cNvSpPr txBox="1"/>
          <p:nvPr/>
        </p:nvSpPr>
        <p:spPr>
          <a:xfrm>
            <a:off x="6101491" y="2323397"/>
            <a:ext cx="6085011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4281" dirty="0">
                <a:solidFill>
                  <a:srgbClr val="FDA829"/>
                </a:solidFill>
                <a:latin typeface="Evolve Sans Bold"/>
              </a:rPr>
              <a:t>Challenges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546E528C-D49F-A9DF-9D84-A03D91E970E9}"/>
              </a:ext>
            </a:extLst>
          </p:cNvPr>
          <p:cNvSpPr txBox="1"/>
          <p:nvPr/>
        </p:nvSpPr>
        <p:spPr>
          <a:xfrm>
            <a:off x="12303662" y="3708751"/>
            <a:ext cx="5755737" cy="7092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462186" lvl="1" algn="ctr">
              <a:lnSpc>
                <a:spcPts val="5994"/>
              </a:lnSpc>
            </a:pPr>
            <a:r>
              <a:rPr lang="en-US" sz="4281" dirty="0">
                <a:solidFill>
                  <a:schemeClr val="bg1"/>
                </a:solidFill>
                <a:latin typeface="Evolve Sans"/>
              </a:rPr>
              <a:t>Regulatory Hurdles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1E3A2671-A1C3-A479-E2AF-78E77DCC9DDC}"/>
              </a:ext>
            </a:extLst>
          </p:cNvPr>
          <p:cNvSpPr txBox="1"/>
          <p:nvPr/>
        </p:nvSpPr>
        <p:spPr>
          <a:xfrm>
            <a:off x="6157214" y="3704775"/>
            <a:ext cx="5973571" cy="7092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462186" lvl="1" algn="ctr">
              <a:lnSpc>
                <a:spcPts val="5994"/>
              </a:lnSpc>
            </a:pPr>
            <a:r>
              <a:rPr lang="en-US" sz="4281" dirty="0">
                <a:solidFill>
                  <a:schemeClr val="bg1"/>
                </a:solidFill>
                <a:latin typeface="Evolve Sans"/>
              </a:rPr>
              <a:t>Financial Illiteracy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7B5C4-D600-487C-EA0D-EA6C1BAF3FF9}"/>
              </a:ext>
            </a:extLst>
          </p:cNvPr>
          <p:cNvSpPr/>
          <p:nvPr/>
        </p:nvSpPr>
        <p:spPr>
          <a:xfrm>
            <a:off x="6262076" y="4634741"/>
            <a:ext cx="5868709" cy="552605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  Speed and Efficiency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  Reduced Cash Dependency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  Global Accessibility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  Record Keeping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A51EB0-6A7C-5220-F308-39010C8BC6F9}"/>
              </a:ext>
            </a:extLst>
          </p:cNvPr>
          <p:cNvSpPr/>
          <p:nvPr/>
        </p:nvSpPr>
        <p:spPr>
          <a:xfrm>
            <a:off x="145719" y="4634741"/>
            <a:ext cx="5868709" cy="552605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D1D5DB"/>
              </a:solidFill>
              <a:latin typeface="Evolve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Enhanced Accessibility</a:t>
            </a:r>
            <a:b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</a:b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Cost Savings</a:t>
            </a:r>
            <a:b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</a:b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Financial Inclusion</a:t>
            </a:r>
            <a:b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</a:b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Convenience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883456-52CE-B4EA-9D8E-0085C119A610}"/>
              </a:ext>
            </a:extLst>
          </p:cNvPr>
          <p:cNvSpPr/>
          <p:nvPr/>
        </p:nvSpPr>
        <p:spPr>
          <a:xfrm>
            <a:off x="12292624" y="4626044"/>
            <a:ext cx="5868709" cy="552605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D1D5DB"/>
                </a:solidFill>
                <a:latin typeface="Evolve Sans" panose="020B0604020202020204" charset="0"/>
              </a:rPr>
              <a:t>  </a:t>
            </a: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Decentralization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  Lower Transaction Costs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  Global Accessibility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  Innovation Potential</a:t>
            </a:r>
          </a:p>
        </p:txBody>
      </p:sp>
    </p:spTree>
    <p:extLst>
      <p:ext uri="{BB962C8B-B14F-4D97-AF65-F5344CB8AC3E}">
        <p14:creationId xmlns:p14="http://schemas.microsoft.com/office/powerpoint/2010/main" val="85205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" y="476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03" b="-4703"/>
            </a:stretch>
          </a:blipFill>
        </p:spPr>
        <p:txBody>
          <a:bodyPr/>
          <a:lstStyle/>
          <a:p>
            <a:endParaRPr lang="en-SG" dirty="0"/>
          </a:p>
        </p:txBody>
      </p:sp>
      <p:sp>
        <p:nvSpPr>
          <p:cNvPr id="5" name="TextBox 5"/>
          <p:cNvSpPr txBox="1"/>
          <p:nvPr/>
        </p:nvSpPr>
        <p:spPr>
          <a:xfrm>
            <a:off x="3401749" y="342900"/>
            <a:ext cx="11484501" cy="1755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178"/>
              </a:lnSpc>
            </a:pPr>
            <a:r>
              <a:rPr lang="en-US" sz="10127" dirty="0">
                <a:solidFill>
                  <a:srgbClr val="FDA829"/>
                </a:solidFill>
                <a:latin typeface="Saira Condensed Heavy"/>
              </a:rPr>
              <a:t>CONCLUSION (3/3)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D1B6BAD-2634-6E7D-7EBD-09C0A3B51F0E}"/>
              </a:ext>
            </a:extLst>
          </p:cNvPr>
          <p:cNvSpPr txBox="1"/>
          <p:nvPr/>
        </p:nvSpPr>
        <p:spPr>
          <a:xfrm>
            <a:off x="115625" y="3708752"/>
            <a:ext cx="5868709" cy="6666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462186" lvl="1">
              <a:lnSpc>
                <a:spcPts val="5994"/>
              </a:lnSpc>
            </a:pPr>
            <a:r>
              <a:rPr lang="en-US" sz="2900" dirty="0">
                <a:solidFill>
                  <a:schemeClr val="bg1"/>
                </a:solidFill>
                <a:latin typeface="Evolve Sans"/>
              </a:rPr>
              <a:t>Investments in Digital Infrastructure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0F85650-5124-71C2-018B-848A078CCEAB}"/>
              </a:ext>
            </a:extLst>
          </p:cNvPr>
          <p:cNvSpPr txBox="1"/>
          <p:nvPr/>
        </p:nvSpPr>
        <p:spPr>
          <a:xfrm>
            <a:off x="6101491" y="2196224"/>
            <a:ext cx="6085011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4281" dirty="0">
                <a:solidFill>
                  <a:srgbClr val="FDA829"/>
                </a:solidFill>
                <a:latin typeface="Evolve Sans Bold"/>
              </a:rPr>
              <a:t>Strategies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546E528C-D49F-A9DF-9D84-A03D91E970E9}"/>
              </a:ext>
            </a:extLst>
          </p:cNvPr>
          <p:cNvSpPr txBox="1"/>
          <p:nvPr/>
        </p:nvSpPr>
        <p:spPr>
          <a:xfrm>
            <a:off x="12303662" y="3708751"/>
            <a:ext cx="5755737" cy="6758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462186" lvl="1">
              <a:lnSpc>
                <a:spcPts val="5994"/>
              </a:lnSpc>
            </a:pPr>
            <a:r>
              <a:rPr lang="en-US" sz="3200" dirty="0">
                <a:solidFill>
                  <a:schemeClr val="bg1"/>
                </a:solidFill>
                <a:latin typeface="Evolve Sans"/>
              </a:rPr>
              <a:t>Develop Regulatory Framework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1E3A2671-A1C3-A479-E2AF-78E77DCC9DDC}"/>
              </a:ext>
            </a:extLst>
          </p:cNvPr>
          <p:cNvSpPr txBox="1"/>
          <p:nvPr/>
        </p:nvSpPr>
        <p:spPr>
          <a:xfrm>
            <a:off x="6157214" y="3704775"/>
            <a:ext cx="5973571" cy="7092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462186" lvl="1" algn="ctr">
              <a:lnSpc>
                <a:spcPts val="5994"/>
              </a:lnSpc>
            </a:pPr>
            <a:r>
              <a:rPr lang="en-US" sz="4000" dirty="0">
                <a:solidFill>
                  <a:schemeClr val="bg1"/>
                </a:solidFill>
                <a:latin typeface="Evolve Sans"/>
              </a:rPr>
              <a:t>Financial Education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7B5C4-D600-487C-EA0D-EA6C1BAF3FF9}"/>
              </a:ext>
            </a:extLst>
          </p:cNvPr>
          <p:cNvSpPr/>
          <p:nvPr/>
        </p:nvSpPr>
        <p:spPr>
          <a:xfrm>
            <a:off x="6262076" y="4634741"/>
            <a:ext cx="5868709" cy="552605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  Speed and Efficiency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  Reduced Cash Dependency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  Global Accessibility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  Record Keeping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A51EB0-6A7C-5220-F308-39010C8BC6F9}"/>
              </a:ext>
            </a:extLst>
          </p:cNvPr>
          <p:cNvSpPr/>
          <p:nvPr/>
        </p:nvSpPr>
        <p:spPr>
          <a:xfrm>
            <a:off x="145719" y="4634741"/>
            <a:ext cx="5868709" cy="552605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D1D5DB"/>
              </a:solidFill>
              <a:latin typeface="Evolve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Enhanced Accessibility</a:t>
            </a:r>
            <a:b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</a:b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Cost Savings</a:t>
            </a:r>
            <a:b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</a:b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Financial Inclusion</a:t>
            </a:r>
            <a:b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</a:b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Convenience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883456-52CE-B4EA-9D8E-0085C119A610}"/>
              </a:ext>
            </a:extLst>
          </p:cNvPr>
          <p:cNvSpPr/>
          <p:nvPr/>
        </p:nvSpPr>
        <p:spPr>
          <a:xfrm>
            <a:off x="12292624" y="4626044"/>
            <a:ext cx="5868709" cy="552605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D1D5DB"/>
                </a:solidFill>
                <a:latin typeface="Evolve Sans" panose="020B0604020202020204" charset="0"/>
              </a:rPr>
              <a:t>  </a:t>
            </a: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Decentralization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  Lower Transaction Costs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  Global Accessibility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D1D5DB"/>
              </a:solidFill>
              <a:effectLst/>
              <a:latin typeface="Evolve Sa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D1D5DB"/>
                </a:solidFill>
                <a:effectLst/>
                <a:latin typeface="Evolve Sans" panose="020B0604020202020204" charset="0"/>
              </a:rPr>
              <a:t>  Innovation Potential</a:t>
            </a:r>
          </a:p>
        </p:txBody>
      </p:sp>
    </p:spTree>
    <p:extLst>
      <p:ext uri="{BB962C8B-B14F-4D97-AF65-F5344CB8AC3E}">
        <p14:creationId xmlns:p14="http://schemas.microsoft.com/office/powerpoint/2010/main" val="13774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259649" y="-2710981"/>
            <a:ext cx="9132605" cy="9132568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DFDFDF">
                <a:alpha val="9804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3614663" y="2345532"/>
            <a:ext cx="11058675" cy="2363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39"/>
              </a:lnSpc>
            </a:pPr>
            <a:r>
              <a:rPr lang="en-US" sz="17587">
                <a:solidFill>
                  <a:srgbClr val="FDA829"/>
                </a:solidFill>
                <a:latin typeface="Saira Condensed Heavy"/>
              </a:rPr>
              <a:t>THANK YOU</a:t>
            </a:r>
          </a:p>
        </p:txBody>
      </p:sp>
      <p:sp>
        <p:nvSpPr>
          <p:cNvPr id="5" name="AutoShape 5"/>
          <p:cNvSpPr/>
          <p:nvPr/>
        </p:nvSpPr>
        <p:spPr>
          <a:xfrm>
            <a:off x="3306654" y="4680167"/>
            <a:ext cx="11674692" cy="0"/>
          </a:xfrm>
          <a:prstGeom prst="line">
            <a:avLst/>
          </a:prstGeom>
          <a:ln w="57150" cap="flat">
            <a:solidFill>
              <a:srgbClr val="FDA82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1835299" y="738938"/>
            <a:ext cx="7315200" cy="1289304"/>
          </a:xfrm>
          <a:custGeom>
            <a:avLst/>
            <a:gdLst/>
            <a:ahLst/>
            <a:cxnLst/>
            <a:rect l="l" t="t" r="r" b="b"/>
            <a:pathLst>
              <a:path w="7315200" h="1289304">
                <a:moveTo>
                  <a:pt x="0" y="0"/>
                </a:moveTo>
                <a:lnTo>
                  <a:pt x="7315200" y="0"/>
                </a:lnTo>
                <a:lnTo>
                  <a:pt x="7315200" y="1289304"/>
                </a:lnTo>
                <a:lnTo>
                  <a:pt x="0" y="1289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115751" y="4746108"/>
            <a:ext cx="10056497" cy="1413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00"/>
              </a:lnSpc>
            </a:pPr>
            <a:r>
              <a:rPr lang="en-US" sz="7929">
                <a:solidFill>
                  <a:srgbClr val="DFDFDF"/>
                </a:solidFill>
                <a:latin typeface="Evolve Sans Bold"/>
              </a:rPr>
              <a:t>FOR LISTENING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195588" y="7033028"/>
            <a:ext cx="9132605" cy="9132568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DFDFDF">
                <a:alpha val="9804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0" name="Freeform 10"/>
          <p:cNvSpPr/>
          <p:nvPr/>
        </p:nvSpPr>
        <p:spPr>
          <a:xfrm>
            <a:off x="2115761" y="1383590"/>
            <a:ext cx="1190892" cy="574977"/>
          </a:xfrm>
          <a:custGeom>
            <a:avLst/>
            <a:gdLst/>
            <a:ahLst/>
            <a:cxnLst/>
            <a:rect l="l" t="t" r="r" b="b"/>
            <a:pathLst>
              <a:path w="1190892" h="574977">
                <a:moveTo>
                  <a:pt x="0" y="0"/>
                </a:moveTo>
                <a:lnTo>
                  <a:pt x="1190893" y="0"/>
                </a:lnTo>
                <a:lnTo>
                  <a:pt x="1190893" y="574977"/>
                </a:lnTo>
                <a:lnTo>
                  <a:pt x="0" y="5749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18132" b="-63775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166444" y="8613648"/>
            <a:ext cx="1190892" cy="574977"/>
          </a:xfrm>
          <a:custGeom>
            <a:avLst/>
            <a:gdLst/>
            <a:ahLst/>
            <a:cxnLst/>
            <a:rect l="l" t="t" r="r" b="b"/>
            <a:pathLst>
              <a:path w="1190892" h="574977">
                <a:moveTo>
                  <a:pt x="0" y="0"/>
                </a:moveTo>
                <a:lnTo>
                  <a:pt x="1190893" y="0"/>
                </a:lnTo>
                <a:lnTo>
                  <a:pt x="1190893" y="574977"/>
                </a:lnTo>
                <a:lnTo>
                  <a:pt x="0" y="5749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18132" b="-63775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35095" y="376035"/>
            <a:ext cx="4152226" cy="6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u="sng">
                <a:solidFill>
                  <a:srgbClr val="DFDFDF"/>
                </a:solidFill>
                <a:latin typeface="Evolve Sans Bold"/>
              </a:rPr>
              <a:t>PAPER ID: 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5095" y="6583513"/>
            <a:ext cx="16624205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Eldon Y. Li 1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Usama Zafar 2,*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Canva Sans"/>
            </a:endParaRP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1 Chair Professor, National Chung Cheng University, Chiayi, Taiwan.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2 Doctoral Student, National Chung Cheng University, Chiayi, Taiwan.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639523" y="3657461"/>
            <a:ext cx="7919255" cy="7919224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DA829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1492132" y="3804851"/>
            <a:ext cx="7626506" cy="7626476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76" r="-24976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656816" y="-1555104"/>
            <a:ext cx="7201491" cy="7201462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DFDFDF">
                <a:alpha val="9804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Freeform 8"/>
          <p:cNvSpPr/>
          <p:nvPr/>
        </p:nvSpPr>
        <p:spPr>
          <a:xfrm>
            <a:off x="-597405" y="-657225"/>
            <a:ext cx="6731779" cy="4114800"/>
          </a:xfrm>
          <a:custGeom>
            <a:avLst/>
            <a:gdLst/>
            <a:ahLst/>
            <a:cxnLst/>
            <a:rect l="l" t="t" r="r" b="b"/>
            <a:pathLst>
              <a:path w="6731779" h="4114800">
                <a:moveTo>
                  <a:pt x="0" y="0"/>
                </a:moveTo>
                <a:lnTo>
                  <a:pt x="6731779" y="0"/>
                </a:lnTo>
                <a:lnTo>
                  <a:pt x="67317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12082709" y="8652216"/>
            <a:ext cx="7315200" cy="1856232"/>
          </a:xfrm>
          <a:custGeom>
            <a:avLst/>
            <a:gdLst/>
            <a:ahLst/>
            <a:cxnLst/>
            <a:rect l="l" t="t" r="r" b="b"/>
            <a:pathLst>
              <a:path w="7315200" h="1856232">
                <a:moveTo>
                  <a:pt x="0" y="1856232"/>
                </a:moveTo>
                <a:lnTo>
                  <a:pt x="7315200" y="1856232"/>
                </a:lnTo>
                <a:lnTo>
                  <a:pt x="7315200" y="0"/>
                </a:lnTo>
                <a:lnTo>
                  <a:pt x="0" y="0"/>
                </a:lnTo>
                <a:lnTo>
                  <a:pt x="0" y="185623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495882" y="68912"/>
            <a:ext cx="10767464" cy="172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78"/>
              </a:lnSpc>
            </a:pPr>
            <a:r>
              <a:rPr lang="en-US" sz="10127">
                <a:solidFill>
                  <a:srgbClr val="FDA829"/>
                </a:solidFill>
                <a:latin typeface="Saira Condensed Heavy"/>
              </a:rPr>
              <a:t>AGENDA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23943" y="1731302"/>
            <a:ext cx="8439403" cy="7723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7020" lvl="1" indent="-443510">
              <a:lnSpc>
                <a:spcPts val="8216"/>
              </a:lnSpc>
              <a:buFont typeface="Arial"/>
              <a:buChar char="•"/>
            </a:pPr>
            <a:r>
              <a:rPr lang="en-US" sz="4108" dirty="0">
                <a:solidFill>
                  <a:srgbClr val="FFFAEF"/>
                </a:solidFill>
                <a:latin typeface="CS Gordon Serif"/>
              </a:rPr>
              <a:t>ABSTRACT</a:t>
            </a:r>
          </a:p>
          <a:p>
            <a:pPr marL="887020" lvl="1" indent="-443510">
              <a:lnSpc>
                <a:spcPts val="8216"/>
              </a:lnSpc>
              <a:buFont typeface="Arial"/>
              <a:buChar char="•"/>
            </a:pPr>
            <a:r>
              <a:rPr lang="en-US" sz="4108" dirty="0">
                <a:solidFill>
                  <a:srgbClr val="FFFAEF"/>
                </a:solidFill>
                <a:latin typeface="CS Gordon Serif"/>
              </a:rPr>
              <a:t>INTRODUCTION</a:t>
            </a:r>
          </a:p>
          <a:p>
            <a:pPr marL="887020" lvl="1" indent="-443510">
              <a:lnSpc>
                <a:spcPts val="8216"/>
              </a:lnSpc>
              <a:buFont typeface="Arial"/>
              <a:buChar char="•"/>
            </a:pPr>
            <a:r>
              <a:rPr lang="en-US" sz="4108" dirty="0">
                <a:solidFill>
                  <a:srgbClr val="FFFAEF"/>
                </a:solidFill>
                <a:latin typeface="CS Gordon Serif"/>
              </a:rPr>
              <a:t>METHODOLOGY</a:t>
            </a:r>
          </a:p>
          <a:p>
            <a:pPr marL="887020" lvl="1" indent="-443510">
              <a:lnSpc>
                <a:spcPts val="10271"/>
              </a:lnSpc>
              <a:buFont typeface="Arial"/>
              <a:buChar char="•"/>
            </a:pPr>
            <a:r>
              <a:rPr lang="en-US" sz="4108" dirty="0">
                <a:solidFill>
                  <a:srgbClr val="FFFAEF"/>
                </a:solidFill>
                <a:latin typeface="CS Gordon Serif"/>
              </a:rPr>
              <a:t>CHALLENGES</a:t>
            </a:r>
          </a:p>
          <a:p>
            <a:pPr marL="887020" lvl="1" indent="-443510">
              <a:lnSpc>
                <a:spcPts val="10271"/>
              </a:lnSpc>
              <a:buFont typeface="Arial"/>
              <a:buChar char="•"/>
            </a:pPr>
            <a:r>
              <a:rPr lang="en-US" sz="4108" dirty="0">
                <a:solidFill>
                  <a:srgbClr val="FFFAEF"/>
                </a:solidFill>
                <a:latin typeface="CS Gordon Serif"/>
              </a:rPr>
              <a:t>OPPORTUNITIES</a:t>
            </a:r>
          </a:p>
          <a:p>
            <a:pPr marL="887020" lvl="1" indent="-443510">
              <a:lnSpc>
                <a:spcPts val="8216"/>
              </a:lnSpc>
              <a:buFont typeface="Arial"/>
              <a:buChar char="•"/>
            </a:pPr>
            <a:r>
              <a:rPr lang="en-US" sz="4108" dirty="0">
                <a:solidFill>
                  <a:srgbClr val="FFFAEF"/>
                </a:solidFill>
                <a:latin typeface="CS Gordon Serif"/>
              </a:rPr>
              <a:t>STRATEGIES</a:t>
            </a:r>
          </a:p>
          <a:p>
            <a:pPr marL="887020" lvl="1" indent="-443510">
              <a:lnSpc>
                <a:spcPts val="8216"/>
              </a:lnSpc>
              <a:buFont typeface="Arial"/>
              <a:buChar char="•"/>
            </a:pPr>
            <a:r>
              <a:rPr lang="en-US" sz="4108" dirty="0">
                <a:solidFill>
                  <a:srgbClr val="FFFAEF"/>
                </a:solidFill>
                <a:latin typeface="CS Gordon Serif"/>
              </a:rPr>
              <a:t>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00000" flipH="1">
            <a:off x="14480383" y="-74119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9630423"/>
            <a:ext cx="6904160" cy="496495"/>
          </a:xfrm>
          <a:custGeom>
            <a:avLst/>
            <a:gdLst/>
            <a:ahLst/>
            <a:cxnLst/>
            <a:rect l="l" t="t" r="r" b="b"/>
            <a:pathLst>
              <a:path w="6904160" h="496495">
                <a:moveTo>
                  <a:pt x="0" y="0"/>
                </a:moveTo>
                <a:lnTo>
                  <a:pt x="6904160" y="0"/>
                </a:lnTo>
                <a:lnTo>
                  <a:pt x="6904160" y="496495"/>
                </a:lnTo>
                <a:lnTo>
                  <a:pt x="0" y="4964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404084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2434055" y="-3097933"/>
            <a:ext cx="8828276" cy="882827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DFDF">
                <a:alpha val="9804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489218" y="7503430"/>
            <a:ext cx="2717950" cy="2764520"/>
          </a:xfrm>
          <a:custGeom>
            <a:avLst/>
            <a:gdLst/>
            <a:ahLst/>
            <a:cxnLst/>
            <a:rect l="l" t="t" r="r" b="b"/>
            <a:pathLst>
              <a:path w="5161110" h="5718681">
                <a:moveTo>
                  <a:pt x="0" y="0"/>
                </a:moveTo>
                <a:lnTo>
                  <a:pt x="5161110" y="0"/>
                </a:lnTo>
                <a:lnTo>
                  <a:pt x="5161110" y="5718682"/>
                </a:lnTo>
                <a:lnTo>
                  <a:pt x="0" y="57186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573814"/>
            <a:ext cx="5181642" cy="172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78"/>
              </a:lnSpc>
            </a:pPr>
            <a:r>
              <a:rPr lang="en-US" sz="10127">
                <a:solidFill>
                  <a:srgbClr val="FDA829"/>
                </a:solidFill>
                <a:latin typeface="Saira Condensed Heavy"/>
              </a:rPr>
              <a:t>ABSTRACT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9336" y="2505051"/>
            <a:ext cx="14718263" cy="7631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36320" lvl="1" indent="-518160" algn="just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DFDFDF"/>
                </a:solidFill>
                <a:latin typeface="Evolve Sans"/>
              </a:rPr>
              <a:t>Rising Fintech adoption in developing countries for inclusion and growth.</a:t>
            </a:r>
          </a:p>
          <a:p>
            <a:pPr marL="1036320" lvl="1" indent="-518160" algn="just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DFDFDF"/>
                </a:solidFill>
                <a:latin typeface="Evolve Sans"/>
              </a:rPr>
              <a:t>Distinct challenges and opportunities in fostering Fintech in emerging economies.</a:t>
            </a:r>
          </a:p>
          <a:p>
            <a:pPr marL="1036320" lvl="1" indent="-518160" algn="just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DFDFDF"/>
                </a:solidFill>
                <a:latin typeface="Evolve Sans"/>
              </a:rPr>
              <a:t>Systematic review to assess current state, challenges, and strategies.</a:t>
            </a:r>
          </a:p>
          <a:p>
            <a:pPr marL="1036320" lvl="1" indent="-518160" algn="just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DFDFDF"/>
                </a:solidFill>
                <a:latin typeface="Evolve Sans"/>
              </a:rPr>
              <a:t>Comprehensive search in Scopus and Web of Science and then selected 12 articles.</a:t>
            </a:r>
          </a:p>
          <a:p>
            <a:pPr algn="just">
              <a:lnSpc>
                <a:spcPts val="6719"/>
              </a:lnSpc>
            </a:pPr>
            <a:endParaRPr lang="en-US" sz="4800" dirty="0">
              <a:solidFill>
                <a:srgbClr val="DFDFDF"/>
              </a:solidFill>
              <a:latin typeface="Evolve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00000" flipH="1">
            <a:off x="12405871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32999" y="9628644"/>
            <a:ext cx="6904160" cy="496495"/>
          </a:xfrm>
          <a:custGeom>
            <a:avLst/>
            <a:gdLst/>
            <a:ahLst/>
            <a:cxnLst/>
            <a:rect l="l" t="t" r="r" b="b"/>
            <a:pathLst>
              <a:path w="6904160" h="496495">
                <a:moveTo>
                  <a:pt x="0" y="0"/>
                </a:moveTo>
                <a:lnTo>
                  <a:pt x="6904160" y="0"/>
                </a:lnTo>
                <a:lnTo>
                  <a:pt x="6904160" y="496495"/>
                </a:lnTo>
                <a:lnTo>
                  <a:pt x="0" y="4964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404084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4655824" y="-3234531"/>
            <a:ext cx="8378065" cy="8378031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DFDFDF">
                <a:alpha val="9804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6" name="TextBox 6"/>
          <p:cNvSpPr txBox="1"/>
          <p:nvPr/>
        </p:nvSpPr>
        <p:spPr>
          <a:xfrm>
            <a:off x="850841" y="2493709"/>
            <a:ext cx="16586317" cy="763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19"/>
              </a:lnSpc>
            </a:pPr>
            <a:r>
              <a:rPr lang="en-US" sz="4800" dirty="0">
                <a:solidFill>
                  <a:srgbClr val="DFDFDF"/>
                </a:solidFill>
                <a:latin typeface="Evolve Sans"/>
              </a:rPr>
              <a:t>- Fintech has revolutionized financial services in developed countries, offering convenience and efficiency.</a:t>
            </a:r>
          </a:p>
          <a:p>
            <a:pPr algn="just">
              <a:lnSpc>
                <a:spcPts val="6719"/>
              </a:lnSpc>
            </a:pPr>
            <a:r>
              <a:rPr lang="en-US" sz="4800" dirty="0">
                <a:solidFill>
                  <a:srgbClr val="DFDFDF"/>
                </a:solidFill>
                <a:latin typeface="Evolve Sans"/>
              </a:rPr>
              <a:t>- In growing economies, fintech adoption brings unique challenges and opportunities for financial inclusion and economic growth. Addressing these challenges is crucial for reaping the full benefits.</a:t>
            </a:r>
          </a:p>
          <a:p>
            <a:pPr algn="just">
              <a:lnSpc>
                <a:spcPts val="6719"/>
              </a:lnSpc>
            </a:pPr>
            <a:r>
              <a:rPr lang="en-US" sz="4800" dirty="0">
                <a:solidFill>
                  <a:srgbClr val="DFDFDF"/>
                </a:solidFill>
                <a:latin typeface="Evolve Sans"/>
              </a:rPr>
              <a:t>- This research conducts a systematic literature review to explore fintech adoption dynamics in developing countries.</a:t>
            </a:r>
          </a:p>
          <a:p>
            <a:pPr algn="just">
              <a:lnSpc>
                <a:spcPts val="6719"/>
              </a:lnSpc>
              <a:spcBef>
                <a:spcPct val="0"/>
              </a:spcBef>
            </a:pPr>
            <a:endParaRPr lang="en-US" sz="4800" dirty="0">
              <a:solidFill>
                <a:srgbClr val="DFDFDF"/>
              </a:solidFill>
              <a:latin typeface="Evolve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68912"/>
            <a:ext cx="9916555" cy="172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78"/>
              </a:lnSpc>
            </a:pPr>
            <a:r>
              <a:rPr lang="en-US" sz="10127">
                <a:solidFill>
                  <a:srgbClr val="FDA829"/>
                </a:solidFill>
                <a:latin typeface="Saira Condensed Heavy"/>
              </a:rPr>
              <a:t>INTRODUCTION (1/2)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00000" flipH="1">
            <a:off x="12405871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32999" y="9628644"/>
            <a:ext cx="6904160" cy="496495"/>
          </a:xfrm>
          <a:custGeom>
            <a:avLst/>
            <a:gdLst/>
            <a:ahLst/>
            <a:cxnLst/>
            <a:rect l="l" t="t" r="r" b="b"/>
            <a:pathLst>
              <a:path w="6904160" h="496495">
                <a:moveTo>
                  <a:pt x="0" y="0"/>
                </a:moveTo>
                <a:lnTo>
                  <a:pt x="6904160" y="0"/>
                </a:lnTo>
                <a:lnTo>
                  <a:pt x="6904160" y="496495"/>
                </a:lnTo>
                <a:lnTo>
                  <a:pt x="0" y="4964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404084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4655824" y="-3234531"/>
            <a:ext cx="8378065" cy="8378031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DFDFDF">
                <a:alpha val="9804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6" name="TextBox 6"/>
          <p:cNvSpPr txBox="1"/>
          <p:nvPr/>
        </p:nvSpPr>
        <p:spPr>
          <a:xfrm>
            <a:off x="754701" y="2469674"/>
            <a:ext cx="17091054" cy="763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19"/>
              </a:lnSpc>
            </a:pPr>
            <a:r>
              <a:rPr lang="en-US" sz="4800">
                <a:solidFill>
                  <a:srgbClr val="DFDFDF"/>
                </a:solidFill>
                <a:latin typeface="Evolve Sans"/>
              </a:rPr>
              <a:t>Valuable insights are offered for policymakers, regulators, and practitioners involved in fostering fintech in growing economies.</a:t>
            </a:r>
          </a:p>
          <a:p>
            <a:pPr marL="1036320" lvl="1" indent="-518160" algn="just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DFDFDF"/>
                </a:solidFill>
                <a:latin typeface="Evolve Sans"/>
              </a:rPr>
              <a:t>Robust security measures are essential to protect sensitive data and maintain trust in financial transactions.</a:t>
            </a:r>
          </a:p>
          <a:p>
            <a:pPr marL="1036320" lvl="1" indent="-518160" algn="just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DFDFDF"/>
                </a:solidFill>
                <a:latin typeface="Evolve Sans"/>
              </a:rPr>
              <a:t>Advocate for a comprehensive approach involving technology, regulations, and user awareness.</a:t>
            </a:r>
          </a:p>
          <a:p>
            <a:pPr marL="1036320" lvl="1" indent="-518160" algn="just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DFDFDF"/>
                </a:solidFill>
                <a:latin typeface="Evolve Sans"/>
              </a:rPr>
              <a:t>Collaboration among financial institutions, technology providers, regulators, and consumers is crucial for safe fintech adoption.</a:t>
            </a:r>
          </a:p>
          <a:p>
            <a:pPr algn="just">
              <a:lnSpc>
                <a:spcPts val="6719"/>
              </a:lnSpc>
              <a:spcBef>
                <a:spcPct val="0"/>
              </a:spcBef>
            </a:pPr>
            <a:endParaRPr lang="en-US" sz="4800">
              <a:solidFill>
                <a:srgbClr val="DFDFDF"/>
              </a:solidFill>
              <a:latin typeface="Evolve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68912"/>
            <a:ext cx="9916555" cy="172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78"/>
              </a:lnSpc>
            </a:pPr>
            <a:r>
              <a:rPr lang="en-US" sz="10127">
                <a:solidFill>
                  <a:srgbClr val="FDA829"/>
                </a:solidFill>
                <a:latin typeface="Saira Condensed Heavy"/>
              </a:rPr>
              <a:t>INTRODUCTION (2/2)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10316" y="80778"/>
            <a:ext cx="4719016" cy="2276925"/>
          </a:xfrm>
          <a:custGeom>
            <a:avLst/>
            <a:gdLst/>
            <a:ahLst/>
            <a:cxnLst/>
            <a:rect l="l" t="t" r="r" b="b"/>
            <a:pathLst>
              <a:path w="4719016" h="2276925">
                <a:moveTo>
                  <a:pt x="0" y="0"/>
                </a:moveTo>
                <a:lnTo>
                  <a:pt x="4719016" y="0"/>
                </a:lnTo>
                <a:lnTo>
                  <a:pt x="4719016" y="2276925"/>
                </a:lnTo>
                <a:lnTo>
                  <a:pt x="0" y="2276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028833" y="485775"/>
            <a:ext cx="10230334" cy="172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78"/>
              </a:lnSpc>
            </a:pPr>
            <a:r>
              <a:rPr lang="en-US" sz="10127">
                <a:solidFill>
                  <a:srgbClr val="FDA829"/>
                </a:solidFill>
                <a:latin typeface="Saira Condensed Heavy"/>
              </a:rPr>
              <a:t>METHODOLOGY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9034" y="2395803"/>
            <a:ext cx="17030617" cy="8403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4372" lvl="1" indent="-462186" algn="just">
              <a:lnSpc>
                <a:spcPts val="5994"/>
              </a:lnSpc>
              <a:buFont typeface="Arial"/>
              <a:buChar char="•"/>
            </a:pPr>
            <a:r>
              <a:rPr lang="en-US" sz="4281" dirty="0">
                <a:solidFill>
                  <a:srgbClr val="DFDFDF"/>
                </a:solidFill>
                <a:latin typeface="Evolve Sans"/>
              </a:rPr>
              <a:t>PRISMA (Preferred Reporting Items for Systematic Review and Meta-Analysis) Guidelines provide a standardized framework for reporting systematic reviews and meta-analyses.</a:t>
            </a:r>
          </a:p>
          <a:p>
            <a:pPr marL="924372" lvl="1" indent="-462186" algn="just">
              <a:lnSpc>
                <a:spcPts val="5994"/>
              </a:lnSpc>
              <a:buFont typeface="Arial"/>
              <a:buChar char="•"/>
            </a:pPr>
            <a:r>
              <a:rPr lang="en-US" sz="4281" dirty="0">
                <a:solidFill>
                  <a:srgbClr val="DFDFDF"/>
                </a:solidFill>
                <a:latin typeface="Evolve Sans"/>
              </a:rPr>
              <a:t>Improve the transparency, clarity, and completeness of research in these fields.</a:t>
            </a:r>
          </a:p>
          <a:p>
            <a:pPr marL="924372" lvl="1" indent="-462186" algn="just">
              <a:lnSpc>
                <a:spcPts val="5994"/>
              </a:lnSpc>
              <a:buFont typeface="Arial"/>
              <a:buChar char="•"/>
            </a:pPr>
            <a:r>
              <a:rPr lang="en-US" sz="4281" dirty="0">
                <a:solidFill>
                  <a:srgbClr val="DFDFDF"/>
                </a:solidFill>
                <a:latin typeface="Evolve Sans"/>
              </a:rPr>
              <a:t>Cover aspects like research questions, study design, search strategy, data extraction, study quality assessment, and result interpretation.</a:t>
            </a:r>
          </a:p>
          <a:p>
            <a:pPr marL="924372" lvl="1" indent="-462186" algn="just">
              <a:lnSpc>
                <a:spcPts val="5994"/>
              </a:lnSpc>
              <a:buFont typeface="Arial"/>
              <a:buChar char="•"/>
            </a:pPr>
            <a:r>
              <a:rPr lang="en-US" sz="4281" dirty="0">
                <a:solidFill>
                  <a:srgbClr val="DFDFDF"/>
                </a:solidFill>
                <a:latin typeface="Evolve Sans"/>
              </a:rPr>
              <a:t>Ensures a rigorous and consistent approach in research to enhances credibility and reproducibility and enables the evaluation and comparison of studies in specific fields.</a:t>
            </a:r>
          </a:p>
          <a:p>
            <a:pPr algn="just">
              <a:lnSpc>
                <a:spcPts val="5994"/>
              </a:lnSpc>
              <a:spcBef>
                <a:spcPct val="0"/>
              </a:spcBef>
            </a:pPr>
            <a:endParaRPr lang="en-US" sz="4281" dirty="0">
              <a:solidFill>
                <a:srgbClr val="DFDFDF"/>
              </a:solidFill>
              <a:latin typeface="Evolve Sans"/>
            </a:endParaRPr>
          </a:p>
        </p:txBody>
      </p:sp>
      <p:sp>
        <p:nvSpPr>
          <p:cNvPr id="5" name="Freeform 5"/>
          <p:cNvSpPr/>
          <p:nvPr/>
        </p:nvSpPr>
        <p:spPr>
          <a:xfrm flipH="1">
            <a:off x="14535392" y="109353"/>
            <a:ext cx="4719016" cy="2276925"/>
          </a:xfrm>
          <a:custGeom>
            <a:avLst/>
            <a:gdLst/>
            <a:ahLst/>
            <a:cxnLst/>
            <a:rect l="l" t="t" r="r" b="b"/>
            <a:pathLst>
              <a:path w="4719016" h="2276925">
                <a:moveTo>
                  <a:pt x="4719016" y="0"/>
                </a:moveTo>
                <a:lnTo>
                  <a:pt x="0" y="0"/>
                </a:lnTo>
                <a:lnTo>
                  <a:pt x="0" y="2276925"/>
                </a:lnTo>
                <a:lnTo>
                  <a:pt x="4719016" y="2276925"/>
                </a:lnTo>
                <a:lnTo>
                  <a:pt x="471901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10316" y="80778"/>
            <a:ext cx="4719016" cy="2276925"/>
          </a:xfrm>
          <a:custGeom>
            <a:avLst/>
            <a:gdLst/>
            <a:ahLst/>
            <a:cxnLst/>
            <a:rect l="l" t="t" r="r" b="b"/>
            <a:pathLst>
              <a:path w="4719016" h="2276925">
                <a:moveTo>
                  <a:pt x="0" y="0"/>
                </a:moveTo>
                <a:lnTo>
                  <a:pt x="4719016" y="0"/>
                </a:lnTo>
                <a:lnTo>
                  <a:pt x="4719016" y="2276925"/>
                </a:lnTo>
                <a:lnTo>
                  <a:pt x="0" y="2276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028833" y="485775"/>
            <a:ext cx="10230334" cy="172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78"/>
              </a:lnSpc>
            </a:pPr>
            <a:r>
              <a:rPr lang="en-US" sz="10127">
                <a:solidFill>
                  <a:srgbClr val="FDA829"/>
                </a:solidFill>
                <a:latin typeface="Saira Condensed Heavy"/>
              </a:rPr>
              <a:t>METHODOLOGY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06389" y="2900540"/>
            <a:ext cx="15588512" cy="6095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94"/>
              </a:lnSpc>
            </a:pPr>
            <a:r>
              <a:rPr lang="en-US" sz="4281" dirty="0">
                <a:solidFill>
                  <a:srgbClr val="FDA829"/>
                </a:solidFill>
                <a:latin typeface="Evolve Sans Bold"/>
              </a:rPr>
              <a:t>Search Strategy</a:t>
            </a:r>
          </a:p>
          <a:p>
            <a:pPr marL="924372" lvl="1" indent="-462186" algn="just">
              <a:lnSpc>
                <a:spcPts val="5994"/>
              </a:lnSpc>
              <a:buFont typeface="Arial"/>
              <a:buChar char="•"/>
            </a:pPr>
            <a:r>
              <a:rPr lang="en-US" sz="4281" dirty="0">
                <a:solidFill>
                  <a:srgbClr val="DFDFDF"/>
                </a:solidFill>
                <a:latin typeface="Evolve Sans"/>
              </a:rPr>
              <a:t>A comprehensive electronic database search was conducted using Scopus and Web of Science.</a:t>
            </a:r>
          </a:p>
          <a:p>
            <a:pPr marL="924372" lvl="1" indent="-462186" algn="just">
              <a:lnSpc>
                <a:spcPts val="5994"/>
              </a:lnSpc>
              <a:buFont typeface="Arial"/>
              <a:buChar char="•"/>
            </a:pPr>
            <a:r>
              <a:rPr lang="en-US" sz="4281" dirty="0">
                <a:solidFill>
                  <a:srgbClr val="DFDFDF"/>
                </a:solidFill>
                <a:latin typeface="Evolve Sans"/>
              </a:rPr>
              <a:t>Keywords and search strings, including Boolean operators (AND and OR), were used to identify relevant articles.</a:t>
            </a:r>
          </a:p>
          <a:p>
            <a:pPr marL="924372" lvl="1" indent="-462186" algn="just">
              <a:lnSpc>
                <a:spcPts val="5994"/>
              </a:lnSpc>
              <a:spcBef>
                <a:spcPct val="0"/>
              </a:spcBef>
              <a:buFont typeface="Arial"/>
              <a:buChar char="•"/>
            </a:pPr>
            <a:r>
              <a:rPr lang="en-US" sz="4281" dirty="0">
                <a:solidFill>
                  <a:srgbClr val="DFDFDF"/>
                </a:solidFill>
                <a:latin typeface="Evolve Sans"/>
              </a:rPr>
              <a:t>The Scopus search string included terms related to fintech and financial inclusion, while the Web of Science search string encompassed similar terms for a thorough review.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14535392" y="109353"/>
            <a:ext cx="4719016" cy="2276925"/>
          </a:xfrm>
          <a:custGeom>
            <a:avLst/>
            <a:gdLst/>
            <a:ahLst/>
            <a:cxnLst/>
            <a:rect l="l" t="t" r="r" b="b"/>
            <a:pathLst>
              <a:path w="4719016" h="2276925">
                <a:moveTo>
                  <a:pt x="4719016" y="0"/>
                </a:moveTo>
                <a:lnTo>
                  <a:pt x="0" y="0"/>
                </a:lnTo>
                <a:lnTo>
                  <a:pt x="0" y="2276925"/>
                </a:lnTo>
                <a:lnTo>
                  <a:pt x="4719016" y="2276925"/>
                </a:lnTo>
                <a:lnTo>
                  <a:pt x="471901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10316" y="80778"/>
            <a:ext cx="4719016" cy="2276925"/>
          </a:xfrm>
          <a:custGeom>
            <a:avLst/>
            <a:gdLst/>
            <a:ahLst/>
            <a:cxnLst/>
            <a:rect l="l" t="t" r="r" b="b"/>
            <a:pathLst>
              <a:path w="4719016" h="2276925">
                <a:moveTo>
                  <a:pt x="0" y="0"/>
                </a:moveTo>
                <a:lnTo>
                  <a:pt x="4719016" y="0"/>
                </a:lnTo>
                <a:lnTo>
                  <a:pt x="4719016" y="2276925"/>
                </a:lnTo>
                <a:lnTo>
                  <a:pt x="0" y="2276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417555" y="436241"/>
            <a:ext cx="9227992" cy="8982165"/>
          </a:xfrm>
          <a:custGeom>
            <a:avLst/>
            <a:gdLst/>
            <a:ahLst/>
            <a:cxnLst/>
            <a:rect l="l" t="t" r="r" b="b"/>
            <a:pathLst>
              <a:path w="9227992" h="8982165">
                <a:moveTo>
                  <a:pt x="0" y="0"/>
                </a:moveTo>
                <a:lnTo>
                  <a:pt x="9227992" y="0"/>
                </a:lnTo>
                <a:lnTo>
                  <a:pt x="9227992" y="8982165"/>
                </a:lnTo>
                <a:lnTo>
                  <a:pt x="0" y="8982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96122" y="2743178"/>
            <a:ext cx="7490334" cy="172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78"/>
              </a:lnSpc>
            </a:pPr>
            <a:r>
              <a:rPr lang="en-US" sz="10127">
                <a:solidFill>
                  <a:srgbClr val="FDA829"/>
                </a:solidFill>
                <a:latin typeface="Saira Condensed Heavy"/>
              </a:rPr>
              <a:t>METHODOLOGY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9192" y="6217382"/>
            <a:ext cx="5541844" cy="149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4281">
                <a:solidFill>
                  <a:srgbClr val="FDA829"/>
                </a:solidFill>
                <a:latin typeface="Evolve Sans Bold"/>
              </a:rPr>
              <a:t>Selection Criteria</a:t>
            </a:r>
          </a:p>
          <a:p>
            <a:pPr algn="ctr">
              <a:lnSpc>
                <a:spcPts val="5994"/>
              </a:lnSpc>
              <a:spcBef>
                <a:spcPct val="0"/>
              </a:spcBef>
            </a:pPr>
            <a:endParaRPr lang="en-US" sz="4281">
              <a:solidFill>
                <a:srgbClr val="FDA829"/>
              </a:solidFill>
              <a:latin typeface="Evolve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807154" y="5412782"/>
            <a:ext cx="8378065" cy="8378031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DFDFDF">
                <a:alpha val="9804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5257801" y="1590410"/>
            <a:ext cx="8108930" cy="3339252"/>
            <a:chOff x="44317" y="-233723"/>
            <a:chExt cx="2135685" cy="879475"/>
          </a:xfrm>
        </p:grpSpPr>
        <p:sp>
          <p:nvSpPr>
            <p:cNvPr id="5" name="Freeform 5"/>
            <p:cNvSpPr/>
            <p:nvPr/>
          </p:nvSpPr>
          <p:spPr>
            <a:xfrm>
              <a:off x="44317" y="8055"/>
              <a:ext cx="2135685" cy="412170"/>
            </a:xfrm>
            <a:custGeom>
              <a:avLst/>
              <a:gdLst/>
              <a:ahLst/>
              <a:cxnLst/>
              <a:rect l="l" t="t" r="r" b="b"/>
              <a:pathLst>
                <a:path w="2135685" h="412170">
                  <a:moveTo>
                    <a:pt x="95474" y="0"/>
                  </a:moveTo>
                  <a:lnTo>
                    <a:pt x="2040211" y="0"/>
                  </a:lnTo>
                  <a:cubicBezTo>
                    <a:pt x="2065533" y="0"/>
                    <a:pt x="2089817" y="10059"/>
                    <a:pt x="2107722" y="27964"/>
                  </a:cubicBezTo>
                  <a:cubicBezTo>
                    <a:pt x="2125626" y="45869"/>
                    <a:pt x="2135685" y="70153"/>
                    <a:pt x="2135685" y="95474"/>
                  </a:cubicBezTo>
                  <a:lnTo>
                    <a:pt x="2135685" y="316696"/>
                  </a:lnTo>
                  <a:cubicBezTo>
                    <a:pt x="2135685" y="342017"/>
                    <a:pt x="2125626" y="366301"/>
                    <a:pt x="2107722" y="384206"/>
                  </a:cubicBezTo>
                  <a:cubicBezTo>
                    <a:pt x="2089817" y="402111"/>
                    <a:pt x="2065533" y="412170"/>
                    <a:pt x="2040211" y="412170"/>
                  </a:cubicBezTo>
                  <a:lnTo>
                    <a:pt x="95474" y="412170"/>
                  </a:lnTo>
                  <a:cubicBezTo>
                    <a:pt x="42745" y="412170"/>
                    <a:pt x="0" y="369424"/>
                    <a:pt x="0" y="316696"/>
                  </a:cubicBezTo>
                  <a:lnTo>
                    <a:pt x="0" y="95474"/>
                  </a:lnTo>
                  <a:cubicBezTo>
                    <a:pt x="0" y="42745"/>
                    <a:pt x="42745" y="0"/>
                    <a:pt x="95474" y="0"/>
                  </a:cubicBezTo>
                  <a:close/>
                </a:path>
              </a:pathLst>
            </a:custGeom>
            <a:solidFill>
              <a:srgbClr val="DFDFD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578874" y="-233723"/>
              <a:ext cx="1021447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dirty="0">
                  <a:solidFill>
                    <a:srgbClr val="000000"/>
                  </a:solidFill>
                  <a:latin typeface="Bernoru"/>
                </a:rPr>
                <a:t>Opportunities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5497651" y="-1236203"/>
            <a:ext cx="3523297" cy="4114800"/>
          </a:xfrm>
          <a:custGeom>
            <a:avLst/>
            <a:gdLst/>
            <a:ahLst/>
            <a:cxnLst/>
            <a:rect l="l" t="t" r="r" b="b"/>
            <a:pathLst>
              <a:path w="3523297" h="4114800">
                <a:moveTo>
                  <a:pt x="0" y="0"/>
                </a:moveTo>
                <a:lnTo>
                  <a:pt x="3523298" y="0"/>
                </a:lnTo>
                <a:lnTo>
                  <a:pt x="35232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311877" y="438416"/>
            <a:ext cx="11662681" cy="172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78"/>
              </a:lnSpc>
            </a:pPr>
            <a:r>
              <a:rPr lang="en-US" sz="10127">
                <a:solidFill>
                  <a:srgbClr val="FDA829"/>
                </a:solidFill>
                <a:latin typeface="Saira Condensed Heavy"/>
              </a:rPr>
              <a:t>SELECTED ARTICLES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-734513" y="-1236203"/>
            <a:ext cx="3523297" cy="4114800"/>
          </a:xfrm>
          <a:custGeom>
            <a:avLst/>
            <a:gdLst/>
            <a:ahLst/>
            <a:cxnLst/>
            <a:rect l="l" t="t" r="r" b="b"/>
            <a:pathLst>
              <a:path w="3523297" h="4114800">
                <a:moveTo>
                  <a:pt x="3523297" y="0"/>
                </a:moveTo>
                <a:lnTo>
                  <a:pt x="0" y="0"/>
                </a:lnTo>
                <a:lnTo>
                  <a:pt x="0" y="4114800"/>
                </a:lnTo>
                <a:lnTo>
                  <a:pt x="3523297" y="4114800"/>
                </a:lnTo>
                <a:lnTo>
                  <a:pt x="35232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4189032" y="5403257"/>
            <a:ext cx="8378065" cy="8378031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DFDFDF">
                <a:alpha val="9804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275742" y="4357107"/>
            <a:ext cx="8812425" cy="2339950"/>
            <a:chOff x="0" y="0"/>
            <a:chExt cx="2320968" cy="61628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20968" cy="616283"/>
            </a:xfrm>
            <a:custGeom>
              <a:avLst/>
              <a:gdLst/>
              <a:ahLst/>
              <a:cxnLst/>
              <a:rect l="l" t="t" r="r" b="b"/>
              <a:pathLst>
                <a:path w="2320968" h="616283">
                  <a:moveTo>
                    <a:pt x="87852" y="0"/>
                  </a:moveTo>
                  <a:lnTo>
                    <a:pt x="2233115" y="0"/>
                  </a:lnTo>
                  <a:cubicBezTo>
                    <a:pt x="2281635" y="0"/>
                    <a:pt x="2320968" y="39333"/>
                    <a:pt x="2320968" y="87852"/>
                  </a:cubicBezTo>
                  <a:lnTo>
                    <a:pt x="2320968" y="528431"/>
                  </a:lnTo>
                  <a:cubicBezTo>
                    <a:pt x="2320968" y="576950"/>
                    <a:pt x="2281635" y="616283"/>
                    <a:pt x="2233115" y="616283"/>
                  </a:cubicBezTo>
                  <a:lnTo>
                    <a:pt x="87852" y="616283"/>
                  </a:lnTo>
                  <a:cubicBezTo>
                    <a:pt x="39333" y="616283"/>
                    <a:pt x="0" y="576950"/>
                    <a:pt x="0" y="528431"/>
                  </a:cubicBezTo>
                  <a:lnTo>
                    <a:pt x="0" y="87852"/>
                  </a:lnTo>
                  <a:cubicBezTo>
                    <a:pt x="0" y="39333"/>
                    <a:pt x="39333" y="0"/>
                    <a:pt x="87852" y="0"/>
                  </a:cubicBezTo>
                  <a:close/>
                </a:path>
              </a:pathLst>
            </a:custGeom>
            <a:solidFill>
              <a:srgbClr val="FDA82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67170" y="4742029"/>
            <a:ext cx="8029567" cy="155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3"/>
              </a:lnSpc>
            </a:pPr>
            <a:r>
              <a:rPr lang="en-US" sz="2952">
                <a:solidFill>
                  <a:srgbClr val="FFFFFF"/>
                </a:solidFill>
                <a:latin typeface="Canva Sans"/>
              </a:rPr>
              <a:t>Adoption Intention of Fintech Services for Bank Users: An Empirical Examination with an Extended Technology Acceptance Model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75742" y="7050932"/>
            <a:ext cx="8812425" cy="2550866"/>
            <a:chOff x="0" y="0"/>
            <a:chExt cx="2320968" cy="6718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20968" cy="671833"/>
            </a:xfrm>
            <a:custGeom>
              <a:avLst/>
              <a:gdLst/>
              <a:ahLst/>
              <a:cxnLst/>
              <a:rect l="l" t="t" r="r" b="b"/>
              <a:pathLst>
                <a:path w="2320968" h="671833">
                  <a:moveTo>
                    <a:pt x="87852" y="0"/>
                  </a:moveTo>
                  <a:lnTo>
                    <a:pt x="2233115" y="0"/>
                  </a:lnTo>
                  <a:cubicBezTo>
                    <a:pt x="2281635" y="0"/>
                    <a:pt x="2320968" y="39333"/>
                    <a:pt x="2320968" y="87852"/>
                  </a:cubicBezTo>
                  <a:lnTo>
                    <a:pt x="2320968" y="583981"/>
                  </a:lnTo>
                  <a:cubicBezTo>
                    <a:pt x="2320968" y="632500"/>
                    <a:pt x="2281635" y="671833"/>
                    <a:pt x="2233115" y="671833"/>
                  </a:cubicBezTo>
                  <a:lnTo>
                    <a:pt x="87852" y="671833"/>
                  </a:lnTo>
                  <a:cubicBezTo>
                    <a:pt x="39333" y="671833"/>
                    <a:pt x="0" y="632500"/>
                    <a:pt x="0" y="583981"/>
                  </a:cubicBezTo>
                  <a:lnTo>
                    <a:pt x="0" y="87852"/>
                  </a:lnTo>
                  <a:cubicBezTo>
                    <a:pt x="0" y="39333"/>
                    <a:pt x="39333" y="0"/>
                    <a:pt x="87852" y="0"/>
                  </a:cubicBezTo>
                  <a:close/>
                </a:path>
              </a:pathLst>
            </a:custGeom>
            <a:solidFill>
              <a:srgbClr val="FDA82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71456" y="7382857"/>
            <a:ext cx="8420996" cy="2418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6"/>
              </a:lnSpc>
            </a:pPr>
            <a:r>
              <a:rPr lang="en-US" sz="3440">
                <a:solidFill>
                  <a:srgbClr val="FFFFFF"/>
                </a:solidFill>
                <a:latin typeface="Canva Sans"/>
              </a:rPr>
              <a:t>FinTech in COVID-19 and Beyond: What Factors Are Affecting Customers’ Choice of FinTech Applications</a:t>
            </a:r>
          </a:p>
          <a:p>
            <a:pPr algn="ctr">
              <a:lnSpc>
                <a:spcPts val="4816"/>
              </a:lnSpc>
            </a:pPr>
            <a:endParaRPr lang="en-US" sz="3440">
              <a:solidFill>
                <a:srgbClr val="FFFFFF"/>
              </a:solidFill>
              <a:latin typeface="Canva Sans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9183761" y="4357107"/>
            <a:ext cx="8812425" cy="2339950"/>
            <a:chOff x="0" y="0"/>
            <a:chExt cx="2320968" cy="61628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20968" cy="616283"/>
            </a:xfrm>
            <a:custGeom>
              <a:avLst/>
              <a:gdLst/>
              <a:ahLst/>
              <a:cxnLst/>
              <a:rect l="l" t="t" r="r" b="b"/>
              <a:pathLst>
                <a:path w="2320968" h="616283">
                  <a:moveTo>
                    <a:pt x="87852" y="0"/>
                  </a:moveTo>
                  <a:lnTo>
                    <a:pt x="2233115" y="0"/>
                  </a:lnTo>
                  <a:cubicBezTo>
                    <a:pt x="2281635" y="0"/>
                    <a:pt x="2320968" y="39333"/>
                    <a:pt x="2320968" y="87852"/>
                  </a:cubicBezTo>
                  <a:lnTo>
                    <a:pt x="2320968" y="528431"/>
                  </a:lnTo>
                  <a:cubicBezTo>
                    <a:pt x="2320968" y="576950"/>
                    <a:pt x="2281635" y="616283"/>
                    <a:pt x="2233115" y="616283"/>
                  </a:cubicBezTo>
                  <a:lnTo>
                    <a:pt x="87852" y="616283"/>
                  </a:lnTo>
                  <a:cubicBezTo>
                    <a:pt x="39333" y="616283"/>
                    <a:pt x="0" y="576950"/>
                    <a:pt x="0" y="528431"/>
                  </a:cubicBezTo>
                  <a:lnTo>
                    <a:pt x="0" y="87852"/>
                  </a:lnTo>
                  <a:cubicBezTo>
                    <a:pt x="0" y="39333"/>
                    <a:pt x="39333" y="0"/>
                    <a:pt x="87852" y="0"/>
                  </a:cubicBezTo>
                  <a:close/>
                </a:path>
              </a:pathLst>
            </a:custGeom>
            <a:solidFill>
              <a:srgbClr val="FDA82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457370" y="4674983"/>
            <a:ext cx="8373285" cy="229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4"/>
              </a:lnSpc>
            </a:pPr>
            <a:r>
              <a:rPr lang="en-US" sz="3260">
                <a:solidFill>
                  <a:srgbClr val="FFFFFF"/>
                </a:solidFill>
                <a:latin typeface="Canva Sans"/>
              </a:rPr>
              <a:t>FinTech adoption and financial inclusion: Evidence from household consumption in China</a:t>
            </a:r>
          </a:p>
          <a:p>
            <a:pPr algn="ctr">
              <a:lnSpc>
                <a:spcPts val="4564"/>
              </a:lnSpc>
            </a:pPr>
            <a:endParaRPr lang="en-US" sz="326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9183761" y="7011382"/>
            <a:ext cx="8920503" cy="2590416"/>
          </a:xfrm>
          <a:custGeom>
            <a:avLst/>
            <a:gdLst/>
            <a:ahLst/>
            <a:cxnLst/>
            <a:rect l="l" t="t" r="r" b="b"/>
            <a:pathLst>
              <a:path w="2349433" h="682249">
                <a:moveTo>
                  <a:pt x="86788" y="0"/>
                </a:moveTo>
                <a:lnTo>
                  <a:pt x="2262645" y="0"/>
                </a:lnTo>
                <a:cubicBezTo>
                  <a:pt x="2310577" y="0"/>
                  <a:pt x="2349433" y="38856"/>
                  <a:pt x="2349433" y="86788"/>
                </a:cubicBezTo>
                <a:lnTo>
                  <a:pt x="2349433" y="595461"/>
                </a:lnTo>
                <a:cubicBezTo>
                  <a:pt x="2349433" y="643393"/>
                  <a:pt x="2310577" y="682249"/>
                  <a:pt x="2262645" y="682249"/>
                </a:cubicBezTo>
                <a:lnTo>
                  <a:pt x="86788" y="682249"/>
                </a:lnTo>
                <a:cubicBezTo>
                  <a:pt x="38856" y="682249"/>
                  <a:pt x="0" y="643393"/>
                  <a:pt x="0" y="595461"/>
                </a:cubicBezTo>
                <a:lnTo>
                  <a:pt x="0" y="86788"/>
                </a:lnTo>
                <a:cubicBezTo>
                  <a:pt x="0" y="38856"/>
                  <a:pt x="38856" y="0"/>
                  <a:pt x="86788" y="0"/>
                </a:cubicBezTo>
                <a:close/>
              </a:path>
            </a:pathLst>
          </a:custGeom>
          <a:solidFill>
            <a:srgbClr val="FDA829"/>
          </a:solidFill>
        </p:spPr>
      </p:sp>
      <p:sp>
        <p:nvSpPr>
          <p:cNvPr id="27" name="TextBox 27"/>
          <p:cNvSpPr txBox="1"/>
          <p:nvPr/>
        </p:nvSpPr>
        <p:spPr>
          <a:xfrm>
            <a:off x="9088166" y="7382857"/>
            <a:ext cx="9244578" cy="252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dirty="0">
                <a:solidFill>
                  <a:srgbClr val="FFFFFF"/>
                </a:solidFill>
                <a:latin typeface="Canva Sans"/>
              </a:rPr>
              <a:t>Consumer acceptance and adoption towards payment-type fintech services from a Malaysian perspective</a:t>
            </a:r>
          </a:p>
          <a:p>
            <a:pPr algn="ctr">
              <a:lnSpc>
                <a:spcPts val="5039"/>
              </a:lnSpc>
            </a:pPr>
            <a:endParaRPr lang="en-US" sz="3599" dirty="0">
              <a:solidFill>
                <a:srgbClr val="FFFFFF"/>
              </a:solidFill>
              <a:latin typeface="Canv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727</Words>
  <Application>Microsoft Office PowerPoint</Application>
  <PresentationFormat>Custom</PresentationFormat>
  <Paragraphs>143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Saira Condensed Heavy</vt:lpstr>
      <vt:lpstr>Evolve Sans Bold</vt:lpstr>
      <vt:lpstr>Calibri</vt:lpstr>
      <vt:lpstr>Arial</vt:lpstr>
      <vt:lpstr>CS Gordon Serif</vt:lpstr>
      <vt:lpstr>Evolve Sans</vt:lpstr>
      <vt:lpstr>Bernoru</vt:lpstr>
      <vt:lpstr>Canva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Navy Modern Financial Investment Presentation</dc:title>
  <dc:creator>Usama</dc:creator>
  <cp:lastModifiedBy>ASUS</cp:lastModifiedBy>
  <cp:revision>2</cp:revision>
  <dcterms:created xsi:type="dcterms:W3CDTF">2006-08-16T00:00:00Z</dcterms:created>
  <dcterms:modified xsi:type="dcterms:W3CDTF">2023-10-15T03:42:14Z</dcterms:modified>
  <dc:identifier>DAFxCMBz4YI</dc:identifier>
</cp:coreProperties>
</file>