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9" r:id="rId2"/>
    <p:sldMasterId id="2147483685" r:id="rId3"/>
    <p:sldMasterId id="2147483697" r:id="rId4"/>
  </p:sldMasterIdLst>
  <p:sldIdLst>
    <p:sldId id="256" r:id="rId5"/>
    <p:sldId id="260" r:id="rId6"/>
    <p:sldId id="311" r:id="rId7"/>
    <p:sldId id="325" r:id="rId8"/>
    <p:sldId id="327" r:id="rId9"/>
    <p:sldId id="319" r:id="rId10"/>
    <p:sldId id="329" r:id="rId11"/>
    <p:sldId id="330" r:id="rId12"/>
    <p:sldId id="331" r:id="rId13"/>
    <p:sldId id="320" r:id="rId14"/>
    <p:sldId id="321" r:id="rId15"/>
    <p:sldId id="322" r:id="rId16"/>
    <p:sldId id="332" r:id="rId17"/>
    <p:sldId id="333" r:id="rId18"/>
    <p:sldId id="323" r:id="rId19"/>
    <p:sldId id="334" r:id="rId20"/>
    <p:sldId id="335" r:id="rId21"/>
    <p:sldId id="324" r:id="rId22"/>
    <p:sldId id="337" r:id="rId23"/>
    <p:sldId id="336" r:id="rId24"/>
    <p:sldId id="338" r:id="rId25"/>
    <p:sldId id="340" r:id="rId26"/>
    <p:sldId id="31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EFEFE"/>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469726DA-298F-44B0-A55D-ED9CE204AB9E}" type="datetimeFigureOut">
              <a:rPr lang="zh-TW" altLang="en-US" smtClean="0"/>
              <a:t>2023/10/14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3196202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69726DA-298F-44B0-A55D-ED9CE204AB9E}" type="datetimeFigureOut">
              <a:rPr lang="zh-TW" altLang="en-US" smtClean="0"/>
              <a:t>2023/10/14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31673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69726DA-298F-44B0-A55D-ED9CE204AB9E}" type="datetimeFigureOut">
              <a:rPr lang="zh-TW" altLang="en-US" smtClean="0"/>
              <a:t>2023/10/14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1777682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69726DA-298F-44B0-A55D-ED9CE204AB9E}" type="datetimeFigureOut">
              <a:rPr lang="zh-TW" altLang="en-US" smtClean="0"/>
              <a:t>2023/10/14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1153396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D93FE5-826A-F8AF-8C4A-6E7C0985F903}"/>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2C35926C-493C-ED9F-0540-791C36236F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3E8075B-6AAD-913B-6FB5-D7B8505359A4}"/>
              </a:ext>
            </a:extLst>
          </p:cNvPr>
          <p:cNvSpPr>
            <a:spLocks noGrp="1"/>
          </p:cNvSpPr>
          <p:nvPr>
            <p:ph type="dt" sz="half" idx="10"/>
          </p:nvPr>
        </p:nvSpPr>
        <p:spPr/>
        <p:txBody>
          <a:bodyPr/>
          <a:lstStyle/>
          <a:p>
            <a:fld id="{81009C3B-97ED-430E-88EC-99655396EF5F}"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631DAA26-229B-8230-95D8-A7C568AC042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A9A6AE7-15A1-11FA-F0E4-F6E19BDA3FA0}"/>
              </a:ext>
            </a:extLst>
          </p:cNvPr>
          <p:cNvSpPr>
            <a:spLocks noGrp="1"/>
          </p:cNvSpPr>
          <p:nvPr>
            <p:ph type="sldNum" sz="quarter" idx="12"/>
          </p:nvPr>
        </p:nvSpPr>
        <p:spPr/>
        <p:txBody>
          <a:bodyPr/>
          <a:lstStyle/>
          <a:p>
            <a:fld id="{C3DD5656-3478-4E42-9BF6-328C427193C3}" type="slidenum">
              <a:rPr lang="zh-TW" altLang="en-US" smtClean="0"/>
              <a:t>‹#›</a:t>
            </a:fld>
            <a:endParaRPr lang="zh-TW" altLang="en-US"/>
          </a:p>
        </p:txBody>
      </p:sp>
    </p:spTree>
    <p:extLst>
      <p:ext uri="{BB962C8B-B14F-4D97-AF65-F5344CB8AC3E}">
        <p14:creationId xmlns:p14="http://schemas.microsoft.com/office/powerpoint/2010/main" val="1811694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147187-4278-D58F-2B3A-8FCD4499574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BC99272-B13F-2EC5-82F5-816EDA812915}"/>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55F101E-FE18-7981-6FE1-4C652DCE6D96}"/>
              </a:ext>
            </a:extLst>
          </p:cNvPr>
          <p:cNvSpPr>
            <a:spLocks noGrp="1"/>
          </p:cNvSpPr>
          <p:nvPr>
            <p:ph type="dt" sz="half" idx="10"/>
          </p:nvPr>
        </p:nvSpPr>
        <p:spPr/>
        <p:txBody>
          <a:bodyPr/>
          <a:lstStyle/>
          <a:p>
            <a:fld id="{81009C3B-97ED-430E-88EC-99655396EF5F}"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B617AFA7-4AA3-1726-7CBF-5FC981950A8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D9DDF99-1F01-2A6B-2B38-4DA244FE9A9C}"/>
              </a:ext>
            </a:extLst>
          </p:cNvPr>
          <p:cNvSpPr>
            <a:spLocks noGrp="1"/>
          </p:cNvSpPr>
          <p:nvPr>
            <p:ph type="sldNum" sz="quarter" idx="12"/>
          </p:nvPr>
        </p:nvSpPr>
        <p:spPr/>
        <p:txBody>
          <a:bodyPr/>
          <a:lstStyle/>
          <a:p>
            <a:fld id="{C3DD5656-3478-4E42-9BF6-328C427193C3}" type="slidenum">
              <a:rPr lang="zh-TW" altLang="en-US" smtClean="0"/>
              <a:t>‹#›</a:t>
            </a:fld>
            <a:endParaRPr lang="zh-TW" altLang="en-US"/>
          </a:p>
        </p:txBody>
      </p:sp>
    </p:spTree>
    <p:extLst>
      <p:ext uri="{BB962C8B-B14F-4D97-AF65-F5344CB8AC3E}">
        <p14:creationId xmlns:p14="http://schemas.microsoft.com/office/powerpoint/2010/main" val="1608585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1175B0-6C17-B30F-BBAE-494E2FB48EE1}"/>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847FC071-3777-D882-C17D-E599A7ABCB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E0795F52-89D5-45DC-A3C5-69BE2E6E3DE1}"/>
              </a:ext>
            </a:extLst>
          </p:cNvPr>
          <p:cNvSpPr>
            <a:spLocks noGrp="1"/>
          </p:cNvSpPr>
          <p:nvPr>
            <p:ph type="dt" sz="half" idx="10"/>
          </p:nvPr>
        </p:nvSpPr>
        <p:spPr/>
        <p:txBody>
          <a:bodyPr/>
          <a:lstStyle/>
          <a:p>
            <a:fld id="{81009C3B-97ED-430E-88EC-99655396EF5F}"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5A1F6075-8967-6479-8DB3-4E46BFDF701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881AF59-DBB0-3FA8-A472-E0AED779631F}"/>
              </a:ext>
            </a:extLst>
          </p:cNvPr>
          <p:cNvSpPr>
            <a:spLocks noGrp="1"/>
          </p:cNvSpPr>
          <p:nvPr>
            <p:ph type="sldNum" sz="quarter" idx="12"/>
          </p:nvPr>
        </p:nvSpPr>
        <p:spPr/>
        <p:txBody>
          <a:bodyPr/>
          <a:lstStyle/>
          <a:p>
            <a:fld id="{C3DD5656-3478-4E42-9BF6-328C427193C3}" type="slidenum">
              <a:rPr lang="zh-TW" altLang="en-US" smtClean="0"/>
              <a:t>‹#›</a:t>
            </a:fld>
            <a:endParaRPr lang="zh-TW" altLang="en-US"/>
          </a:p>
        </p:txBody>
      </p:sp>
    </p:spTree>
    <p:extLst>
      <p:ext uri="{BB962C8B-B14F-4D97-AF65-F5344CB8AC3E}">
        <p14:creationId xmlns:p14="http://schemas.microsoft.com/office/powerpoint/2010/main" val="536254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D41273-DC82-47C4-77A4-FD06ADD5109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24477FE-0B4F-D93C-E741-EFE5297D06D7}"/>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444D93C-2C2E-D224-3FC3-8AF998864B01}"/>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5354CB1B-3668-D9AB-584E-D968AE27EBA5}"/>
              </a:ext>
            </a:extLst>
          </p:cNvPr>
          <p:cNvSpPr>
            <a:spLocks noGrp="1"/>
          </p:cNvSpPr>
          <p:nvPr>
            <p:ph type="dt" sz="half" idx="10"/>
          </p:nvPr>
        </p:nvSpPr>
        <p:spPr/>
        <p:txBody>
          <a:bodyPr/>
          <a:lstStyle/>
          <a:p>
            <a:fld id="{81009C3B-97ED-430E-88EC-99655396EF5F}" type="datetimeFigureOut">
              <a:rPr lang="zh-TW" altLang="en-US" smtClean="0"/>
              <a:t>2023/10/14</a:t>
            </a:fld>
            <a:endParaRPr lang="zh-TW" altLang="en-US"/>
          </a:p>
        </p:txBody>
      </p:sp>
      <p:sp>
        <p:nvSpPr>
          <p:cNvPr id="6" name="頁尾版面配置區 5">
            <a:extLst>
              <a:ext uri="{FF2B5EF4-FFF2-40B4-BE49-F238E27FC236}">
                <a16:creationId xmlns:a16="http://schemas.microsoft.com/office/drawing/2014/main" id="{93E41039-7039-A915-7AB2-83AC0D9C4B4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18471F0-7854-252E-4350-4B7B8D626F6E}"/>
              </a:ext>
            </a:extLst>
          </p:cNvPr>
          <p:cNvSpPr>
            <a:spLocks noGrp="1"/>
          </p:cNvSpPr>
          <p:nvPr>
            <p:ph type="sldNum" sz="quarter" idx="12"/>
          </p:nvPr>
        </p:nvSpPr>
        <p:spPr/>
        <p:txBody>
          <a:bodyPr/>
          <a:lstStyle/>
          <a:p>
            <a:fld id="{C3DD5656-3478-4E42-9BF6-328C427193C3}" type="slidenum">
              <a:rPr lang="zh-TW" altLang="en-US" smtClean="0"/>
              <a:t>‹#›</a:t>
            </a:fld>
            <a:endParaRPr lang="zh-TW" altLang="en-US"/>
          </a:p>
        </p:txBody>
      </p:sp>
    </p:spTree>
    <p:extLst>
      <p:ext uri="{BB962C8B-B14F-4D97-AF65-F5344CB8AC3E}">
        <p14:creationId xmlns:p14="http://schemas.microsoft.com/office/powerpoint/2010/main" val="405166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E2C0BD-97EC-4417-E47F-BC98F6F61521}"/>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047175E9-1FFC-AE54-5D5C-FB435BF018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C10247D6-21B5-D27D-61CA-DABDAABA718A}"/>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AB984E8E-10C9-0764-D283-5EE67B3B2B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474A850F-5C1A-24DF-5BA1-AF59CD4D3819}"/>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B06D5CBC-6624-7205-D55C-F195B85DEACE}"/>
              </a:ext>
            </a:extLst>
          </p:cNvPr>
          <p:cNvSpPr>
            <a:spLocks noGrp="1"/>
          </p:cNvSpPr>
          <p:nvPr>
            <p:ph type="dt" sz="half" idx="10"/>
          </p:nvPr>
        </p:nvSpPr>
        <p:spPr/>
        <p:txBody>
          <a:bodyPr/>
          <a:lstStyle/>
          <a:p>
            <a:fld id="{81009C3B-97ED-430E-88EC-99655396EF5F}" type="datetimeFigureOut">
              <a:rPr lang="zh-TW" altLang="en-US" smtClean="0"/>
              <a:t>2023/10/14</a:t>
            </a:fld>
            <a:endParaRPr lang="zh-TW" altLang="en-US"/>
          </a:p>
        </p:txBody>
      </p:sp>
      <p:sp>
        <p:nvSpPr>
          <p:cNvPr id="8" name="頁尾版面配置區 7">
            <a:extLst>
              <a:ext uri="{FF2B5EF4-FFF2-40B4-BE49-F238E27FC236}">
                <a16:creationId xmlns:a16="http://schemas.microsoft.com/office/drawing/2014/main" id="{01413D21-C773-F012-1960-7964105804DC}"/>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D2EE52F3-59BF-E1B2-7AB9-EE193ACE0D59}"/>
              </a:ext>
            </a:extLst>
          </p:cNvPr>
          <p:cNvSpPr>
            <a:spLocks noGrp="1"/>
          </p:cNvSpPr>
          <p:nvPr>
            <p:ph type="sldNum" sz="quarter" idx="12"/>
          </p:nvPr>
        </p:nvSpPr>
        <p:spPr/>
        <p:txBody>
          <a:bodyPr/>
          <a:lstStyle/>
          <a:p>
            <a:fld id="{C3DD5656-3478-4E42-9BF6-328C427193C3}" type="slidenum">
              <a:rPr lang="zh-TW" altLang="en-US" smtClean="0"/>
              <a:t>‹#›</a:t>
            </a:fld>
            <a:endParaRPr lang="zh-TW" altLang="en-US"/>
          </a:p>
        </p:txBody>
      </p:sp>
    </p:spTree>
    <p:extLst>
      <p:ext uri="{BB962C8B-B14F-4D97-AF65-F5344CB8AC3E}">
        <p14:creationId xmlns:p14="http://schemas.microsoft.com/office/powerpoint/2010/main" val="192718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F4ACD9-04A9-43D0-D1D4-491C0A328F11}"/>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232549E-45A2-DA2F-DEB3-4D2C727967D7}"/>
              </a:ext>
            </a:extLst>
          </p:cNvPr>
          <p:cNvSpPr>
            <a:spLocks noGrp="1"/>
          </p:cNvSpPr>
          <p:nvPr>
            <p:ph type="dt" sz="half" idx="10"/>
          </p:nvPr>
        </p:nvSpPr>
        <p:spPr/>
        <p:txBody>
          <a:bodyPr/>
          <a:lstStyle/>
          <a:p>
            <a:fld id="{81009C3B-97ED-430E-88EC-99655396EF5F}" type="datetimeFigureOut">
              <a:rPr lang="zh-TW" altLang="en-US" smtClean="0"/>
              <a:t>2023/10/14</a:t>
            </a:fld>
            <a:endParaRPr lang="zh-TW" altLang="en-US"/>
          </a:p>
        </p:txBody>
      </p:sp>
      <p:sp>
        <p:nvSpPr>
          <p:cNvPr id="4" name="頁尾版面配置區 3">
            <a:extLst>
              <a:ext uri="{FF2B5EF4-FFF2-40B4-BE49-F238E27FC236}">
                <a16:creationId xmlns:a16="http://schemas.microsoft.com/office/drawing/2014/main" id="{F98024D5-A062-78DB-9B73-41A3ACCF9BE7}"/>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F35F5FFE-0AC3-BDB3-F4FE-F0B136D3C47D}"/>
              </a:ext>
            </a:extLst>
          </p:cNvPr>
          <p:cNvSpPr>
            <a:spLocks noGrp="1"/>
          </p:cNvSpPr>
          <p:nvPr>
            <p:ph type="sldNum" sz="quarter" idx="12"/>
          </p:nvPr>
        </p:nvSpPr>
        <p:spPr/>
        <p:txBody>
          <a:bodyPr/>
          <a:lstStyle/>
          <a:p>
            <a:fld id="{C3DD5656-3478-4E42-9BF6-328C427193C3}" type="slidenum">
              <a:rPr lang="zh-TW" altLang="en-US" smtClean="0"/>
              <a:t>‹#›</a:t>
            </a:fld>
            <a:endParaRPr lang="zh-TW" altLang="en-US"/>
          </a:p>
        </p:txBody>
      </p:sp>
    </p:spTree>
    <p:extLst>
      <p:ext uri="{BB962C8B-B14F-4D97-AF65-F5344CB8AC3E}">
        <p14:creationId xmlns:p14="http://schemas.microsoft.com/office/powerpoint/2010/main" val="4101546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1A789EA8-58D7-EBD8-5309-9E24E78D049C}"/>
              </a:ext>
            </a:extLst>
          </p:cNvPr>
          <p:cNvSpPr>
            <a:spLocks noGrp="1"/>
          </p:cNvSpPr>
          <p:nvPr>
            <p:ph type="dt" sz="half" idx="10"/>
          </p:nvPr>
        </p:nvSpPr>
        <p:spPr/>
        <p:txBody>
          <a:bodyPr/>
          <a:lstStyle/>
          <a:p>
            <a:fld id="{81009C3B-97ED-430E-88EC-99655396EF5F}" type="datetimeFigureOut">
              <a:rPr lang="zh-TW" altLang="en-US" smtClean="0"/>
              <a:t>2023/10/14</a:t>
            </a:fld>
            <a:endParaRPr lang="zh-TW" altLang="en-US"/>
          </a:p>
        </p:txBody>
      </p:sp>
      <p:sp>
        <p:nvSpPr>
          <p:cNvPr id="3" name="頁尾版面配置區 2">
            <a:extLst>
              <a:ext uri="{FF2B5EF4-FFF2-40B4-BE49-F238E27FC236}">
                <a16:creationId xmlns:a16="http://schemas.microsoft.com/office/drawing/2014/main" id="{977D2BAC-FFAD-2B8E-E94C-B0316FDABB9E}"/>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48003FA-BCEF-5297-33B3-4937DA906FA2}"/>
              </a:ext>
            </a:extLst>
          </p:cNvPr>
          <p:cNvSpPr>
            <a:spLocks noGrp="1"/>
          </p:cNvSpPr>
          <p:nvPr>
            <p:ph type="sldNum" sz="quarter" idx="12"/>
          </p:nvPr>
        </p:nvSpPr>
        <p:spPr/>
        <p:txBody>
          <a:bodyPr/>
          <a:lstStyle/>
          <a:p>
            <a:fld id="{C3DD5656-3478-4E42-9BF6-328C427193C3}" type="slidenum">
              <a:rPr lang="zh-TW" altLang="en-US" smtClean="0"/>
              <a:t>‹#›</a:t>
            </a:fld>
            <a:endParaRPr lang="zh-TW" altLang="en-US"/>
          </a:p>
        </p:txBody>
      </p:sp>
    </p:spTree>
    <p:extLst>
      <p:ext uri="{BB962C8B-B14F-4D97-AF65-F5344CB8AC3E}">
        <p14:creationId xmlns:p14="http://schemas.microsoft.com/office/powerpoint/2010/main" val="353456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A323B9-506D-9E71-1CE2-C4F64455BCE3}"/>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68BB29A5-5BA8-DCEE-655F-9EC8DE9A860A}"/>
              </a:ext>
            </a:extLst>
          </p:cNvPr>
          <p:cNvSpPr>
            <a:spLocks noGrp="1"/>
          </p:cNvSpPr>
          <p:nvPr>
            <p:ph type="dt" sz="half" idx="10"/>
          </p:nvPr>
        </p:nvSpPr>
        <p:spPr/>
        <p:txBody>
          <a:bodyPr/>
          <a:lstStyle/>
          <a:p>
            <a:fld id="{469726DA-298F-44B0-A55D-ED9CE204AB9E}" type="datetimeFigureOut">
              <a:rPr lang="zh-TW" altLang="en-US" smtClean="0"/>
              <a:t>2023/10/14</a:t>
            </a:fld>
            <a:endParaRPr lang="zh-TW" altLang="en-US"/>
          </a:p>
        </p:txBody>
      </p:sp>
      <p:sp>
        <p:nvSpPr>
          <p:cNvPr id="4" name="頁尾版面配置區 3">
            <a:extLst>
              <a:ext uri="{FF2B5EF4-FFF2-40B4-BE49-F238E27FC236}">
                <a16:creationId xmlns:a16="http://schemas.microsoft.com/office/drawing/2014/main" id="{51059733-BDCF-753A-95E3-AD77F1E1C9D3}"/>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A4E6969-7FB5-219B-3592-051CE03B0D2B}"/>
              </a:ext>
            </a:extLst>
          </p:cNvPr>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1154237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A74C63-29A8-0445-1677-CEA673C18D0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725B1B8C-D99E-A2C6-CEDF-FC6B7F81F0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017FB368-EE57-4FFB-0E76-50E40DE340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1CA7603-4C93-8A40-54B1-7AE73EB5D7A6}"/>
              </a:ext>
            </a:extLst>
          </p:cNvPr>
          <p:cNvSpPr>
            <a:spLocks noGrp="1"/>
          </p:cNvSpPr>
          <p:nvPr>
            <p:ph type="dt" sz="half" idx="10"/>
          </p:nvPr>
        </p:nvSpPr>
        <p:spPr/>
        <p:txBody>
          <a:bodyPr/>
          <a:lstStyle/>
          <a:p>
            <a:fld id="{81009C3B-97ED-430E-88EC-99655396EF5F}" type="datetimeFigureOut">
              <a:rPr lang="zh-TW" altLang="en-US" smtClean="0"/>
              <a:t>2023/10/14</a:t>
            </a:fld>
            <a:endParaRPr lang="zh-TW" altLang="en-US"/>
          </a:p>
        </p:txBody>
      </p:sp>
      <p:sp>
        <p:nvSpPr>
          <p:cNvPr id="6" name="頁尾版面配置區 5">
            <a:extLst>
              <a:ext uri="{FF2B5EF4-FFF2-40B4-BE49-F238E27FC236}">
                <a16:creationId xmlns:a16="http://schemas.microsoft.com/office/drawing/2014/main" id="{4C92132C-0291-26FA-E791-8DFD9520F2D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DDD5C5F-3FEC-B914-B12B-C1711CB5DDF1}"/>
              </a:ext>
            </a:extLst>
          </p:cNvPr>
          <p:cNvSpPr>
            <a:spLocks noGrp="1"/>
          </p:cNvSpPr>
          <p:nvPr>
            <p:ph type="sldNum" sz="quarter" idx="12"/>
          </p:nvPr>
        </p:nvSpPr>
        <p:spPr/>
        <p:txBody>
          <a:bodyPr/>
          <a:lstStyle/>
          <a:p>
            <a:fld id="{C3DD5656-3478-4E42-9BF6-328C427193C3}" type="slidenum">
              <a:rPr lang="zh-TW" altLang="en-US" smtClean="0"/>
              <a:t>‹#›</a:t>
            </a:fld>
            <a:endParaRPr lang="zh-TW" altLang="en-US"/>
          </a:p>
        </p:txBody>
      </p:sp>
    </p:spTree>
    <p:extLst>
      <p:ext uri="{BB962C8B-B14F-4D97-AF65-F5344CB8AC3E}">
        <p14:creationId xmlns:p14="http://schemas.microsoft.com/office/powerpoint/2010/main" val="1735806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C7D3C7-0878-40CE-7A71-3741FB0176C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263BBB7D-2FDF-1B15-F121-1AD4475694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9A5C207F-6A64-94D6-0E63-243620874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A8D3A4B-7A8D-7688-FE91-B0CC4997BC55}"/>
              </a:ext>
            </a:extLst>
          </p:cNvPr>
          <p:cNvSpPr>
            <a:spLocks noGrp="1"/>
          </p:cNvSpPr>
          <p:nvPr>
            <p:ph type="dt" sz="half" idx="10"/>
          </p:nvPr>
        </p:nvSpPr>
        <p:spPr/>
        <p:txBody>
          <a:bodyPr/>
          <a:lstStyle/>
          <a:p>
            <a:fld id="{81009C3B-97ED-430E-88EC-99655396EF5F}" type="datetimeFigureOut">
              <a:rPr lang="zh-TW" altLang="en-US" smtClean="0"/>
              <a:t>2023/10/14</a:t>
            </a:fld>
            <a:endParaRPr lang="zh-TW" altLang="en-US"/>
          </a:p>
        </p:txBody>
      </p:sp>
      <p:sp>
        <p:nvSpPr>
          <p:cNvPr id="6" name="頁尾版面配置區 5">
            <a:extLst>
              <a:ext uri="{FF2B5EF4-FFF2-40B4-BE49-F238E27FC236}">
                <a16:creationId xmlns:a16="http://schemas.microsoft.com/office/drawing/2014/main" id="{0923A376-8AA8-23EB-8DB4-85F07D5F40D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0010883-73CE-110F-293B-60BBEC8AF9B6}"/>
              </a:ext>
            </a:extLst>
          </p:cNvPr>
          <p:cNvSpPr>
            <a:spLocks noGrp="1"/>
          </p:cNvSpPr>
          <p:nvPr>
            <p:ph type="sldNum" sz="quarter" idx="12"/>
          </p:nvPr>
        </p:nvSpPr>
        <p:spPr/>
        <p:txBody>
          <a:bodyPr/>
          <a:lstStyle/>
          <a:p>
            <a:fld id="{C3DD5656-3478-4E42-9BF6-328C427193C3}" type="slidenum">
              <a:rPr lang="zh-TW" altLang="en-US" smtClean="0"/>
              <a:t>‹#›</a:t>
            </a:fld>
            <a:endParaRPr lang="zh-TW" altLang="en-US"/>
          </a:p>
        </p:txBody>
      </p:sp>
    </p:spTree>
    <p:extLst>
      <p:ext uri="{BB962C8B-B14F-4D97-AF65-F5344CB8AC3E}">
        <p14:creationId xmlns:p14="http://schemas.microsoft.com/office/powerpoint/2010/main" val="1402423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57D362-E259-385B-A063-653AA9E714C2}"/>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F3CBE39B-5E80-6519-FDF8-17C39185F96E}"/>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022D271-05F4-04E0-7B0F-A159998BCC7C}"/>
              </a:ext>
            </a:extLst>
          </p:cNvPr>
          <p:cNvSpPr>
            <a:spLocks noGrp="1"/>
          </p:cNvSpPr>
          <p:nvPr>
            <p:ph type="dt" sz="half" idx="10"/>
          </p:nvPr>
        </p:nvSpPr>
        <p:spPr/>
        <p:txBody>
          <a:bodyPr/>
          <a:lstStyle/>
          <a:p>
            <a:fld id="{81009C3B-97ED-430E-88EC-99655396EF5F}"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141AA012-6730-BF92-4336-7222E997AD1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C38B6A2-0FCE-E2A3-8D43-CBA023E5737A}"/>
              </a:ext>
            </a:extLst>
          </p:cNvPr>
          <p:cNvSpPr>
            <a:spLocks noGrp="1"/>
          </p:cNvSpPr>
          <p:nvPr>
            <p:ph type="sldNum" sz="quarter" idx="12"/>
          </p:nvPr>
        </p:nvSpPr>
        <p:spPr/>
        <p:txBody>
          <a:bodyPr/>
          <a:lstStyle/>
          <a:p>
            <a:fld id="{C3DD5656-3478-4E42-9BF6-328C427193C3}" type="slidenum">
              <a:rPr lang="zh-TW" altLang="en-US" smtClean="0"/>
              <a:t>‹#›</a:t>
            </a:fld>
            <a:endParaRPr lang="zh-TW" altLang="en-US"/>
          </a:p>
        </p:txBody>
      </p:sp>
    </p:spTree>
    <p:extLst>
      <p:ext uri="{BB962C8B-B14F-4D97-AF65-F5344CB8AC3E}">
        <p14:creationId xmlns:p14="http://schemas.microsoft.com/office/powerpoint/2010/main" val="3096905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004E5159-47EC-2827-D6C5-CE52B59C36FE}"/>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E6E0DAAB-05CF-F08E-14B2-4FDF5605CD6F}"/>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7DDE75B-7B19-C5CA-28FD-21E31B77D6FF}"/>
              </a:ext>
            </a:extLst>
          </p:cNvPr>
          <p:cNvSpPr>
            <a:spLocks noGrp="1"/>
          </p:cNvSpPr>
          <p:nvPr>
            <p:ph type="dt" sz="half" idx="10"/>
          </p:nvPr>
        </p:nvSpPr>
        <p:spPr/>
        <p:txBody>
          <a:bodyPr/>
          <a:lstStyle/>
          <a:p>
            <a:fld id="{81009C3B-97ED-430E-88EC-99655396EF5F}"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7DD93DF5-B37B-BE92-84FA-A9837B3DA1A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F8B374D-FBBB-711D-79A1-B854F4DA4C9A}"/>
              </a:ext>
            </a:extLst>
          </p:cNvPr>
          <p:cNvSpPr>
            <a:spLocks noGrp="1"/>
          </p:cNvSpPr>
          <p:nvPr>
            <p:ph type="sldNum" sz="quarter" idx="12"/>
          </p:nvPr>
        </p:nvSpPr>
        <p:spPr/>
        <p:txBody>
          <a:bodyPr/>
          <a:lstStyle/>
          <a:p>
            <a:fld id="{C3DD5656-3478-4E42-9BF6-328C427193C3}" type="slidenum">
              <a:rPr lang="zh-TW" altLang="en-US" smtClean="0"/>
              <a:t>‹#›</a:t>
            </a:fld>
            <a:endParaRPr lang="zh-TW" altLang="en-US"/>
          </a:p>
        </p:txBody>
      </p:sp>
    </p:spTree>
    <p:extLst>
      <p:ext uri="{BB962C8B-B14F-4D97-AF65-F5344CB8AC3E}">
        <p14:creationId xmlns:p14="http://schemas.microsoft.com/office/powerpoint/2010/main" val="504762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CCD184-0307-C46F-7CBE-9098AE8EBC88}"/>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7C6B205-D467-3358-B389-D8E8B10AFF1D}"/>
              </a:ext>
            </a:extLst>
          </p:cNvPr>
          <p:cNvSpPr>
            <a:spLocks noGrp="1"/>
          </p:cNvSpPr>
          <p:nvPr>
            <p:ph type="dt" sz="half" idx="10"/>
          </p:nvPr>
        </p:nvSpPr>
        <p:spPr/>
        <p:txBody>
          <a:bodyPr/>
          <a:lstStyle/>
          <a:p>
            <a:fld id="{81009C3B-97ED-430E-88EC-99655396EF5F}" type="datetimeFigureOut">
              <a:rPr lang="zh-TW" altLang="en-US" smtClean="0"/>
              <a:t>2023/10/14</a:t>
            </a:fld>
            <a:endParaRPr lang="zh-TW" altLang="en-US"/>
          </a:p>
        </p:txBody>
      </p:sp>
      <p:sp>
        <p:nvSpPr>
          <p:cNvPr id="4" name="頁尾版面配置區 3">
            <a:extLst>
              <a:ext uri="{FF2B5EF4-FFF2-40B4-BE49-F238E27FC236}">
                <a16:creationId xmlns:a16="http://schemas.microsoft.com/office/drawing/2014/main" id="{BF1B9286-488A-570F-32FB-8D8372929A9C}"/>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1DA4E59-C9C5-BFF4-F151-C1AA8273D822}"/>
              </a:ext>
            </a:extLst>
          </p:cNvPr>
          <p:cNvSpPr>
            <a:spLocks noGrp="1"/>
          </p:cNvSpPr>
          <p:nvPr>
            <p:ph type="sldNum" sz="quarter" idx="12"/>
          </p:nvPr>
        </p:nvSpPr>
        <p:spPr/>
        <p:txBody>
          <a:bodyPr/>
          <a:lstStyle/>
          <a:p>
            <a:fld id="{C3DD5656-3478-4E42-9BF6-328C427193C3}" type="slidenum">
              <a:rPr lang="zh-TW" altLang="en-US" smtClean="0"/>
              <a:t>‹#›</a:t>
            </a:fld>
            <a:endParaRPr lang="zh-TW" altLang="en-US"/>
          </a:p>
        </p:txBody>
      </p:sp>
    </p:spTree>
    <p:extLst>
      <p:ext uri="{BB962C8B-B14F-4D97-AF65-F5344CB8AC3E}">
        <p14:creationId xmlns:p14="http://schemas.microsoft.com/office/powerpoint/2010/main" val="1453621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25F5C9-8B3A-0423-1548-A5C28CB26943}"/>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792A48F0-65C3-0855-B9EC-A2F40BF857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B829540E-4616-77FB-AAFB-C1D491D1A69F}"/>
              </a:ext>
            </a:extLst>
          </p:cNvPr>
          <p:cNvSpPr>
            <a:spLocks noGrp="1"/>
          </p:cNvSpPr>
          <p:nvPr>
            <p:ph type="dt" sz="half" idx="10"/>
          </p:nvPr>
        </p:nvSpPr>
        <p:spPr/>
        <p:txBody>
          <a:bodyPr/>
          <a:lstStyle/>
          <a:p>
            <a:fld id="{3462EE17-A888-4D85-96D5-983605849ECA}"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FDF20DA7-5CA9-8400-F548-B6E1A3D843B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12B3CA7-0BEC-FCF7-2F63-DA0682440A85}"/>
              </a:ext>
            </a:extLst>
          </p:cNvPr>
          <p:cNvSpPr>
            <a:spLocks noGrp="1"/>
          </p:cNvSpPr>
          <p:nvPr>
            <p:ph type="sldNum" sz="quarter" idx="12"/>
          </p:nvPr>
        </p:nvSpPr>
        <p:spPr/>
        <p:txBody>
          <a:bodyPr/>
          <a:lstStyle/>
          <a:p>
            <a:fld id="{6E0318D4-F3C2-44C7-8ECB-43A6A3637B77}" type="slidenum">
              <a:rPr lang="zh-TW" altLang="en-US" smtClean="0"/>
              <a:t>‹#›</a:t>
            </a:fld>
            <a:endParaRPr lang="zh-TW" altLang="en-US"/>
          </a:p>
        </p:txBody>
      </p:sp>
    </p:spTree>
    <p:extLst>
      <p:ext uri="{BB962C8B-B14F-4D97-AF65-F5344CB8AC3E}">
        <p14:creationId xmlns:p14="http://schemas.microsoft.com/office/powerpoint/2010/main" val="2446711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CF82B9-A8B5-26D4-398C-F4EBFFB6E9C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4C6ACA3-17BD-29C3-800D-E5F39B926240}"/>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0960D5C-8F8C-B01C-865D-64710F18785D}"/>
              </a:ext>
            </a:extLst>
          </p:cNvPr>
          <p:cNvSpPr>
            <a:spLocks noGrp="1"/>
          </p:cNvSpPr>
          <p:nvPr>
            <p:ph type="dt" sz="half" idx="10"/>
          </p:nvPr>
        </p:nvSpPr>
        <p:spPr/>
        <p:txBody>
          <a:bodyPr/>
          <a:lstStyle/>
          <a:p>
            <a:fld id="{3462EE17-A888-4D85-96D5-983605849ECA}"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69D9D5A0-965E-4042-EF04-9FF9681232D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237765F-8237-6292-0068-C4F226A9456A}"/>
              </a:ext>
            </a:extLst>
          </p:cNvPr>
          <p:cNvSpPr>
            <a:spLocks noGrp="1"/>
          </p:cNvSpPr>
          <p:nvPr>
            <p:ph type="sldNum" sz="quarter" idx="12"/>
          </p:nvPr>
        </p:nvSpPr>
        <p:spPr/>
        <p:txBody>
          <a:bodyPr/>
          <a:lstStyle/>
          <a:p>
            <a:fld id="{6E0318D4-F3C2-44C7-8ECB-43A6A3637B77}" type="slidenum">
              <a:rPr lang="zh-TW" altLang="en-US" smtClean="0"/>
              <a:t>‹#›</a:t>
            </a:fld>
            <a:endParaRPr lang="zh-TW" altLang="en-US"/>
          </a:p>
        </p:txBody>
      </p:sp>
    </p:spTree>
    <p:extLst>
      <p:ext uri="{BB962C8B-B14F-4D97-AF65-F5344CB8AC3E}">
        <p14:creationId xmlns:p14="http://schemas.microsoft.com/office/powerpoint/2010/main" val="3357328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65865D-C6B6-4B18-23AA-4D41A0892E1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0C3AB4E2-2C99-ED5D-C397-3D7964D5FA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AB2BEC43-A642-A597-2E6A-F82A69AD69CA}"/>
              </a:ext>
            </a:extLst>
          </p:cNvPr>
          <p:cNvSpPr>
            <a:spLocks noGrp="1"/>
          </p:cNvSpPr>
          <p:nvPr>
            <p:ph type="dt" sz="half" idx="10"/>
          </p:nvPr>
        </p:nvSpPr>
        <p:spPr/>
        <p:txBody>
          <a:bodyPr/>
          <a:lstStyle/>
          <a:p>
            <a:fld id="{3462EE17-A888-4D85-96D5-983605849ECA}"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38ACACFB-6ACD-713D-A207-8CF7B470009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F0646D1-EADD-743D-C883-CCEB2CAF04F7}"/>
              </a:ext>
            </a:extLst>
          </p:cNvPr>
          <p:cNvSpPr>
            <a:spLocks noGrp="1"/>
          </p:cNvSpPr>
          <p:nvPr>
            <p:ph type="sldNum" sz="quarter" idx="12"/>
          </p:nvPr>
        </p:nvSpPr>
        <p:spPr/>
        <p:txBody>
          <a:bodyPr/>
          <a:lstStyle/>
          <a:p>
            <a:fld id="{6E0318D4-F3C2-44C7-8ECB-43A6A3637B77}" type="slidenum">
              <a:rPr lang="zh-TW" altLang="en-US" smtClean="0"/>
              <a:t>‹#›</a:t>
            </a:fld>
            <a:endParaRPr lang="zh-TW" altLang="en-US"/>
          </a:p>
        </p:txBody>
      </p:sp>
    </p:spTree>
    <p:extLst>
      <p:ext uri="{BB962C8B-B14F-4D97-AF65-F5344CB8AC3E}">
        <p14:creationId xmlns:p14="http://schemas.microsoft.com/office/powerpoint/2010/main" val="2068858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8EBEE9-B08E-75E9-A15B-EDDB5309C65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B5EF2D5-7B17-A41E-3956-C5F50B4604C9}"/>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C4D43C8-7528-81E7-83BC-33FDC1FFB411}"/>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1EA710D4-0774-AE2D-F49D-1E4CF1E29AE1}"/>
              </a:ext>
            </a:extLst>
          </p:cNvPr>
          <p:cNvSpPr>
            <a:spLocks noGrp="1"/>
          </p:cNvSpPr>
          <p:nvPr>
            <p:ph type="dt" sz="half" idx="10"/>
          </p:nvPr>
        </p:nvSpPr>
        <p:spPr/>
        <p:txBody>
          <a:bodyPr/>
          <a:lstStyle/>
          <a:p>
            <a:fld id="{3462EE17-A888-4D85-96D5-983605849ECA}" type="datetimeFigureOut">
              <a:rPr lang="zh-TW" altLang="en-US" smtClean="0"/>
              <a:t>2023/10/14</a:t>
            </a:fld>
            <a:endParaRPr lang="zh-TW" altLang="en-US"/>
          </a:p>
        </p:txBody>
      </p:sp>
      <p:sp>
        <p:nvSpPr>
          <p:cNvPr id="6" name="頁尾版面配置區 5">
            <a:extLst>
              <a:ext uri="{FF2B5EF4-FFF2-40B4-BE49-F238E27FC236}">
                <a16:creationId xmlns:a16="http://schemas.microsoft.com/office/drawing/2014/main" id="{FA1DEB39-993B-65D6-9842-2C25F83EA3B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2080EEC-301B-8783-A561-128BB69794B8}"/>
              </a:ext>
            </a:extLst>
          </p:cNvPr>
          <p:cNvSpPr>
            <a:spLocks noGrp="1"/>
          </p:cNvSpPr>
          <p:nvPr>
            <p:ph type="sldNum" sz="quarter" idx="12"/>
          </p:nvPr>
        </p:nvSpPr>
        <p:spPr/>
        <p:txBody>
          <a:bodyPr/>
          <a:lstStyle/>
          <a:p>
            <a:fld id="{6E0318D4-F3C2-44C7-8ECB-43A6A3637B77}" type="slidenum">
              <a:rPr lang="zh-TW" altLang="en-US" smtClean="0"/>
              <a:t>‹#›</a:t>
            </a:fld>
            <a:endParaRPr lang="zh-TW" altLang="en-US"/>
          </a:p>
        </p:txBody>
      </p:sp>
    </p:spTree>
    <p:extLst>
      <p:ext uri="{BB962C8B-B14F-4D97-AF65-F5344CB8AC3E}">
        <p14:creationId xmlns:p14="http://schemas.microsoft.com/office/powerpoint/2010/main" val="2290499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E43B52-3947-F674-E746-AE59D5812BBE}"/>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9029B158-D4C6-5DAF-4D73-B312939E3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C7B94396-C08D-2F16-078B-38B66468492A}"/>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80326C6F-4195-5898-87C4-E1C9E607E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4F7BCE3-3779-362F-1F08-BEC25F54102A}"/>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4A651B6C-D1B1-91EF-2D87-81946F93062D}"/>
              </a:ext>
            </a:extLst>
          </p:cNvPr>
          <p:cNvSpPr>
            <a:spLocks noGrp="1"/>
          </p:cNvSpPr>
          <p:nvPr>
            <p:ph type="dt" sz="half" idx="10"/>
          </p:nvPr>
        </p:nvSpPr>
        <p:spPr/>
        <p:txBody>
          <a:bodyPr/>
          <a:lstStyle/>
          <a:p>
            <a:fld id="{3462EE17-A888-4D85-96D5-983605849ECA}" type="datetimeFigureOut">
              <a:rPr lang="zh-TW" altLang="en-US" smtClean="0"/>
              <a:t>2023/10/14</a:t>
            </a:fld>
            <a:endParaRPr lang="zh-TW" altLang="en-US"/>
          </a:p>
        </p:txBody>
      </p:sp>
      <p:sp>
        <p:nvSpPr>
          <p:cNvPr id="8" name="頁尾版面配置區 7">
            <a:extLst>
              <a:ext uri="{FF2B5EF4-FFF2-40B4-BE49-F238E27FC236}">
                <a16:creationId xmlns:a16="http://schemas.microsoft.com/office/drawing/2014/main" id="{777C3D9D-A973-591D-B194-C0272DC1862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D41D90A1-D561-E9D5-7903-DC171179744C}"/>
              </a:ext>
            </a:extLst>
          </p:cNvPr>
          <p:cNvSpPr>
            <a:spLocks noGrp="1"/>
          </p:cNvSpPr>
          <p:nvPr>
            <p:ph type="sldNum" sz="quarter" idx="12"/>
          </p:nvPr>
        </p:nvSpPr>
        <p:spPr/>
        <p:txBody>
          <a:bodyPr/>
          <a:lstStyle/>
          <a:p>
            <a:fld id="{6E0318D4-F3C2-44C7-8ECB-43A6A3637B77}" type="slidenum">
              <a:rPr lang="zh-TW" altLang="en-US" smtClean="0"/>
              <a:t>‹#›</a:t>
            </a:fld>
            <a:endParaRPr lang="zh-TW" altLang="en-US"/>
          </a:p>
        </p:txBody>
      </p:sp>
    </p:spTree>
    <p:extLst>
      <p:ext uri="{BB962C8B-B14F-4D97-AF65-F5344CB8AC3E}">
        <p14:creationId xmlns:p14="http://schemas.microsoft.com/office/powerpoint/2010/main" val="90386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469726DA-298F-44B0-A55D-ED9CE204AB9E}" type="datetimeFigureOut">
              <a:rPr lang="zh-TW" altLang="en-US" smtClean="0"/>
              <a:t>2023/10/14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1246768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EE6E8F-592C-ECEC-9A3D-EB9C971AF69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716F5B03-2238-0EB8-99D7-DE81A82F2109}"/>
              </a:ext>
            </a:extLst>
          </p:cNvPr>
          <p:cNvSpPr>
            <a:spLocks noGrp="1"/>
          </p:cNvSpPr>
          <p:nvPr>
            <p:ph type="dt" sz="half" idx="10"/>
          </p:nvPr>
        </p:nvSpPr>
        <p:spPr/>
        <p:txBody>
          <a:bodyPr/>
          <a:lstStyle/>
          <a:p>
            <a:fld id="{3462EE17-A888-4D85-96D5-983605849ECA}" type="datetimeFigureOut">
              <a:rPr lang="zh-TW" altLang="en-US" smtClean="0"/>
              <a:t>2023/10/14</a:t>
            </a:fld>
            <a:endParaRPr lang="zh-TW" altLang="en-US"/>
          </a:p>
        </p:txBody>
      </p:sp>
      <p:sp>
        <p:nvSpPr>
          <p:cNvPr id="4" name="頁尾版面配置區 3">
            <a:extLst>
              <a:ext uri="{FF2B5EF4-FFF2-40B4-BE49-F238E27FC236}">
                <a16:creationId xmlns:a16="http://schemas.microsoft.com/office/drawing/2014/main" id="{D9C101F6-3040-EA85-5786-3A5250CB3F2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F5D226B4-6B0C-FA9C-5223-FA7519903F18}"/>
              </a:ext>
            </a:extLst>
          </p:cNvPr>
          <p:cNvSpPr>
            <a:spLocks noGrp="1"/>
          </p:cNvSpPr>
          <p:nvPr>
            <p:ph type="sldNum" sz="quarter" idx="12"/>
          </p:nvPr>
        </p:nvSpPr>
        <p:spPr/>
        <p:txBody>
          <a:bodyPr/>
          <a:lstStyle/>
          <a:p>
            <a:fld id="{6E0318D4-F3C2-44C7-8ECB-43A6A3637B77}" type="slidenum">
              <a:rPr lang="zh-TW" altLang="en-US" smtClean="0"/>
              <a:t>‹#›</a:t>
            </a:fld>
            <a:endParaRPr lang="zh-TW" altLang="en-US"/>
          </a:p>
        </p:txBody>
      </p:sp>
    </p:spTree>
    <p:extLst>
      <p:ext uri="{BB962C8B-B14F-4D97-AF65-F5344CB8AC3E}">
        <p14:creationId xmlns:p14="http://schemas.microsoft.com/office/powerpoint/2010/main" val="964663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B28F4234-DC77-363E-D266-6C696E9FB49A}"/>
              </a:ext>
            </a:extLst>
          </p:cNvPr>
          <p:cNvSpPr>
            <a:spLocks noGrp="1"/>
          </p:cNvSpPr>
          <p:nvPr>
            <p:ph type="dt" sz="half" idx="10"/>
          </p:nvPr>
        </p:nvSpPr>
        <p:spPr/>
        <p:txBody>
          <a:bodyPr/>
          <a:lstStyle/>
          <a:p>
            <a:fld id="{3462EE17-A888-4D85-96D5-983605849ECA}" type="datetimeFigureOut">
              <a:rPr lang="zh-TW" altLang="en-US" smtClean="0"/>
              <a:t>2023/10/14</a:t>
            </a:fld>
            <a:endParaRPr lang="zh-TW" altLang="en-US"/>
          </a:p>
        </p:txBody>
      </p:sp>
      <p:sp>
        <p:nvSpPr>
          <p:cNvPr id="3" name="頁尾版面配置區 2">
            <a:extLst>
              <a:ext uri="{FF2B5EF4-FFF2-40B4-BE49-F238E27FC236}">
                <a16:creationId xmlns:a16="http://schemas.microsoft.com/office/drawing/2014/main" id="{0486C582-5045-FD1C-46FA-706FA4C769E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21DC4DF2-4A15-52A9-2F03-BCE7CBE4D390}"/>
              </a:ext>
            </a:extLst>
          </p:cNvPr>
          <p:cNvSpPr>
            <a:spLocks noGrp="1"/>
          </p:cNvSpPr>
          <p:nvPr>
            <p:ph type="sldNum" sz="quarter" idx="12"/>
          </p:nvPr>
        </p:nvSpPr>
        <p:spPr/>
        <p:txBody>
          <a:bodyPr/>
          <a:lstStyle/>
          <a:p>
            <a:fld id="{6E0318D4-F3C2-44C7-8ECB-43A6A3637B77}" type="slidenum">
              <a:rPr lang="zh-TW" altLang="en-US" smtClean="0"/>
              <a:t>‹#›</a:t>
            </a:fld>
            <a:endParaRPr lang="zh-TW" altLang="en-US"/>
          </a:p>
        </p:txBody>
      </p:sp>
    </p:spTree>
    <p:extLst>
      <p:ext uri="{BB962C8B-B14F-4D97-AF65-F5344CB8AC3E}">
        <p14:creationId xmlns:p14="http://schemas.microsoft.com/office/powerpoint/2010/main" val="1419320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B68697-0AEB-4B3E-0975-0070A76F2F6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0FB05272-EC85-DC85-1D9E-751EE99B99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5DF2C84F-28B2-3427-2BB9-BC17217AD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EB3911C-F046-28E0-37CC-AB5740D97E3A}"/>
              </a:ext>
            </a:extLst>
          </p:cNvPr>
          <p:cNvSpPr>
            <a:spLocks noGrp="1"/>
          </p:cNvSpPr>
          <p:nvPr>
            <p:ph type="dt" sz="half" idx="10"/>
          </p:nvPr>
        </p:nvSpPr>
        <p:spPr/>
        <p:txBody>
          <a:bodyPr/>
          <a:lstStyle/>
          <a:p>
            <a:fld id="{3462EE17-A888-4D85-96D5-983605849ECA}" type="datetimeFigureOut">
              <a:rPr lang="zh-TW" altLang="en-US" smtClean="0"/>
              <a:t>2023/10/14</a:t>
            </a:fld>
            <a:endParaRPr lang="zh-TW" altLang="en-US"/>
          </a:p>
        </p:txBody>
      </p:sp>
      <p:sp>
        <p:nvSpPr>
          <p:cNvPr id="6" name="頁尾版面配置區 5">
            <a:extLst>
              <a:ext uri="{FF2B5EF4-FFF2-40B4-BE49-F238E27FC236}">
                <a16:creationId xmlns:a16="http://schemas.microsoft.com/office/drawing/2014/main" id="{9426C010-BD4F-36B5-C8E1-5508D25607C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751F989-4FA3-2ED2-62A3-57132783570B}"/>
              </a:ext>
            </a:extLst>
          </p:cNvPr>
          <p:cNvSpPr>
            <a:spLocks noGrp="1"/>
          </p:cNvSpPr>
          <p:nvPr>
            <p:ph type="sldNum" sz="quarter" idx="12"/>
          </p:nvPr>
        </p:nvSpPr>
        <p:spPr/>
        <p:txBody>
          <a:bodyPr/>
          <a:lstStyle/>
          <a:p>
            <a:fld id="{6E0318D4-F3C2-44C7-8ECB-43A6A3637B77}" type="slidenum">
              <a:rPr lang="zh-TW" altLang="en-US" smtClean="0"/>
              <a:t>‹#›</a:t>
            </a:fld>
            <a:endParaRPr lang="zh-TW" altLang="en-US"/>
          </a:p>
        </p:txBody>
      </p:sp>
    </p:spTree>
    <p:extLst>
      <p:ext uri="{BB962C8B-B14F-4D97-AF65-F5344CB8AC3E}">
        <p14:creationId xmlns:p14="http://schemas.microsoft.com/office/powerpoint/2010/main" val="4090882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AF174D-DBD4-23BA-6F28-9B24706540B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457E6792-CFBA-6DA9-2D66-75C3282A0F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35212F95-4871-2FDF-3EFF-812DC751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1C5D962-CD3A-4225-5A14-0989CE2CEF62}"/>
              </a:ext>
            </a:extLst>
          </p:cNvPr>
          <p:cNvSpPr>
            <a:spLocks noGrp="1"/>
          </p:cNvSpPr>
          <p:nvPr>
            <p:ph type="dt" sz="half" idx="10"/>
          </p:nvPr>
        </p:nvSpPr>
        <p:spPr/>
        <p:txBody>
          <a:bodyPr/>
          <a:lstStyle/>
          <a:p>
            <a:fld id="{3462EE17-A888-4D85-96D5-983605849ECA}" type="datetimeFigureOut">
              <a:rPr lang="zh-TW" altLang="en-US" smtClean="0"/>
              <a:t>2023/10/14</a:t>
            </a:fld>
            <a:endParaRPr lang="zh-TW" altLang="en-US"/>
          </a:p>
        </p:txBody>
      </p:sp>
      <p:sp>
        <p:nvSpPr>
          <p:cNvPr id="6" name="頁尾版面配置區 5">
            <a:extLst>
              <a:ext uri="{FF2B5EF4-FFF2-40B4-BE49-F238E27FC236}">
                <a16:creationId xmlns:a16="http://schemas.microsoft.com/office/drawing/2014/main" id="{041D809D-5DFF-22F3-3E67-334A4CE6E44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C4EAC53-1851-D9DC-6DFC-98734DCAEA0B}"/>
              </a:ext>
            </a:extLst>
          </p:cNvPr>
          <p:cNvSpPr>
            <a:spLocks noGrp="1"/>
          </p:cNvSpPr>
          <p:nvPr>
            <p:ph type="sldNum" sz="quarter" idx="12"/>
          </p:nvPr>
        </p:nvSpPr>
        <p:spPr/>
        <p:txBody>
          <a:bodyPr/>
          <a:lstStyle/>
          <a:p>
            <a:fld id="{6E0318D4-F3C2-44C7-8ECB-43A6A3637B77}" type="slidenum">
              <a:rPr lang="zh-TW" altLang="en-US" smtClean="0"/>
              <a:t>‹#›</a:t>
            </a:fld>
            <a:endParaRPr lang="zh-TW" altLang="en-US"/>
          </a:p>
        </p:txBody>
      </p:sp>
    </p:spTree>
    <p:extLst>
      <p:ext uri="{BB962C8B-B14F-4D97-AF65-F5344CB8AC3E}">
        <p14:creationId xmlns:p14="http://schemas.microsoft.com/office/powerpoint/2010/main" val="2825572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4401E8-2A0C-B173-572B-F7E26022C62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011E0F75-209F-4162-1F43-3E793F8D2ED6}"/>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5F810D8-792E-9CA0-95EF-D3EFDB81913A}"/>
              </a:ext>
            </a:extLst>
          </p:cNvPr>
          <p:cNvSpPr>
            <a:spLocks noGrp="1"/>
          </p:cNvSpPr>
          <p:nvPr>
            <p:ph type="dt" sz="half" idx="10"/>
          </p:nvPr>
        </p:nvSpPr>
        <p:spPr/>
        <p:txBody>
          <a:bodyPr/>
          <a:lstStyle/>
          <a:p>
            <a:fld id="{3462EE17-A888-4D85-96D5-983605849ECA}"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8B084450-0C4B-A435-B61E-82FF6A9F086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7302BC0-8A71-5579-5BDC-4FB650C3B990}"/>
              </a:ext>
            </a:extLst>
          </p:cNvPr>
          <p:cNvSpPr>
            <a:spLocks noGrp="1"/>
          </p:cNvSpPr>
          <p:nvPr>
            <p:ph type="sldNum" sz="quarter" idx="12"/>
          </p:nvPr>
        </p:nvSpPr>
        <p:spPr/>
        <p:txBody>
          <a:bodyPr/>
          <a:lstStyle/>
          <a:p>
            <a:fld id="{6E0318D4-F3C2-44C7-8ECB-43A6A3637B77}" type="slidenum">
              <a:rPr lang="zh-TW" altLang="en-US" smtClean="0"/>
              <a:t>‹#›</a:t>
            </a:fld>
            <a:endParaRPr lang="zh-TW" altLang="en-US"/>
          </a:p>
        </p:txBody>
      </p:sp>
    </p:spTree>
    <p:extLst>
      <p:ext uri="{BB962C8B-B14F-4D97-AF65-F5344CB8AC3E}">
        <p14:creationId xmlns:p14="http://schemas.microsoft.com/office/powerpoint/2010/main" val="3608650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D6BD9DA0-C8BC-39FD-295C-B137C6584806}"/>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68EC9546-4FAB-BFB9-64AC-2F9710EF998E}"/>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B9FC7E3-380C-609B-203F-6B6A6ECA0361}"/>
              </a:ext>
            </a:extLst>
          </p:cNvPr>
          <p:cNvSpPr>
            <a:spLocks noGrp="1"/>
          </p:cNvSpPr>
          <p:nvPr>
            <p:ph type="dt" sz="half" idx="10"/>
          </p:nvPr>
        </p:nvSpPr>
        <p:spPr/>
        <p:txBody>
          <a:bodyPr/>
          <a:lstStyle/>
          <a:p>
            <a:fld id="{3462EE17-A888-4D85-96D5-983605849ECA}"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2B70E0B7-CA10-8788-C688-60ED6DA432D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7C9D753-D07B-9890-825A-371CEDCD2890}"/>
              </a:ext>
            </a:extLst>
          </p:cNvPr>
          <p:cNvSpPr>
            <a:spLocks noGrp="1"/>
          </p:cNvSpPr>
          <p:nvPr>
            <p:ph type="sldNum" sz="quarter" idx="12"/>
          </p:nvPr>
        </p:nvSpPr>
        <p:spPr/>
        <p:txBody>
          <a:bodyPr/>
          <a:lstStyle/>
          <a:p>
            <a:fld id="{6E0318D4-F3C2-44C7-8ECB-43A6A3637B77}" type="slidenum">
              <a:rPr lang="zh-TW" altLang="en-US" smtClean="0"/>
              <a:t>‹#›</a:t>
            </a:fld>
            <a:endParaRPr lang="zh-TW" altLang="en-US"/>
          </a:p>
        </p:txBody>
      </p:sp>
    </p:spTree>
    <p:extLst>
      <p:ext uri="{BB962C8B-B14F-4D97-AF65-F5344CB8AC3E}">
        <p14:creationId xmlns:p14="http://schemas.microsoft.com/office/powerpoint/2010/main" val="1016312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81AF15-B2B8-62A8-5260-13A5C7784B92}"/>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D9E94D53-11BC-AAC9-123D-3519432DC6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61CEC1C7-8847-28A8-5E1B-9FB66622B4FB}"/>
              </a:ext>
            </a:extLst>
          </p:cNvPr>
          <p:cNvSpPr>
            <a:spLocks noGrp="1"/>
          </p:cNvSpPr>
          <p:nvPr>
            <p:ph type="dt" sz="half" idx="10"/>
          </p:nvPr>
        </p:nvSpPr>
        <p:spPr/>
        <p:txBody>
          <a:bodyPr/>
          <a:lstStyle/>
          <a:p>
            <a:fld id="{7C7A3C79-4486-4BEE-A8E4-6EFE758157FF}"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53818360-0ADC-EE85-6C5E-3ECFD71561F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07F2BF3-E045-D4B9-98AA-E53F5922C376}"/>
              </a:ext>
            </a:extLst>
          </p:cNvPr>
          <p:cNvSpPr>
            <a:spLocks noGrp="1"/>
          </p:cNvSpPr>
          <p:nvPr>
            <p:ph type="sldNum" sz="quarter" idx="12"/>
          </p:nvPr>
        </p:nvSpPr>
        <p:spPr/>
        <p:txBody>
          <a:bodyPr/>
          <a:lstStyle/>
          <a:p>
            <a:fld id="{8E4AA85B-499B-4B0E-8881-3440065344B1}" type="slidenum">
              <a:rPr lang="zh-TW" altLang="en-US" smtClean="0"/>
              <a:t>‹#›</a:t>
            </a:fld>
            <a:endParaRPr lang="zh-TW" altLang="en-US"/>
          </a:p>
        </p:txBody>
      </p:sp>
    </p:spTree>
    <p:extLst>
      <p:ext uri="{BB962C8B-B14F-4D97-AF65-F5344CB8AC3E}">
        <p14:creationId xmlns:p14="http://schemas.microsoft.com/office/powerpoint/2010/main" val="1853442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7678E3-08C4-041B-6A49-7CDA61ECC8B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DA1A5A6-FCE2-A5D4-9335-D6CB9B0EF684}"/>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8533AE5-1857-BF34-7C07-409E14DF017C}"/>
              </a:ext>
            </a:extLst>
          </p:cNvPr>
          <p:cNvSpPr>
            <a:spLocks noGrp="1"/>
          </p:cNvSpPr>
          <p:nvPr>
            <p:ph type="dt" sz="half" idx="10"/>
          </p:nvPr>
        </p:nvSpPr>
        <p:spPr/>
        <p:txBody>
          <a:bodyPr/>
          <a:lstStyle/>
          <a:p>
            <a:fld id="{7C7A3C79-4486-4BEE-A8E4-6EFE758157FF}"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A4842648-8593-10FF-5B76-13B3923570E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95F8593-B077-3172-92F7-204229DD0E0D}"/>
              </a:ext>
            </a:extLst>
          </p:cNvPr>
          <p:cNvSpPr>
            <a:spLocks noGrp="1"/>
          </p:cNvSpPr>
          <p:nvPr>
            <p:ph type="sldNum" sz="quarter" idx="12"/>
          </p:nvPr>
        </p:nvSpPr>
        <p:spPr/>
        <p:txBody>
          <a:bodyPr/>
          <a:lstStyle/>
          <a:p>
            <a:fld id="{8E4AA85B-499B-4B0E-8881-3440065344B1}" type="slidenum">
              <a:rPr lang="zh-TW" altLang="en-US" smtClean="0"/>
              <a:t>‹#›</a:t>
            </a:fld>
            <a:endParaRPr lang="zh-TW" altLang="en-US"/>
          </a:p>
        </p:txBody>
      </p:sp>
    </p:spTree>
    <p:extLst>
      <p:ext uri="{BB962C8B-B14F-4D97-AF65-F5344CB8AC3E}">
        <p14:creationId xmlns:p14="http://schemas.microsoft.com/office/powerpoint/2010/main" val="15966483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2B30A9-7E71-CF3E-F531-6CD7C99A4C2E}"/>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EB750D36-1277-178C-D4AA-F13479CB85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E8266FE9-E74A-1DC8-9B2B-933AE1FAF774}"/>
              </a:ext>
            </a:extLst>
          </p:cNvPr>
          <p:cNvSpPr>
            <a:spLocks noGrp="1"/>
          </p:cNvSpPr>
          <p:nvPr>
            <p:ph type="dt" sz="half" idx="10"/>
          </p:nvPr>
        </p:nvSpPr>
        <p:spPr/>
        <p:txBody>
          <a:bodyPr/>
          <a:lstStyle/>
          <a:p>
            <a:fld id="{7C7A3C79-4486-4BEE-A8E4-6EFE758157FF}"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E489782A-FB5F-E0B9-78B4-C15BB961B20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71F6396-3E0E-8718-ABAD-0CB7B866995A}"/>
              </a:ext>
            </a:extLst>
          </p:cNvPr>
          <p:cNvSpPr>
            <a:spLocks noGrp="1"/>
          </p:cNvSpPr>
          <p:nvPr>
            <p:ph type="sldNum" sz="quarter" idx="12"/>
          </p:nvPr>
        </p:nvSpPr>
        <p:spPr/>
        <p:txBody>
          <a:bodyPr/>
          <a:lstStyle/>
          <a:p>
            <a:fld id="{8E4AA85B-499B-4B0E-8881-3440065344B1}" type="slidenum">
              <a:rPr lang="zh-TW" altLang="en-US" smtClean="0"/>
              <a:t>‹#›</a:t>
            </a:fld>
            <a:endParaRPr lang="zh-TW" altLang="en-US"/>
          </a:p>
        </p:txBody>
      </p:sp>
    </p:spTree>
    <p:extLst>
      <p:ext uri="{BB962C8B-B14F-4D97-AF65-F5344CB8AC3E}">
        <p14:creationId xmlns:p14="http://schemas.microsoft.com/office/powerpoint/2010/main" val="3716739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97C685-FBC4-DE62-748A-88285C42E0C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83A3222-7242-900D-E35D-1737A3486315}"/>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3F5B87D1-D4C2-3E1D-702D-5B13625E462C}"/>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942FF2E-4566-B13C-5D3D-132358F9B85E}"/>
              </a:ext>
            </a:extLst>
          </p:cNvPr>
          <p:cNvSpPr>
            <a:spLocks noGrp="1"/>
          </p:cNvSpPr>
          <p:nvPr>
            <p:ph type="dt" sz="half" idx="10"/>
          </p:nvPr>
        </p:nvSpPr>
        <p:spPr/>
        <p:txBody>
          <a:bodyPr/>
          <a:lstStyle/>
          <a:p>
            <a:fld id="{7C7A3C79-4486-4BEE-A8E4-6EFE758157FF}" type="datetimeFigureOut">
              <a:rPr lang="zh-TW" altLang="en-US" smtClean="0"/>
              <a:t>2023/10/14</a:t>
            </a:fld>
            <a:endParaRPr lang="zh-TW" altLang="en-US"/>
          </a:p>
        </p:txBody>
      </p:sp>
      <p:sp>
        <p:nvSpPr>
          <p:cNvPr id="6" name="頁尾版面配置區 5">
            <a:extLst>
              <a:ext uri="{FF2B5EF4-FFF2-40B4-BE49-F238E27FC236}">
                <a16:creationId xmlns:a16="http://schemas.microsoft.com/office/drawing/2014/main" id="{4D453034-0949-EF52-99BA-48ACBC379EE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4F3708F-9AF0-38A5-BF9D-A80F587FC4AD}"/>
              </a:ext>
            </a:extLst>
          </p:cNvPr>
          <p:cNvSpPr>
            <a:spLocks noGrp="1"/>
          </p:cNvSpPr>
          <p:nvPr>
            <p:ph type="sldNum" sz="quarter" idx="12"/>
          </p:nvPr>
        </p:nvSpPr>
        <p:spPr/>
        <p:txBody>
          <a:bodyPr/>
          <a:lstStyle/>
          <a:p>
            <a:fld id="{8E4AA85B-499B-4B0E-8881-3440065344B1}" type="slidenum">
              <a:rPr lang="zh-TW" altLang="en-US" smtClean="0"/>
              <a:t>‹#›</a:t>
            </a:fld>
            <a:endParaRPr lang="zh-TW" altLang="en-US"/>
          </a:p>
        </p:txBody>
      </p:sp>
    </p:spTree>
    <p:extLst>
      <p:ext uri="{BB962C8B-B14F-4D97-AF65-F5344CB8AC3E}">
        <p14:creationId xmlns:p14="http://schemas.microsoft.com/office/powerpoint/2010/main" val="17968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69726DA-298F-44B0-A55D-ED9CE204AB9E}" type="datetimeFigureOut">
              <a:rPr lang="zh-TW" altLang="en-US" smtClean="0"/>
              <a:t>2023/10/14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1666588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D46DB5-702B-BE4A-41C4-19D2B03A94C4}"/>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0674CB9-7FC4-1DC3-64BC-BE0ACD50D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818912F9-BFA9-4CEB-09D8-07FF0B7A6BF4}"/>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D95E1C93-529C-DF19-AC69-BA962B6EB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809D15E7-03CE-16CF-73A3-C723AA76A848}"/>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101F51BD-20D2-4608-4041-597547D8D548}"/>
              </a:ext>
            </a:extLst>
          </p:cNvPr>
          <p:cNvSpPr>
            <a:spLocks noGrp="1"/>
          </p:cNvSpPr>
          <p:nvPr>
            <p:ph type="dt" sz="half" idx="10"/>
          </p:nvPr>
        </p:nvSpPr>
        <p:spPr/>
        <p:txBody>
          <a:bodyPr/>
          <a:lstStyle/>
          <a:p>
            <a:fld id="{7C7A3C79-4486-4BEE-A8E4-6EFE758157FF}" type="datetimeFigureOut">
              <a:rPr lang="zh-TW" altLang="en-US" smtClean="0"/>
              <a:t>2023/10/14</a:t>
            </a:fld>
            <a:endParaRPr lang="zh-TW" altLang="en-US"/>
          </a:p>
        </p:txBody>
      </p:sp>
      <p:sp>
        <p:nvSpPr>
          <p:cNvPr id="8" name="頁尾版面配置區 7">
            <a:extLst>
              <a:ext uri="{FF2B5EF4-FFF2-40B4-BE49-F238E27FC236}">
                <a16:creationId xmlns:a16="http://schemas.microsoft.com/office/drawing/2014/main" id="{E026D442-0EBA-ED35-F3C8-D5C344C31DE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E9679E90-2507-07FF-855A-5DFE3FC9AC5D}"/>
              </a:ext>
            </a:extLst>
          </p:cNvPr>
          <p:cNvSpPr>
            <a:spLocks noGrp="1"/>
          </p:cNvSpPr>
          <p:nvPr>
            <p:ph type="sldNum" sz="quarter" idx="12"/>
          </p:nvPr>
        </p:nvSpPr>
        <p:spPr/>
        <p:txBody>
          <a:bodyPr/>
          <a:lstStyle/>
          <a:p>
            <a:fld id="{8E4AA85B-499B-4B0E-8881-3440065344B1}" type="slidenum">
              <a:rPr lang="zh-TW" altLang="en-US" smtClean="0"/>
              <a:t>‹#›</a:t>
            </a:fld>
            <a:endParaRPr lang="zh-TW" altLang="en-US"/>
          </a:p>
        </p:txBody>
      </p:sp>
    </p:spTree>
    <p:extLst>
      <p:ext uri="{BB962C8B-B14F-4D97-AF65-F5344CB8AC3E}">
        <p14:creationId xmlns:p14="http://schemas.microsoft.com/office/powerpoint/2010/main" val="34736918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C39E26-932E-449C-DFBF-A015488EF231}"/>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457697D9-5510-E52C-BA0C-06235BC46DB9}"/>
              </a:ext>
            </a:extLst>
          </p:cNvPr>
          <p:cNvSpPr>
            <a:spLocks noGrp="1"/>
          </p:cNvSpPr>
          <p:nvPr>
            <p:ph type="dt" sz="half" idx="10"/>
          </p:nvPr>
        </p:nvSpPr>
        <p:spPr/>
        <p:txBody>
          <a:bodyPr/>
          <a:lstStyle/>
          <a:p>
            <a:fld id="{7C7A3C79-4486-4BEE-A8E4-6EFE758157FF}" type="datetimeFigureOut">
              <a:rPr lang="zh-TW" altLang="en-US" smtClean="0"/>
              <a:t>2023/10/14</a:t>
            </a:fld>
            <a:endParaRPr lang="zh-TW" altLang="en-US"/>
          </a:p>
        </p:txBody>
      </p:sp>
      <p:sp>
        <p:nvSpPr>
          <p:cNvPr id="4" name="頁尾版面配置區 3">
            <a:extLst>
              <a:ext uri="{FF2B5EF4-FFF2-40B4-BE49-F238E27FC236}">
                <a16:creationId xmlns:a16="http://schemas.microsoft.com/office/drawing/2014/main" id="{7DBA7C5C-2E75-CECD-F43B-2CA47B31449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31FFC96-4632-5A57-AD1C-9D0E77E8C5FB}"/>
              </a:ext>
            </a:extLst>
          </p:cNvPr>
          <p:cNvSpPr>
            <a:spLocks noGrp="1"/>
          </p:cNvSpPr>
          <p:nvPr>
            <p:ph type="sldNum" sz="quarter" idx="12"/>
          </p:nvPr>
        </p:nvSpPr>
        <p:spPr/>
        <p:txBody>
          <a:bodyPr/>
          <a:lstStyle/>
          <a:p>
            <a:fld id="{8E4AA85B-499B-4B0E-8881-3440065344B1}" type="slidenum">
              <a:rPr lang="zh-TW" altLang="en-US" smtClean="0"/>
              <a:t>‹#›</a:t>
            </a:fld>
            <a:endParaRPr lang="zh-TW" altLang="en-US"/>
          </a:p>
        </p:txBody>
      </p:sp>
    </p:spTree>
    <p:extLst>
      <p:ext uri="{BB962C8B-B14F-4D97-AF65-F5344CB8AC3E}">
        <p14:creationId xmlns:p14="http://schemas.microsoft.com/office/powerpoint/2010/main" val="4116603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A06223B-E710-11E7-8FBD-3B020ECD109D}"/>
              </a:ext>
            </a:extLst>
          </p:cNvPr>
          <p:cNvSpPr>
            <a:spLocks noGrp="1"/>
          </p:cNvSpPr>
          <p:nvPr>
            <p:ph type="dt" sz="half" idx="10"/>
          </p:nvPr>
        </p:nvSpPr>
        <p:spPr/>
        <p:txBody>
          <a:bodyPr/>
          <a:lstStyle/>
          <a:p>
            <a:fld id="{7C7A3C79-4486-4BEE-A8E4-6EFE758157FF}" type="datetimeFigureOut">
              <a:rPr lang="zh-TW" altLang="en-US" smtClean="0"/>
              <a:t>2023/10/14</a:t>
            </a:fld>
            <a:endParaRPr lang="zh-TW" altLang="en-US"/>
          </a:p>
        </p:txBody>
      </p:sp>
      <p:sp>
        <p:nvSpPr>
          <p:cNvPr id="3" name="頁尾版面配置區 2">
            <a:extLst>
              <a:ext uri="{FF2B5EF4-FFF2-40B4-BE49-F238E27FC236}">
                <a16:creationId xmlns:a16="http://schemas.microsoft.com/office/drawing/2014/main" id="{3344B0CA-BEE1-4554-6F5C-A00728DC5F23}"/>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A0443687-61BD-C9AC-8033-AF36B0CDB5D6}"/>
              </a:ext>
            </a:extLst>
          </p:cNvPr>
          <p:cNvSpPr>
            <a:spLocks noGrp="1"/>
          </p:cNvSpPr>
          <p:nvPr>
            <p:ph type="sldNum" sz="quarter" idx="12"/>
          </p:nvPr>
        </p:nvSpPr>
        <p:spPr/>
        <p:txBody>
          <a:bodyPr/>
          <a:lstStyle/>
          <a:p>
            <a:fld id="{8E4AA85B-499B-4B0E-8881-3440065344B1}" type="slidenum">
              <a:rPr lang="zh-TW" altLang="en-US" smtClean="0"/>
              <a:t>‹#›</a:t>
            </a:fld>
            <a:endParaRPr lang="zh-TW" altLang="en-US"/>
          </a:p>
        </p:txBody>
      </p:sp>
    </p:spTree>
    <p:extLst>
      <p:ext uri="{BB962C8B-B14F-4D97-AF65-F5344CB8AC3E}">
        <p14:creationId xmlns:p14="http://schemas.microsoft.com/office/powerpoint/2010/main" val="23744566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218D4-2B73-C329-7686-306C1EBD617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8FC32C3E-6091-66D2-FC30-A8CFE98631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070BC599-B278-530F-801E-76B242B1D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C6376DC-7650-F140-79DA-F93290CB8146}"/>
              </a:ext>
            </a:extLst>
          </p:cNvPr>
          <p:cNvSpPr>
            <a:spLocks noGrp="1"/>
          </p:cNvSpPr>
          <p:nvPr>
            <p:ph type="dt" sz="half" idx="10"/>
          </p:nvPr>
        </p:nvSpPr>
        <p:spPr/>
        <p:txBody>
          <a:bodyPr/>
          <a:lstStyle/>
          <a:p>
            <a:fld id="{7C7A3C79-4486-4BEE-A8E4-6EFE758157FF}" type="datetimeFigureOut">
              <a:rPr lang="zh-TW" altLang="en-US" smtClean="0"/>
              <a:t>2023/10/14</a:t>
            </a:fld>
            <a:endParaRPr lang="zh-TW" altLang="en-US"/>
          </a:p>
        </p:txBody>
      </p:sp>
      <p:sp>
        <p:nvSpPr>
          <p:cNvPr id="6" name="頁尾版面配置區 5">
            <a:extLst>
              <a:ext uri="{FF2B5EF4-FFF2-40B4-BE49-F238E27FC236}">
                <a16:creationId xmlns:a16="http://schemas.microsoft.com/office/drawing/2014/main" id="{4C2C7729-2907-3480-F550-A38A093408F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7A8BCE8-9AD6-C885-2593-A4B8DF3E1F5E}"/>
              </a:ext>
            </a:extLst>
          </p:cNvPr>
          <p:cNvSpPr>
            <a:spLocks noGrp="1"/>
          </p:cNvSpPr>
          <p:nvPr>
            <p:ph type="sldNum" sz="quarter" idx="12"/>
          </p:nvPr>
        </p:nvSpPr>
        <p:spPr/>
        <p:txBody>
          <a:bodyPr/>
          <a:lstStyle/>
          <a:p>
            <a:fld id="{8E4AA85B-499B-4B0E-8881-3440065344B1}" type="slidenum">
              <a:rPr lang="zh-TW" altLang="en-US" smtClean="0"/>
              <a:t>‹#›</a:t>
            </a:fld>
            <a:endParaRPr lang="zh-TW" altLang="en-US"/>
          </a:p>
        </p:txBody>
      </p:sp>
    </p:spTree>
    <p:extLst>
      <p:ext uri="{BB962C8B-B14F-4D97-AF65-F5344CB8AC3E}">
        <p14:creationId xmlns:p14="http://schemas.microsoft.com/office/powerpoint/2010/main" val="24950915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32553D-31B1-1E33-0B95-F6DD292BCB6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1E194CFA-0653-3B35-46EF-FE1A92F716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65F3C69C-6265-606C-1E6F-1810AF35B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BE38450-29F9-8749-3E22-EB3989086B18}"/>
              </a:ext>
            </a:extLst>
          </p:cNvPr>
          <p:cNvSpPr>
            <a:spLocks noGrp="1"/>
          </p:cNvSpPr>
          <p:nvPr>
            <p:ph type="dt" sz="half" idx="10"/>
          </p:nvPr>
        </p:nvSpPr>
        <p:spPr/>
        <p:txBody>
          <a:bodyPr/>
          <a:lstStyle/>
          <a:p>
            <a:fld id="{7C7A3C79-4486-4BEE-A8E4-6EFE758157FF}" type="datetimeFigureOut">
              <a:rPr lang="zh-TW" altLang="en-US" smtClean="0"/>
              <a:t>2023/10/14</a:t>
            </a:fld>
            <a:endParaRPr lang="zh-TW" altLang="en-US"/>
          </a:p>
        </p:txBody>
      </p:sp>
      <p:sp>
        <p:nvSpPr>
          <p:cNvPr id="6" name="頁尾版面配置區 5">
            <a:extLst>
              <a:ext uri="{FF2B5EF4-FFF2-40B4-BE49-F238E27FC236}">
                <a16:creationId xmlns:a16="http://schemas.microsoft.com/office/drawing/2014/main" id="{400ACDD5-C86D-DA04-B793-74354CAC8BC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A2A6C15-BF0D-68CC-0B09-4A9F92F2281E}"/>
              </a:ext>
            </a:extLst>
          </p:cNvPr>
          <p:cNvSpPr>
            <a:spLocks noGrp="1"/>
          </p:cNvSpPr>
          <p:nvPr>
            <p:ph type="sldNum" sz="quarter" idx="12"/>
          </p:nvPr>
        </p:nvSpPr>
        <p:spPr/>
        <p:txBody>
          <a:bodyPr/>
          <a:lstStyle/>
          <a:p>
            <a:fld id="{8E4AA85B-499B-4B0E-8881-3440065344B1}" type="slidenum">
              <a:rPr lang="zh-TW" altLang="en-US" smtClean="0"/>
              <a:t>‹#›</a:t>
            </a:fld>
            <a:endParaRPr lang="zh-TW" altLang="en-US"/>
          </a:p>
        </p:txBody>
      </p:sp>
    </p:spTree>
    <p:extLst>
      <p:ext uri="{BB962C8B-B14F-4D97-AF65-F5344CB8AC3E}">
        <p14:creationId xmlns:p14="http://schemas.microsoft.com/office/powerpoint/2010/main" val="26219434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9CD638-F11D-05BB-F77E-5BB8F64731DC}"/>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8242F19-BE95-9439-9E98-E006B0FBA722}"/>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5FC1B8E-EF77-436C-E695-846F88274BD0}"/>
              </a:ext>
            </a:extLst>
          </p:cNvPr>
          <p:cNvSpPr>
            <a:spLocks noGrp="1"/>
          </p:cNvSpPr>
          <p:nvPr>
            <p:ph type="dt" sz="half" idx="10"/>
          </p:nvPr>
        </p:nvSpPr>
        <p:spPr/>
        <p:txBody>
          <a:bodyPr/>
          <a:lstStyle/>
          <a:p>
            <a:fld id="{7C7A3C79-4486-4BEE-A8E4-6EFE758157FF}"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E6225A43-AFDE-7303-C75C-A16ACAD66D4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18BD444-B097-D6F5-33B7-2E32945C147A}"/>
              </a:ext>
            </a:extLst>
          </p:cNvPr>
          <p:cNvSpPr>
            <a:spLocks noGrp="1"/>
          </p:cNvSpPr>
          <p:nvPr>
            <p:ph type="sldNum" sz="quarter" idx="12"/>
          </p:nvPr>
        </p:nvSpPr>
        <p:spPr/>
        <p:txBody>
          <a:bodyPr/>
          <a:lstStyle/>
          <a:p>
            <a:fld id="{8E4AA85B-499B-4B0E-8881-3440065344B1}" type="slidenum">
              <a:rPr lang="zh-TW" altLang="en-US" smtClean="0"/>
              <a:t>‹#›</a:t>
            </a:fld>
            <a:endParaRPr lang="zh-TW" altLang="en-US"/>
          </a:p>
        </p:txBody>
      </p:sp>
    </p:spTree>
    <p:extLst>
      <p:ext uri="{BB962C8B-B14F-4D97-AF65-F5344CB8AC3E}">
        <p14:creationId xmlns:p14="http://schemas.microsoft.com/office/powerpoint/2010/main" val="3231618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4CB9AC01-1701-1358-8563-AC56293A4D6F}"/>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D66CAE0A-031A-441F-259A-02B19E9AC92A}"/>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40E6E69-E203-DAA5-C686-1BA9DDC5CB32}"/>
              </a:ext>
            </a:extLst>
          </p:cNvPr>
          <p:cNvSpPr>
            <a:spLocks noGrp="1"/>
          </p:cNvSpPr>
          <p:nvPr>
            <p:ph type="dt" sz="half" idx="10"/>
          </p:nvPr>
        </p:nvSpPr>
        <p:spPr/>
        <p:txBody>
          <a:bodyPr/>
          <a:lstStyle/>
          <a:p>
            <a:fld id="{7C7A3C79-4486-4BEE-A8E4-6EFE758157FF}"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5FBFBB7C-0114-5A05-2F9D-A25E1FE7545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7B9F1E9-3767-EE4E-7214-4D52D2B20FC9}"/>
              </a:ext>
            </a:extLst>
          </p:cNvPr>
          <p:cNvSpPr>
            <a:spLocks noGrp="1"/>
          </p:cNvSpPr>
          <p:nvPr>
            <p:ph type="sldNum" sz="quarter" idx="12"/>
          </p:nvPr>
        </p:nvSpPr>
        <p:spPr/>
        <p:txBody>
          <a:bodyPr/>
          <a:lstStyle/>
          <a:p>
            <a:fld id="{8E4AA85B-499B-4B0E-8881-3440065344B1}" type="slidenum">
              <a:rPr lang="zh-TW" altLang="en-US" smtClean="0"/>
              <a:t>‹#›</a:t>
            </a:fld>
            <a:endParaRPr lang="zh-TW" altLang="en-US"/>
          </a:p>
        </p:txBody>
      </p:sp>
    </p:spTree>
    <p:extLst>
      <p:ext uri="{BB962C8B-B14F-4D97-AF65-F5344CB8AC3E}">
        <p14:creationId xmlns:p14="http://schemas.microsoft.com/office/powerpoint/2010/main" val="97478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69726DA-298F-44B0-A55D-ED9CE204AB9E}" type="datetimeFigureOut">
              <a:rPr lang="zh-TW" altLang="en-US" smtClean="0"/>
              <a:t>2023/10/14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90285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69726DA-298F-44B0-A55D-ED9CE204AB9E}" type="datetimeFigureOut">
              <a:rPr lang="zh-TW" altLang="en-US" smtClean="0"/>
              <a:t>2023/10/14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76794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69726DA-298F-44B0-A55D-ED9CE204AB9E}" type="datetimeFigureOut">
              <a:rPr lang="zh-TW" altLang="en-US" smtClean="0"/>
              <a:t>2023/10/14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191953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26DA-298F-44B0-A55D-ED9CE204AB9E}" type="datetimeFigureOut">
              <a:rPr lang="zh-TW" altLang="en-US" smtClean="0"/>
              <a:t>2023/10/14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225855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69726DA-298F-44B0-A55D-ED9CE204AB9E}" type="datetimeFigureOut">
              <a:rPr lang="zh-TW" altLang="en-US" smtClean="0"/>
              <a:t>2023/10/14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242098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726DA-298F-44B0-A55D-ED9CE204AB9E}" type="datetimeFigureOut">
              <a:rPr lang="zh-TW" altLang="en-US" smtClean="0"/>
              <a:t>2023/10/14</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406968477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76D96F4-494D-75E6-9BEB-3016FDD09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AC6B907-7975-1EE3-CD06-BAF79860A7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2B78627-8E27-6C26-84DB-E50AC05B69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09C3B-97ED-430E-88EC-99655396EF5F}"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868D762E-61F0-C6E8-F1EF-AB2C5256B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D99CE697-2DEF-55A4-48C6-6010A2EA3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D5656-3478-4E42-9BF6-328C427193C3}" type="slidenum">
              <a:rPr lang="zh-TW" altLang="en-US" smtClean="0"/>
              <a:t>‹#›</a:t>
            </a:fld>
            <a:endParaRPr lang="zh-TW" altLang="en-US"/>
          </a:p>
        </p:txBody>
      </p:sp>
    </p:spTree>
    <p:extLst>
      <p:ext uri="{BB962C8B-B14F-4D97-AF65-F5344CB8AC3E}">
        <p14:creationId xmlns:p14="http://schemas.microsoft.com/office/powerpoint/2010/main" val="79777571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70846C4A-E862-D777-8870-3F5028913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246EDEB-549A-D50A-D0D5-ED409F794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9EA69A7-AACA-D2AB-F7E7-537357027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2EE17-A888-4D85-96D5-983605849ECA}"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593C9E51-364F-1558-EB87-61DA5E5A3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6F838D65-5DD9-7F66-D469-EA82E59DF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318D4-F3C2-44C7-8ECB-43A6A3637B77}" type="slidenum">
              <a:rPr lang="zh-TW" altLang="en-US" smtClean="0"/>
              <a:t>‹#›</a:t>
            </a:fld>
            <a:endParaRPr lang="zh-TW" altLang="en-US"/>
          </a:p>
        </p:txBody>
      </p:sp>
    </p:spTree>
    <p:extLst>
      <p:ext uri="{BB962C8B-B14F-4D97-AF65-F5344CB8AC3E}">
        <p14:creationId xmlns:p14="http://schemas.microsoft.com/office/powerpoint/2010/main" val="40417644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E2D9BDCA-A1A7-84DC-07EA-E649EB54F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C48044E-67B8-D0C3-C3E6-694347BA27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285520D-0C21-E51A-5747-27E434D84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A3C79-4486-4BEE-A8E4-6EFE758157FF}" type="datetimeFigureOut">
              <a:rPr lang="zh-TW" altLang="en-US" smtClean="0"/>
              <a:t>2023/10/14</a:t>
            </a:fld>
            <a:endParaRPr lang="zh-TW" altLang="en-US"/>
          </a:p>
        </p:txBody>
      </p:sp>
      <p:sp>
        <p:nvSpPr>
          <p:cNvPr id="5" name="頁尾版面配置區 4">
            <a:extLst>
              <a:ext uri="{FF2B5EF4-FFF2-40B4-BE49-F238E27FC236}">
                <a16:creationId xmlns:a16="http://schemas.microsoft.com/office/drawing/2014/main" id="{8D49A0E2-75F9-5068-A630-8548C364CA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34E9EF0B-63F9-A6CC-CD04-A1C4083497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AA85B-499B-4B0E-8881-3440065344B1}" type="slidenum">
              <a:rPr lang="zh-TW" altLang="en-US" smtClean="0"/>
              <a:t>‹#›</a:t>
            </a:fld>
            <a:endParaRPr lang="zh-TW" altLang="en-US"/>
          </a:p>
        </p:txBody>
      </p:sp>
    </p:spTree>
    <p:extLst>
      <p:ext uri="{BB962C8B-B14F-4D97-AF65-F5344CB8AC3E}">
        <p14:creationId xmlns:p14="http://schemas.microsoft.com/office/powerpoint/2010/main" val="33090411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wenluwang.lw@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ascm.org/"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副標題 10">
            <a:extLst>
              <a:ext uri="{FF2B5EF4-FFF2-40B4-BE49-F238E27FC236}">
                <a16:creationId xmlns:a16="http://schemas.microsoft.com/office/drawing/2014/main" id="{51436917-6CBB-975D-8D8C-ACC6533643D1}"/>
              </a:ext>
            </a:extLst>
          </p:cNvPr>
          <p:cNvSpPr>
            <a:spLocks noGrp="1"/>
          </p:cNvSpPr>
          <p:nvPr>
            <p:ph type="subTitle" idx="1"/>
          </p:nvPr>
        </p:nvSpPr>
        <p:spPr>
          <a:xfrm>
            <a:off x="3494585" y="3185287"/>
            <a:ext cx="5302067" cy="1898515"/>
          </a:xfrm>
        </p:spPr>
        <p:txBody>
          <a:bodyPr>
            <a:noAutofit/>
          </a:bodyPr>
          <a:lstStyle/>
          <a:p>
            <a:pPr algn="ctr" fontAlgn="base">
              <a:lnSpc>
                <a:spcPts val="1000"/>
              </a:lnSpc>
              <a:spcAft>
                <a:spcPts val="800"/>
              </a:spcAft>
            </a:pPr>
            <a:r>
              <a:rPr lang="en-US" altLang="zh-TW" sz="1800" b="1" kern="150" dirty="0" err="1">
                <a:effectLst/>
                <a:latin typeface="Times New Roman" panose="02020603050405020304" pitchFamily="18" charset="0"/>
                <a:ea typeface="標楷體" panose="03000509000000000000" pitchFamily="65" charset="-120"/>
              </a:rPr>
              <a:t>WenLu</a:t>
            </a:r>
            <a:r>
              <a:rPr lang="en-US" altLang="zh-TW" sz="1800" b="1" kern="150" dirty="0">
                <a:effectLst/>
                <a:latin typeface="Times New Roman" panose="02020603050405020304" pitchFamily="18" charset="0"/>
                <a:ea typeface="標楷體" panose="03000509000000000000" pitchFamily="65" charset="-120"/>
              </a:rPr>
              <a:t> Wang </a:t>
            </a:r>
            <a:endParaRPr lang="zh-TW" altLang="zh-TW" sz="1800" dirty="0">
              <a:effectLst/>
              <a:latin typeface="Times New Roman" panose="02020603050405020304" pitchFamily="18" charset="0"/>
              <a:ea typeface="新細明體" panose="02020500000000000000" pitchFamily="18" charset="-120"/>
            </a:endParaRPr>
          </a:p>
          <a:p>
            <a:pPr algn="ctr" fontAlgn="base">
              <a:lnSpc>
                <a:spcPts val="1000"/>
              </a:lnSpc>
              <a:spcAft>
                <a:spcPts val="800"/>
              </a:spcAft>
            </a:pPr>
            <a:r>
              <a:rPr lang="en-US" altLang="zh-TW" sz="1800" kern="150" dirty="0">
                <a:effectLst/>
                <a:latin typeface="Times New Roman" panose="02020603050405020304" pitchFamily="18" charset="0"/>
                <a:ea typeface="標楷體" panose="03000509000000000000" pitchFamily="65" charset="-120"/>
              </a:rPr>
              <a:t>National Cheng-Chi University, Taiwan</a:t>
            </a:r>
          </a:p>
          <a:p>
            <a:pPr algn="ctr" fontAlgn="base">
              <a:lnSpc>
                <a:spcPts val="1000"/>
              </a:lnSpc>
              <a:spcAft>
                <a:spcPts val="800"/>
              </a:spcAft>
            </a:pPr>
            <a:r>
              <a:rPr lang="en-US" altLang="zh-TW" sz="1800" kern="150" dirty="0">
                <a:effectLst/>
                <a:latin typeface="Times New Roman" panose="02020603050405020304" pitchFamily="18" charset="0"/>
                <a:ea typeface="標楷體" panose="03000509000000000000" pitchFamily="65" charset="-120"/>
              </a:rPr>
              <a:t>Business Administration Department                                                </a:t>
            </a:r>
            <a:endParaRPr lang="zh-TW" altLang="zh-TW" sz="1800" dirty="0">
              <a:effectLst/>
              <a:latin typeface="Times New Roman" panose="02020603050405020304" pitchFamily="18" charset="0"/>
              <a:ea typeface="新細明體" panose="02020500000000000000" pitchFamily="18" charset="-120"/>
            </a:endParaRPr>
          </a:p>
          <a:p>
            <a:pPr algn="ctr">
              <a:lnSpc>
                <a:spcPts val="1000"/>
              </a:lnSpc>
              <a:spcAft>
                <a:spcPts val="800"/>
              </a:spcAft>
            </a:pPr>
            <a:r>
              <a:rPr lang="en-US" altLang="zh-TW" sz="1800" kern="150" dirty="0">
                <a:effectLst/>
                <a:latin typeface="Times New Roman" panose="02020603050405020304" pitchFamily="18" charset="0"/>
                <a:ea typeface="標楷體" panose="03000509000000000000" pitchFamily="65" charset="-120"/>
              </a:rPr>
              <a:t> </a:t>
            </a:r>
            <a:r>
              <a:rPr lang="en-US" altLang="zh-TW" sz="1800" kern="150" dirty="0">
                <a:effectLst/>
                <a:latin typeface="Times New Roman" panose="02020603050405020304" pitchFamily="18" charset="0"/>
                <a:ea typeface="標楷體" panose="03000509000000000000" pitchFamily="65" charset="-120"/>
                <a:hlinkClick r:id="rId4"/>
              </a:rPr>
              <a:t>wenluwang.lw@gmail.com</a:t>
            </a:r>
            <a:endParaRPr lang="en-US" altLang="zh-TW" sz="1800" kern="150" dirty="0">
              <a:effectLst/>
              <a:latin typeface="Times New Roman" panose="02020603050405020304" pitchFamily="18" charset="0"/>
              <a:ea typeface="標楷體" panose="03000509000000000000" pitchFamily="65" charset="-120"/>
            </a:endParaRPr>
          </a:p>
          <a:p>
            <a:pPr algn="ctr">
              <a:lnSpc>
                <a:spcPts val="1000"/>
              </a:lnSpc>
              <a:spcAft>
                <a:spcPts val="800"/>
              </a:spcAft>
            </a:pPr>
            <a:r>
              <a:rPr lang="en-US" altLang="zh-TW" sz="1800" kern="150" dirty="0">
                <a:latin typeface="Times New Roman" panose="02020603050405020304" pitchFamily="18" charset="0"/>
                <a:ea typeface="標楷體" panose="03000509000000000000" pitchFamily="65" charset="-120"/>
              </a:rPr>
              <a:t>2023</a:t>
            </a:r>
            <a:r>
              <a:rPr lang="zh-TW" altLang="en-US" sz="1800" kern="150" dirty="0">
                <a:latin typeface="Times New Roman" panose="02020603050405020304" pitchFamily="18" charset="0"/>
                <a:ea typeface="標楷體" panose="03000509000000000000" pitchFamily="65" charset="-120"/>
              </a:rPr>
              <a:t> </a:t>
            </a:r>
            <a:r>
              <a:rPr lang="en-US" altLang="zh-TW" sz="1800" kern="150" dirty="0">
                <a:latin typeface="Times New Roman" panose="02020603050405020304" pitchFamily="18" charset="0"/>
                <a:ea typeface="標楷體" panose="03000509000000000000" pitchFamily="65" charset="-120"/>
              </a:rPr>
              <a:t>Oct-20</a:t>
            </a:r>
            <a:r>
              <a:rPr lang="en-US" altLang="zh-TW" sz="1800" kern="150" baseline="30000" dirty="0">
                <a:latin typeface="Times New Roman" panose="02020603050405020304" pitchFamily="18" charset="0"/>
                <a:ea typeface="標楷體" panose="03000509000000000000" pitchFamily="65" charset="-120"/>
              </a:rPr>
              <a:t>th</a:t>
            </a:r>
            <a:r>
              <a:rPr lang="zh-TW" altLang="en-US" sz="1800" kern="150" dirty="0">
                <a:latin typeface="Times New Roman" panose="02020603050405020304" pitchFamily="18" charset="0"/>
                <a:ea typeface="標楷體" panose="03000509000000000000" pitchFamily="65" charset="-120"/>
              </a:rPr>
              <a:t> </a:t>
            </a:r>
            <a:br>
              <a:rPr lang="en-US" altLang="zh-TW" sz="1800" dirty="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  </a:t>
            </a:r>
            <a:r>
              <a:rPr lang="zh-TW" altLang="en-US" sz="8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          </a:t>
            </a:r>
            <a:endParaRPr lang="en-US" altLang="zh-TW" sz="2000" dirty="0">
              <a:latin typeface="標楷體" panose="03000509000000000000" pitchFamily="65" charset="-120"/>
              <a:ea typeface="標楷體" panose="03000509000000000000" pitchFamily="65" charset="-120"/>
            </a:endParaRPr>
          </a:p>
          <a:p>
            <a:pPr algn="just">
              <a:tabLst>
                <a:tab pos="896938" algn="l"/>
              </a:tabLst>
            </a:pPr>
            <a:r>
              <a:rPr lang="zh-TW" altLang="en-US" sz="2000" dirty="0">
                <a:latin typeface="標楷體" panose="03000509000000000000" pitchFamily="65" charset="-120"/>
                <a:ea typeface="標楷體" panose="03000509000000000000" pitchFamily="65" charset="-120"/>
              </a:rPr>
              <a:t>          </a:t>
            </a:r>
          </a:p>
        </p:txBody>
      </p:sp>
      <p:sp>
        <p:nvSpPr>
          <p:cNvPr id="16" name="矩形 15">
            <a:extLst>
              <a:ext uri="{FF2B5EF4-FFF2-40B4-BE49-F238E27FC236}">
                <a16:creationId xmlns:a16="http://schemas.microsoft.com/office/drawing/2014/main" id="{3F54554E-7E04-ECFC-D457-4495837A0EFF}"/>
              </a:ext>
            </a:extLst>
          </p:cNvPr>
          <p:cNvSpPr/>
          <p:nvPr/>
        </p:nvSpPr>
        <p:spPr>
          <a:xfrm>
            <a:off x="4412512" y="244549"/>
            <a:ext cx="3466214" cy="1924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 14">
            <a:extLst>
              <a:ext uri="{FF2B5EF4-FFF2-40B4-BE49-F238E27FC236}">
                <a16:creationId xmlns:a16="http://schemas.microsoft.com/office/drawing/2014/main" id="{CFC754D5-8B87-33A1-E147-4C6292B5FBC5}"/>
              </a:ext>
            </a:extLst>
          </p:cNvPr>
          <p:cNvPicPr>
            <a:picLocks noChangeAspect="1"/>
          </p:cNvPicPr>
          <p:nvPr/>
        </p:nvPicPr>
        <p:blipFill>
          <a:blip r:embed="rId5"/>
          <a:stretch>
            <a:fillRect/>
          </a:stretch>
        </p:blipFill>
        <p:spPr>
          <a:xfrm>
            <a:off x="4720239" y="69346"/>
            <a:ext cx="2733655" cy="1332734"/>
          </a:xfrm>
          <a:prstGeom prst="rect">
            <a:avLst/>
          </a:prstGeom>
        </p:spPr>
      </p:pic>
      <p:sp>
        <p:nvSpPr>
          <p:cNvPr id="10" name="標題 9">
            <a:extLst>
              <a:ext uri="{FF2B5EF4-FFF2-40B4-BE49-F238E27FC236}">
                <a16:creationId xmlns:a16="http://schemas.microsoft.com/office/drawing/2014/main" id="{34B15C29-8AC5-DC52-211D-3CEB86024D3D}"/>
              </a:ext>
            </a:extLst>
          </p:cNvPr>
          <p:cNvSpPr>
            <a:spLocks noGrp="1"/>
          </p:cNvSpPr>
          <p:nvPr>
            <p:ph type="ctrTitle"/>
          </p:nvPr>
        </p:nvSpPr>
        <p:spPr>
          <a:xfrm>
            <a:off x="632596" y="1569663"/>
            <a:ext cx="10476867" cy="1332734"/>
          </a:xfrm>
        </p:spPr>
        <p:txBody>
          <a:bodyPr>
            <a:noAutofit/>
          </a:bodyPr>
          <a:lstStyle/>
          <a:p>
            <a:pPr>
              <a:lnSpc>
                <a:spcPct val="100000"/>
              </a:lnSpc>
            </a:pPr>
            <a:r>
              <a:rPr lang="en-US" altLang="zh-TW" sz="2800" b="1" dirty="0"/>
              <a:t>The Role and Relationship of Information Technology Capability, Supply Chain Resilience and Operation Performance </a:t>
            </a:r>
            <a:br>
              <a:rPr lang="en-US" altLang="zh-TW" sz="2800" b="1" dirty="0"/>
            </a:br>
            <a:r>
              <a:rPr lang="en-US" altLang="zh-TW" sz="2800" b="1" dirty="0"/>
              <a:t>in Post-Pandemic Era</a:t>
            </a:r>
            <a:endParaRPr lang="zh-TW" altLang="en-US" sz="2800" b="1" dirty="0"/>
          </a:p>
        </p:txBody>
      </p:sp>
      <p:pic>
        <p:nvPicPr>
          <p:cNvPr id="3" name="圖片 2">
            <a:extLst>
              <a:ext uri="{FF2B5EF4-FFF2-40B4-BE49-F238E27FC236}">
                <a16:creationId xmlns:a16="http://schemas.microsoft.com/office/drawing/2014/main" id="{D4BEC581-3E9E-308E-3427-E3FB92DAFE1C}"/>
              </a:ext>
            </a:extLst>
          </p:cNvPr>
          <p:cNvPicPr>
            <a:picLocks noChangeAspect="1"/>
          </p:cNvPicPr>
          <p:nvPr/>
        </p:nvPicPr>
        <p:blipFill>
          <a:blip r:embed="rId6"/>
          <a:stretch>
            <a:fillRect/>
          </a:stretch>
        </p:blipFill>
        <p:spPr>
          <a:xfrm>
            <a:off x="4111590" y="5083802"/>
            <a:ext cx="4266057" cy="900975"/>
          </a:xfrm>
          <a:prstGeom prst="rect">
            <a:avLst/>
          </a:prstGeom>
        </p:spPr>
      </p:pic>
    </p:spTree>
    <p:extLst>
      <p:ext uri="{BB962C8B-B14F-4D97-AF65-F5344CB8AC3E}">
        <p14:creationId xmlns:p14="http://schemas.microsoft.com/office/powerpoint/2010/main" val="414012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zh-TW" altLang="en-US" sz="3600" b="1" dirty="0"/>
              <a:t> </a:t>
            </a:r>
            <a:r>
              <a:rPr lang="en-US" altLang="zh-TW" sz="3600" b="1" dirty="0"/>
              <a:t>Hypothesis</a:t>
            </a:r>
            <a:r>
              <a:rPr lang="zh-TW" altLang="en-US" sz="3600" b="1" dirty="0"/>
              <a:t> </a:t>
            </a:r>
            <a:r>
              <a:rPr lang="en-US" altLang="zh-TW" sz="3600" b="1" dirty="0"/>
              <a:t>and</a:t>
            </a:r>
            <a:r>
              <a:rPr lang="zh-TW" altLang="en-US" sz="3600" b="1" dirty="0"/>
              <a:t> </a:t>
            </a:r>
            <a:r>
              <a:rPr lang="en-US" altLang="zh-TW" sz="3600" b="1" dirty="0"/>
              <a:t>Modeling</a:t>
            </a:r>
            <a:r>
              <a:rPr lang="zh-TW" altLang="en-US" sz="3600" b="1" dirty="0"/>
              <a:t> </a:t>
            </a:r>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361219" y="1253331"/>
            <a:ext cx="11213160" cy="358398"/>
          </a:xfrm>
        </p:spPr>
        <p:txBody>
          <a:bodyPr>
            <a:normAutofit fontScale="85000" lnSpcReduction="10000"/>
          </a:bodyPr>
          <a:lstStyle/>
          <a:p>
            <a:r>
              <a:rPr lang="en-US" altLang="zh-TW" sz="2000" dirty="0"/>
              <a:t>Based</a:t>
            </a:r>
            <a:r>
              <a:rPr lang="zh-TW" altLang="en-US" sz="2000" dirty="0"/>
              <a:t> </a:t>
            </a:r>
            <a:r>
              <a:rPr lang="en-US" altLang="zh-TW" sz="2000" dirty="0"/>
              <a:t>upon</a:t>
            </a:r>
            <a:r>
              <a:rPr lang="zh-TW" altLang="en-US" sz="2000" dirty="0"/>
              <a:t> </a:t>
            </a:r>
            <a:r>
              <a:rPr lang="en-US" altLang="zh-TW" sz="2000" dirty="0"/>
              <a:t>the</a:t>
            </a:r>
            <a:r>
              <a:rPr lang="zh-TW" altLang="en-US" sz="2000" dirty="0"/>
              <a:t> </a:t>
            </a:r>
            <a:r>
              <a:rPr lang="en-US" altLang="zh-TW" sz="2000" dirty="0"/>
              <a:t>four</a:t>
            </a:r>
            <a:r>
              <a:rPr lang="zh-TW" altLang="en-US" sz="2000" dirty="0"/>
              <a:t> </a:t>
            </a:r>
            <a:r>
              <a:rPr lang="en-US" altLang="zh-TW" sz="2000" dirty="0"/>
              <a:t>hypothesis,</a:t>
            </a:r>
            <a:r>
              <a:rPr lang="zh-TW" altLang="en-US" sz="2000" dirty="0"/>
              <a:t> </a:t>
            </a:r>
            <a:r>
              <a:rPr lang="en-US" altLang="zh-TW" sz="2000" dirty="0"/>
              <a:t>the</a:t>
            </a:r>
            <a:r>
              <a:rPr lang="zh-TW" altLang="en-US" sz="2000" dirty="0"/>
              <a:t> </a:t>
            </a:r>
            <a:r>
              <a:rPr lang="en-US" altLang="zh-TW" sz="2000" dirty="0"/>
              <a:t>comparison</a:t>
            </a:r>
            <a:r>
              <a:rPr lang="zh-TW" altLang="en-US" sz="2000" dirty="0"/>
              <a:t> </a:t>
            </a:r>
            <a:r>
              <a:rPr lang="en-US" altLang="zh-TW" sz="2000" dirty="0"/>
              <a:t>models</a:t>
            </a:r>
            <a:r>
              <a:rPr lang="zh-TW" altLang="en-US" sz="2000" dirty="0"/>
              <a:t> </a:t>
            </a:r>
            <a:r>
              <a:rPr lang="en-US" altLang="zh-TW" sz="2000" dirty="0"/>
              <a:t>be</a:t>
            </a:r>
            <a:r>
              <a:rPr lang="zh-TW" altLang="en-US" sz="2000" dirty="0"/>
              <a:t> </a:t>
            </a:r>
            <a:r>
              <a:rPr lang="en-US" altLang="zh-TW" sz="2000" dirty="0"/>
              <a:t>developed</a:t>
            </a:r>
            <a:r>
              <a:rPr lang="zh-TW" altLang="en-US" sz="2000" dirty="0"/>
              <a:t> </a:t>
            </a:r>
            <a:r>
              <a:rPr lang="en-US" altLang="zh-TW" sz="2000" dirty="0"/>
              <a:t>by</a:t>
            </a:r>
            <a:r>
              <a:rPr lang="zh-TW" altLang="en-US" sz="2000" dirty="0"/>
              <a:t> </a:t>
            </a:r>
            <a:r>
              <a:rPr lang="en-US" altLang="zh-TW" sz="2000" dirty="0"/>
              <a:t>H3</a:t>
            </a:r>
            <a:r>
              <a:rPr lang="zh-TW" altLang="en-US" sz="2000" dirty="0"/>
              <a:t> </a:t>
            </a:r>
            <a:r>
              <a:rPr lang="en-US" altLang="zh-TW" sz="2000" dirty="0"/>
              <a:t>and</a:t>
            </a:r>
            <a:r>
              <a:rPr lang="zh-TW" altLang="en-US" sz="2000" dirty="0"/>
              <a:t> </a:t>
            </a:r>
            <a:r>
              <a:rPr lang="en-US" altLang="zh-TW" sz="2000" dirty="0"/>
              <a:t>H4</a:t>
            </a:r>
            <a:r>
              <a:rPr lang="zh-TW" altLang="en-US" sz="2000" dirty="0"/>
              <a:t> </a:t>
            </a:r>
            <a:r>
              <a:rPr lang="en-US" altLang="zh-TW" sz="2100" dirty="0"/>
              <a:t>to</a:t>
            </a:r>
            <a:r>
              <a:rPr lang="zh-TW" altLang="en-US" sz="2000" dirty="0"/>
              <a:t> </a:t>
            </a:r>
            <a:r>
              <a:rPr lang="en-US" altLang="zh-TW" sz="2000" dirty="0"/>
              <a:t>different</a:t>
            </a:r>
            <a:r>
              <a:rPr lang="zh-TW" altLang="en-US" sz="2000" dirty="0"/>
              <a:t> </a:t>
            </a:r>
            <a:r>
              <a:rPr lang="en-US" altLang="zh-TW" sz="2000" b="1" dirty="0"/>
              <a:t>Model</a:t>
            </a:r>
            <a:r>
              <a:rPr lang="zh-TW" altLang="en-US" sz="2000" b="1" dirty="0"/>
              <a:t> </a:t>
            </a:r>
            <a:r>
              <a:rPr lang="en-US" altLang="zh-TW" sz="2000" b="1" dirty="0"/>
              <a:t>A</a:t>
            </a:r>
            <a:r>
              <a:rPr lang="zh-TW" altLang="en-US" sz="2000" dirty="0"/>
              <a:t> </a:t>
            </a:r>
            <a:r>
              <a:rPr lang="en-US" altLang="zh-TW" sz="2000" dirty="0"/>
              <a:t>and</a:t>
            </a:r>
            <a:r>
              <a:rPr lang="zh-TW" altLang="en-US" sz="2000" dirty="0"/>
              <a:t> </a:t>
            </a:r>
            <a:r>
              <a:rPr lang="en-US" altLang="zh-TW" sz="2000" b="1" dirty="0"/>
              <a:t>Model</a:t>
            </a:r>
            <a:r>
              <a:rPr lang="zh-TW" altLang="en-US" sz="2000" b="1" dirty="0"/>
              <a:t> </a:t>
            </a:r>
            <a:r>
              <a:rPr lang="en-US" altLang="zh-TW" sz="2000" b="1" dirty="0"/>
              <a:t>B</a:t>
            </a:r>
            <a:endParaRPr lang="zh-TW" altLang="en-US" sz="2000" b="1" dirty="0"/>
          </a:p>
        </p:txBody>
      </p:sp>
      <p:sp>
        <p:nvSpPr>
          <p:cNvPr id="6" name="文字方塊 5">
            <a:extLst>
              <a:ext uri="{FF2B5EF4-FFF2-40B4-BE49-F238E27FC236}">
                <a16:creationId xmlns:a16="http://schemas.microsoft.com/office/drawing/2014/main" id="{1B5FDE06-F80B-5707-5A78-F5CA53AA08B1}"/>
              </a:ext>
            </a:extLst>
          </p:cNvPr>
          <p:cNvSpPr txBox="1"/>
          <p:nvPr/>
        </p:nvSpPr>
        <p:spPr>
          <a:xfrm>
            <a:off x="3048000" y="3246511"/>
            <a:ext cx="6096000" cy="369332"/>
          </a:xfrm>
          <a:prstGeom prst="rect">
            <a:avLst/>
          </a:prstGeom>
          <a:noFill/>
        </p:spPr>
        <p:txBody>
          <a:bodyPr wrap="square">
            <a:spAutoFit/>
          </a:bodyPr>
          <a:lstStyle/>
          <a:p>
            <a:r>
              <a:rPr lang="zh-TW" altLang="en-US" dirty="0"/>
              <a:t> </a:t>
            </a:r>
          </a:p>
        </p:txBody>
      </p:sp>
      <p:sp>
        <p:nvSpPr>
          <p:cNvPr id="10" name="Rectangle 2">
            <a:extLst>
              <a:ext uri="{FF2B5EF4-FFF2-40B4-BE49-F238E27FC236}">
                <a16:creationId xmlns:a16="http://schemas.microsoft.com/office/drawing/2014/main" id="{1E456DCD-9AA2-8D9E-2ED2-52FC388F16F8}"/>
              </a:ext>
            </a:extLst>
          </p:cNvPr>
          <p:cNvSpPr>
            <a:spLocks noChangeArrowheads="1"/>
          </p:cNvSpPr>
          <p:nvPr/>
        </p:nvSpPr>
        <p:spPr bwMode="auto">
          <a:xfrm>
            <a:off x="853440" y="2010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18" name="圖片 17">
            <a:extLst>
              <a:ext uri="{FF2B5EF4-FFF2-40B4-BE49-F238E27FC236}">
                <a16:creationId xmlns:a16="http://schemas.microsoft.com/office/drawing/2014/main" id="{8A2556E2-13FA-562D-6C1D-B6D90A4DEF4D}"/>
              </a:ext>
            </a:extLst>
          </p:cNvPr>
          <p:cNvPicPr>
            <a:picLocks noChangeAspect="1"/>
          </p:cNvPicPr>
          <p:nvPr/>
        </p:nvPicPr>
        <p:blipFill>
          <a:blip r:embed="rId4"/>
          <a:stretch>
            <a:fillRect/>
          </a:stretch>
        </p:blipFill>
        <p:spPr>
          <a:xfrm>
            <a:off x="336769" y="2019460"/>
            <a:ext cx="5410888" cy="2745755"/>
          </a:xfrm>
          <a:prstGeom prst="rect">
            <a:avLst/>
          </a:prstGeom>
        </p:spPr>
      </p:pic>
      <p:pic>
        <p:nvPicPr>
          <p:cNvPr id="20" name="圖片 19">
            <a:extLst>
              <a:ext uri="{FF2B5EF4-FFF2-40B4-BE49-F238E27FC236}">
                <a16:creationId xmlns:a16="http://schemas.microsoft.com/office/drawing/2014/main" id="{2B1FFB30-812E-6A12-A0E3-57D7667FC157}"/>
              </a:ext>
            </a:extLst>
          </p:cNvPr>
          <p:cNvPicPr>
            <a:picLocks noChangeAspect="1"/>
          </p:cNvPicPr>
          <p:nvPr/>
        </p:nvPicPr>
        <p:blipFill>
          <a:blip r:embed="rId5"/>
          <a:stretch>
            <a:fillRect/>
          </a:stretch>
        </p:blipFill>
        <p:spPr>
          <a:xfrm>
            <a:off x="5895457" y="2062454"/>
            <a:ext cx="6067434" cy="2868983"/>
          </a:xfrm>
          <a:prstGeom prst="rect">
            <a:avLst/>
          </a:prstGeom>
        </p:spPr>
      </p:pic>
      <p:sp>
        <p:nvSpPr>
          <p:cNvPr id="21" name="橢圓 20">
            <a:extLst>
              <a:ext uri="{FF2B5EF4-FFF2-40B4-BE49-F238E27FC236}">
                <a16:creationId xmlns:a16="http://schemas.microsoft.com/office/drawing/2014/main" id="{81CDADBA-56C2-4C8F-B008-1BF9854D4DC1}"/>
              </a:ext>
            </a:extLst>
          </p:cNvPr>
          <p:cNvSpPr/>
          <p:nvPr/>
        </p:nvSpPr>
        <p:spPr>
          <a:xfrm>
            <a:off x="1785259" y="2382529"/>
            <a:ext cx="444137" cy="32841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a:extLst>
              <a:ext uri="{FF2B5EF4-FFF2-40B4-BE49-F238E27FC236}">
                <a16:creationId xmlns:a16="http://schemas.microsoft.com/office/drawing/2014/main" id="{25EC89DE-E0C0-78C4-87FD-7F33B573D1E0}"/>
              </a:ext>
            </a:extLst>
          </p:cNvPr>
          <p:cNvSpPr/>
          <p:nvPr/>
        </p:nvSpPr>
        <p:spPr>
          <a:xfrm>
            <a:off x="8425190" y="2789324"/>
            <a:ext cx="491371" cy="32644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7627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zh-TW" altLang="en-US" sz="3600" b="1" dirty="0"/>
              <a:t> </a:t>
            </a:r>
            <a:r>
              <a:rPr lang="en-US" altLang="zh-TW" sz="3600" b="1" dirty="0"/>
              <a:t>Research Methodology</a:t>
            </a:r>
            <a:endParaRPr lang="zh-TW" altLang="en-US" sz="3600" b="1" dirty="0"/>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361219" y="1253330"/>
            <a:ext cx="11213160" cy="4942931"/>
          </a:xfrm>
        </p:spPr>
        <p:txBody>
          <a:bodyPr>
            <a:normAutofit/>
          </a:bodyPr>
          <a:lstStyle/>
          <a:p>
            <a:pPr algn="just"/>
            <a:r>
              <a:rPr lang="en-US" altLang="zh-TW" sz="1800" dirty="0"/>
              <a:t>This study uses structural equation modeling with Partial Least Squares (PLS) method by selected statistical software tool of </a:t>
            </a:r>
            <a:r>
              <a:rPr lang="en-US" altLang="zh-TW" sz="1800" dirty="0" err="1"/>
              <a:t>SmartPLS</a:t>
            </a:r>
            <a:r>
              <a:rPr lang="en-US" altLang="zh-TW" sz="1800" dirty="0"/>
              <a:t> 4.0 to do data analysis and PLS-SEM for model validation(Hair, </a:t>
            </a:r>
            <a:r>
              <a:rPr lang="en-US" altLang="zh-TW" sz="1800" dirty="0" err="1"/>
              <a:t>Risher</a:t>
            </a:r>
            <a:r>
              <a:rPr lang="en-US" altLang="zh-TW" sz="1800" dirty="0"/>
              <a:t>, </a:t>
            </a:r>
            <a:r>
              <a:rPr lang="en-US" altLang="zh-TW" sz="1800" dirty="0" err="1"/>
              <a:t>Sarstedt</a:t>
            </a:r>
            <a:r>
              <a:rPr lang="en-US" altLang="zh-TW" sz="1800" dirty="0"/>
              <a:t>, &amp; </a:t>
            </a:r>
            <a:r>
              <a:rPr lang="en-US" altLang="zh-TW" sz="1800" dirty="0" err="1"/>
              <a:t>Ringle</a:t>
            </a:r>
            <a:r>
              <a:rPr lang="en-US" altLang="zh-TW" sz="1800" dirty="0"/>
              <a:t>, 2019)</a:t>
            </a:r>
          </a:p>
          <a:p>
            <a:pPr algn="just"/>
            <a:r>
              <a:rPr lang="en-US" altLang="zh-TW" sz="1800" dirty="0"/>
              <a:t>The study’s population comprises manufacturing companies in Taiwan. Data collection involved the use of a questionnaire based on a five-point Likert scale with 1: strongly disagree, 2: disagree, 3: neutral, 4: agree, and 5: strongly agree. </a:t>
            </a:r>
          </a:p>
          <a:p>
            <a:pPr marL="800100" lvl="1" indent="-342900" algn="just">
              <a:buFont typeface="+mj-lt"/>
              <a:buAutoNum type="arabicParenR"/>
            </a:pPr>
            <a:r>
              <a:rPr lang="en-US" altLang="zh-TW" sz="1600" dirty="0"/>
              <a:t>Information Technology Capability (ITC) consists of six indicators</a:t>
            </a:r>
          </a:p>
          <a:p>
            <a:pPr marL="800100" lvl="1" indent="-342900" algn="just">
              <a:buFont typeface="+mj-lt"/>
              <a:buAutoNum type="arabicParenR"/>
            </a:pPr>
            <a:r>
              <a:rPr lang="en-US" altLang="zh-TW" sz="1600" dirty="0"/>
              <a:t>Supply Chain Resilience (SCR) consists of eight indicators</a:t>
            </a:r>
          </a:p>
          <a:p>
            <a:pPr marL="800100" lvl="1" indent="-342900" algn="just">
              <a:buFont typeface="+mj-lt"/>
              <a:buAutoNum type="arabicParenR"/>
            </a:pPr>
            <a:r>
              <a:rPr lang="en-US" altLang="zh-TW" sz="1600" dirty="0"/>
              <a:t>Operation Performance (OP) has four indicators.</a:t>
            </a:r>
          </a:p>
          <a:p>
            <a:pPr algn="just"/>
            <a:r>
              <a:rPr lang="en-US" altLang="zh-TW" sz="1800" dirty="0"/>
              <a:t>Pre-test was conducted by three Taiwan manufacturing company’s employee who worked in supply chain, IT, and finance department so</a:t>
            </a:r>
            <a:r>
              <a:rPr lang="zh-TW" altLang="en-US" sz="1800" dirty="0"/>
              <a:t> </a:t>
            </a:r>
            <a:r>
              <a:rPr lang="en-US" altLang="zh-TW" sz="1800" dirty="0"/>
              <a:t>as</a:t>
            </a:r>
            <a:r>
              <a:rPr lang="zh-TW" altLang="en-US" sz="1800" dirty="0"/>
              <a:t> </a:t>
            </a:r>
            <a:r>
              <a:rPr lang="en-US" altLang="zh-TW" sz="1800" dirty="0"/>
              <a:t>to</a:t>
            </a:r>
            <a:r>
              <a:rPr lang="zh-TW" altLang="en-US" sz="1800" dirty="0"/>
              <a:t> </a:t>
            </a:r>
            <a:r>
              <a:rPr lang="en-US" altLang="zh-TW" sz="1800" dirty="0"/>
              <a:t>get their feedback for</a:t>
            </a:r>
            <a:r>
              <a:rPr lang="zh-TW" altLang="en-US" sz="1800" dirty="0"/>
              <a:t> </a:t>
            </a:r>
            <a:r>
              <a:rPr lang="en-US" altLang="zh-TW" sz="1800" dirty="0"/>
              <a:t>questionnaire’s</a:t>
            </a:r>
            <a:r>
              <a:rPr lang="zh-TW" altLang="en-US" sz="1800" dirty="0"/>
              <a:t> </a:t>
            </a:r>
            <a:r>
              <a:rPr lang="en-US" altLang="zh-TW" sz="1800" dirty="0"/>
              <a:t>validation.</a:t>
            </a:r>
          </a:p>
          <a:p>
            <a:pPr algn="just"/>
            <a:r>
              <a:rPr lang="en-US" altLang="zh-TW" sz="1800" dirty="0"/>
              <a:t>The</a:t>
            </a:r>
            <a:r>
              <a:rPr lang="zh-TW" altLang="en-US" sz="1800" dirty="0"/>
              <a:t> </a:t>
            </a:r>
            <a:r>
              <a:rPr lang="en-US" altLang="zh-TW" sz="1800" dirty="0"/>
              <a:t>questionnaire was created by</a:t>
            </a:r>
            <a:r>
              <a:rPr lang="zh-TW" altLang="en-US" sz="1800" dirty="0"/>
              <a:t> </a:t>
            </a:r>
            <a:r>
              <a:rPr lang="en-US" altLang="zh-TW" sz="1800" dirty="0"/>
              <a:t>Google</a:t>
            </a:r>
            <a:r>
              <a:rPr lang="zh-TW" altLang="en-US" sz="1800" dirty="0"/>
              <a:t> </a:t>
            </a:r>
            <a:r>
              <a:rPr lang="en-US" altLang="zh-TW" sz="1800" dirty="0"/>
              <a:t>Form</a:t>
            </a:r>
            <a:r>
              <a:rPr lang="zh-TW" altLang="en-US" sz="1800" dirty="0"/>
              <a:t> </a:t>
            </a:r>
            <a:r>
              <a:rPr lang="en-US" altLang="zh-TW" sz="1800" dirty="0"/>
              <a:t>and</a:t>
            </a:r>
            <a:r>
              <a:rPr lang="zh-TW" altLang="en-US" sz="1800" dirty="0"/>
              <a:t> </a:t>
            </a:r>
            <a:r>
              <a:rPr lang="en-US" altLang="zh-TW" sz="1800" dirty="0"/>
              <a:t>distributed to Taiwan’s manufacturers with ISO certification during May 2023 to Jun 2023. </a:t>
            </a:r>
            <a:r>
              <a:rPr lang="zh-TW" altLang="en-US" sz="1800" dirty="0"/>
              <a:t> </a:t>
            </a:r>
            <a:r>
              <a:rPr lang="en-US" altLang="zh-TW" sz="1800" dirty="0"/>
              <a:t>Data collection received as many as 168 respondents who filled out the questionnaire, and 156 of the 168 questionnaires</a:t>
            </a:r>
            <a:r>
              <a:rPr lang="zh-TW" altLang="en-US" sz="1800" dirty="0"/>
              <a:t> </a:t>
            </a:r>
            <a:r>
              <a:rPr lang="en-US" altLang="zh-TW" sz="1800" dirty="0"/>
              <a:t>(93%)</a:t>
            </a:r>
            <a:r>
              <a:rPr lang="zh-TW" altLang="en-US" sz="1800" dirty="0"/>
              <a:t>  </a:t>
            </a:r>
            <a:r>
              <a:rPr lang="en-US" altLang="zh-TW" sz="1800" dirty="0"/>
              <a:t>is</a:t>
            </a:r>
            <a:r>
              <a:rPr lang="zh-TW" altLang="en-US" sz="1800" dirty="0"/>
              <a:t> </a:t>
            </a:r>
            <a:r>
              <a:rPr lang="en-US" altLang="zh-TW" sz="1800" dirty="0"/>
              <a:t>effective</a:t>
            </a:r>
            <a:r>
              <a:rPr lang="zh-TW" altLang="en-US" sz="1800" dirty="0"/>
              <a:t> </a:t>
            </a:r>
            <a:r>
              <a:rPr lang="en-US" altLang="zh-TW" sz="1800" dirty="0"/>
              <a:t>to</a:t>
            </a:r>
            <a:r>
              <a:rPr lang="zh-TW" altLang="en-US" sz="1800" dirty="0"/>
              <a:t> </a:t>
            </a:r>
            <a:r>
              <a:rPr lang="en-US" altLang="zh-TW" sz="1800" dirty="0"/>
              <a:t>use</a:t>
            </a:r>
            <a:r>
              <a:rPr lang="zh-TW" altLang="en-US" sz="1800" dirty="0"/>
              <a:t> </a:t>
            </a:r>
            <a:r>
              <a:rPr lang="en-US" altLang="zh-TW" sz="1800" dirty="0"/>
              <a:t>for</a:t>
            </a:r>
            <a:r>
              <a:rPr lang="zh-TW" altLang="en-US" sz="1800" dirty="0"/>
              <a:t> </a:t>
            </a:r>
            <a:r>
              <a:rPr lang="en-US" altLang="zh-TW" sz="1800" dirty="0"/>
              <a:t>analysis.</a:t>
            </a:r>
            <a:r>
              <a:rPr lang="zh-TW" altLang="en-US" sz="1800" dirty="0"/>
              <a:t> </a:t>
            </a:r>
            <a:endParaRPr lang="en-US" altLang="zh-TW" sz="1800" dirty="0"/>
          </a:p>
        </p:txBody>
      </p:sp>
    </p:spTree>
    <p:extLst>
      <p:ext uri="{BB962C8B-B14F-4D97-AF65-F5344CB8AC3E}">
        <p14:creationId xmlns:p14="http://schemas.microsoft.com/office/powerpoint/2010/main" val="2065364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zh-TW" altLang="en-US" sz="3600" b="1" dirty="0"/>
              <a:t> </a:t>
            </a:r>
            <a:r>
              <a:rPr kumimoji="0" lang="en-US" altLang="zh-TW" sz="3600" b="1" i="0" u="none" strike="noStrike" kern="1200" cap="none" spc="0" normalizeH="0" baseline="0" noProof="0" dirty="0">
                <a:ln>
                  <a:noFill/>
                </a:ln>
                <a:solidFill>
                  <a:prstClr val="black"/>
                </a:solidFill>
                <a:effectLst/>
                <a:uLnTx/>
                <a:uFillTx/>
                <a:latin typeface="Times New Roman"/>
                <a:ea typeface="標楷體"/>
                <a:cs typeface="+mj-cs"/>
              </a:rPr>
              <a:t>Research Methodology</a:t>
            </a:r>
            <a:endParaRPr lang="zh-TW" altLang="en-US" sz="3600" b="1" dirty="0"/>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361219" y="1253330"/>
            <a:ext cx="4820733" cy="4942931"/>
          </a:xfrm>
        </p:spPr>
        <p:txBody>
          <a:bodyPr>
            <a:normAutofit/>
          </a:bodyPr>
          <a:lstStyle/>
          <a:p>
            <a:r>
              <a:rPr lang="en-US" altLang="zh-TW" sz="1800" b="1" dirty="0">
                <a:solidFill>
                  <a:srgbClr val="0000CC"/>
                </a:solidFill>
              </a:rPr>
              <a:t>Reliability</a:t>
            </a:r>
            <a:r>
              <a:rPr lang="zh-TW" altLang="en-US" sz="1800" b="1" dirty="0">
                <a:solidFill>
                  <a:srgbClr val="0000CC"/>
                </a:solidFill>
              </a:rPr>
              <a:t> </a:t>
            </a:r>
            <a:r>
              <a:rPr lang="en-US" altLang="zh-TW" sz="1800" b="1" dirty="0">
                <a:solidFill>
                  <a:srgbClr val="0000CC"/>
                </a:solidFill>
              </a:rPr>
              <a:t>and</a:t>
            </a:r>
            <a:r>
              <a:rPr lang="zh-TW" altLang="en-US" sz="1800" b="1" dirty="0">
                <a:solidFill>
                  <a:srgbClr val="0000CC"/>
                </a:solidFill>
              </a:rPr>
              <a:t> </a:t>
            </a:r>
            <a:r>
              <a:rPr lang="en-US" altLang="zh-TW" sz="1800" b="1" dirty="0">
                <a:solidFill>
                  <a:srgbClr val="0000CC"/>
                </a:solidFill>
              </a:rPr>
              <a:t>Convergent</a:t>
            </a:r>
            <a:r>
              <a:rPr lang="zh-TW" altLang="en-US" sz="1800" b="1" dirty="0">
                <a:solidFill>
                  <a:srgbClr val="0000CC"/>
                </a:solidFill>
              </a:rPr>
              <a:t> </a:t>
            </a:r>
            <a:r>
              <a:rPr lang="en-US" altLang="zh-TW" sz="1800" b="1" dirty="0">
                <a:solidFill>
                  <a:srgbClr val="0000CC"/>
                </a:solidFill>
              </a:rPr>
              <a:t>Validity</a:t>
            </a:r>
          </a:p>
          <a:p>
            <a:pPr marL="539750" indent="-357188" algn="just">
              <a:buFont typeface="+mj-lt"/>
              <a:buAutoNum type="arabicPeriod"/>
            </a:pPr>
            <a:r>
              <a:rPr lang="en-US" altLang="zh-TW" sz="1800" dirty="0"/>
              <a:t>The indicator is considered convergent valid when the factor loading value exceeds 0.71(Hair et al., 2019), Cronbach alpha exceeds 0.70, composite reliability exceeds 0.6 and the AVE exceeds 0.50 (</a:t>
            </a:r>
            <a:r>
              <a:rPr lang="en-US" altLang="zh-TW" sz="1800" dirty="0" err="1"/>
              <a:t>Fornell</a:t>
            </a:r>
            <a:r>
              <a:rPr lang="en-US" altLang="zh-TW" sz="1800" dirty="0"/>
              <a:t> &amp; Larcker, 1981). </a:t>
            </a:r>
          </a:p>
          <a:p>
            <a:pPr marL="539750" indent="-357188" algn="just">
              <a:buFont typeface="+mj-lt"/>
              <a:buAutoNum type="arabicPeriod"/>
            </a:pPr>
            <a:r>
              <a:rPr lang="en-US" altLang="zh-TW" sz="1800" dirty="0"/>
              <a:t>The result shows all indictors of each variable which factor loading exceeds 0.71 and the Cronbach’s alpha value and composite reliability of all research variables are above 0.90. The AVE value is above 0.50. Cronbach’s alpha value, composite reliability, and average variance extracted (AVE) have met reliable requirements and reach to 0.60 above</a:t>
            </a:r>
            <a:r>
              <a:rPr lang="en-US" altLang="zh-TW" sz="1800" b="1" dirty="0">
                <a:solidFill>
                  <a:srgbClr val="0000CC"/>
                </a:solidFill>
              </a:rPr>
              <a:t>.</a:t>
            </a:r>
            <a:endParaRPr lang="zh-TW" altLang="en-US" sz="1800" b="1" dirty="0">
              <a:solidFill>
                <a:srgbClr val="0000CC"/>
              </a:solidFill>
            </a:endParaRPr>
          </a:p>
        </p:txBody>
      </p:sp>
      <p:pic>
        <p:nvPicPr>
          <p:cNvPr id="3" name="圖片 2">
            <a:extLst>
              <a:ext uri="{FF2B5EF4-FFF2-40B4-BE49-F238E27FC236}">
                <a16:creationId xmlns:a16="http://schemas.microsoft.com/office/drawing/2014/main" id="{0A2E2C62-3141-7F7C-678D-610ADFB1D8DC}"/>
              </a:ext>
            </a:extLst>
          </p:cNvPr>
          <p:cNvPicPr>
            <a:picLocks noChangeAspect="1"/>
          </p:cNvPicPr>
          <p:nvPr/>
        </p:nvPicPr>
        <p:blipFill>
          <a:blip r:embed="rId4"/>
          <a:stretch>
            <a:fillRect/>
          </a:stretch>
        </p:blipFill>
        <p:spPr>
          <a:xfrm>
            <a:off x="5495461" y="1196857"/>
            <a:ext cx="6173061" cy="4639322"/>
          </a:xfrm>
          <a:prstGeom prst="rect">
            <a:avLst/>
          </a:prstGeom>
        </p:spPr>
      </p:pic>
    </p:spTree>
    <p:extLst>
      <p:ext uri="{BB962C8B-B14F-4D97-AF65-F5344CB8AC3E}">
        <p14:creationId xmlns:p14="http://schemas.microsoft.com/office/powerpoint/2010/main" val="277256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zh-TW" altLang="en-US" sz="3600" b="1" dirty="0"/>
              <a:t> </a:t>
            </a:r>
            <a:r>
              <a:rPr kumimoji="0" lang="en-US" altLang="zh-TW" sz="3600" b="1" i="0" u="none" strike="noStrike" kern="1200" cap="none" spc="0" normalizeH="0" baseline="0" noProof="0" dirty="0">
                <a:ln>
                  <a:noFill/>
                </a:ln>
                <a:solidFill>
                  <a:prstClr val="black"/>
                </a:solidFill>
                <a:effectLst/>
                <a:uLnTx/>
                <a:uFillTx/>
                <a:latin typeface="Times New Roman"/>
                <a:ea typeface="標楷體"/>
                <a:cs typeface="+mj-cs"/>
              </a:rPr>
              <a:t>Research Methodology</a:t>
            </a:r>
            <a:r>
              <a:rPr lang="zh-TW" altLang="en-US" sz="3600" b="1" dirty="0"/>
              <a:t> </a:t>
            </a:r>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361219" y="1253330"/>
            <a:ext cx="4820733" cy="4942931"/>
          </a:xfrm>
        </p:spPr>
        <p:txBody>
          <a:bodyPr>
            <a:normAutofit/>
          </a:bodyPr>
          <a:lstStyle/>
          <a:p>
            <a:r>
              <a:rPr lang="en-US" altLang="zh-TW" sz="1800" b="1" dirty="0">
                <a:solidFill>
                  <a:srgbClr val="0000CC"/>
                </a:solidFill>
              </a:rPr>
              <a:t>Discriminate</a:t>
            </a:r>
            <a:r>
              <a:rPr lang="zh-TW" altLang="en-US" sz="1800" b="1" dirty="0">
                <a:solidFill>
                  <a:srgbClr val="0000CC"/>
                </a:solidFill>
              </a:rPr>
              <a:t> </a:t>
            </a:r>
            <a:r>
              <a:rPr lang="en-US" altLang="zh-TW" sz="1800" b="1" dirty="0">
                <a:solidFill>
                  <a:srgbClr val="0000CC"/>
                </a:solidFill>
              </a:rPr>
              <a:t>Validity</a:t>
            </a:r>
            <a:r>
              <a:rPr lang="zh-TW" altLang="en-US" sz="1800" b="1" dirty="0">
                <a:solidFill>
                  <a:srgbClr val="0000CC"/>
                </a:solidFill>
              </a:rPr>
              <a:t> </a:t>
            </a:r>
            <a:endParaRPr lang="en-US" altLang="zh-TW" sz="1800" b="1" dirty="0">
              <a:solidFill>
                <a:srgbClr val="0000CC"/>
              </a:solidFill>
            </a:endParaRPr>
          </a:p>
          <a:p>
            <a:pPr marL="539750" indent="-357188" algn="just">
              <a:buFont typeface="+mj-lt"/>
              <a:buAutoNum type="arabicPeriod"/>
            </a:pPr>
            <a:r>
              <a:rPr lang="en-US" altLang="zh-TW" sz="1800" dirty="0"/>
              <a:t>Discriminant validity refers to the extent to which a test is not related to other tests that measure different constructs.</a:t>
            </a:r>
            <a:r>
              <a:rPr lang="zh-TW" altLang="en-US" sz="1800" dirty="0"/>
              <a:t>  </a:t>
            </a:r>
            <a:endParaRPr lang="en-US" altLang="zh-TW" sz="1800" dirty="0"/>
          </a:p>
          <a:p>
            <a:pPr marL="800100" lvl="1" indent="-260350" algn="just">
              <a:buFont typeface="+mj-lt"/>
              <a:buAutoNum type="arabicParenR"/>
            </a:pPr>
            <a:r>
              <a:rPr lang="en-US" altLang="zh-TW" sz="1600" dirty="0"/>
              <a:t>AVE needs to be greater than the correlation coefficient under other different facets by using the relationship matrix between facets (</a:t>
            </a:r>
            <a:r>
              <a:rPr lang="en-US" altLang="zh-TW" sz="1600" dirty="0" err="1"/>
              <a:t>Fornell</a:t>
            </a:r>
            <a:r>
              <a:rPr lang="en-US" altLang="zh-TW" sz="1600" dirty="0"/>
              <a:t> &amp; Larcker, 1981). </a:t>
            </a:r>
          </a:p>
          <a:p>
            <a:pPr marL="800100" lvl="1" indent="-260350" algn="just">
              <a:buFont typeface="+mj-lt"/>
              <a:buAutoNum type="arabicParenR"/>
            </a:pPr>
            <a:r>
              <a:rPr lang="en-US" altLang="zh-TW" sz="1600" dirty="0"/>
              <a:t>HTMT: (</a:t>
            </a:r>
            <a:r>
              <a:rPr lang="en-US" altLang="zh-TW" sz="1600" dirty="0" err="1"/>
              <a:t>heterotrait-monotrait</a:t>
            </a:r>
            <a:r>
              <a:rPr lang="en-US" altLang="zh-TW" sz="1600" dirty="0"/>
              <a:t> ratio of correlations), confidence</a:t>
            </a:r>
            <a:r>
              <a:rPr lang="zh-TW" altLang="en-US" sz="1600" dirty="0"/>
              <a:t> </a:t>
            </a:r>
            <a:r>
              <a:rPr lang="en-US" altLang="zh-TW" sz="1600" dirty="0"/>
              <a:t>interval between all facets does not contain 1</a:t>
            </a:r>
          </a:p>
          <a:p>
            <a:pPr marL="539750" indent="-357188" algn="just">
              <a:buFont typeface="+mj-lt"/>
              <a:buAutoNum type="arabicPeriod"/>
            </a:pPr>
            <a:r>
              <a:rPr lang="en-US" altLang="zh-TW" sz="1800" dirty="0"/>
              <a:t>The test results showed as Table 3 that meet those two criterions.</a:t>
            </a:r>
          </a:p>
        </p:txBody>
      </p:sp>
      <p:pic>
        <p:nvPicPr>
          <p:cNvPr id="4" name="圖片 3">
            <a:extLst>
              <a:ext uri="{FF2B5EF4-FFF2-40B4-BE49-F238E27FC236}">
                <a16:creationId xmlns:a16="http://schemas.microsoft.com/office/drawing/2014/main" id="{16F317FC-5C68-1068-01AF-1AE174CFDA76}"/>
              </a:ext>
            </a:extLst>
          </p:cNvPr>
          <p:cNvPicPr>
            <a:picLocks noChangeAspect="1"/>
          </p:cNvPicPr>
          <p:nvPr/>
        </p:nvPicPr>
        <p:blipFill>
          <a:blip r:embed="rId4"/>
          <a:stretch>
            <a:fillRect/>
          </a:stretch>
        </p:blipFill>
        <p:spPr>
          <a:xfrm>
            <a:off x="6096000" y="1549494"/>
            <a:ext cx="4553585" cy="2638793"/>
          </a:xfrm>
          <a:prstGeom prst="rect">
            <a:avLst/>
          </a:prstGeom>
        </p:spPr>
      </p:pic>
    </p:spTree>
    <p:extLst>
      <p:ext uri="{BB962C8B-B14F-4D97-AF65-F5344CB8AC3E}">
        <p14:creationId xmlns:p14="http://schemas.microsoft.com/office/powerpoint/2010/main" val="2858273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zh-TW" altLang="en-US" sz="3600" b="1" dirty="0"/>
              <a:t> </a:t>
            </a:r>
            <a:r>
              <a:rPr kumimoji="0" lang="en-US" altLang="zh-TW" sz="3600" b="1" i="0" u="none" strike="noStrike" kern="1200" cap="none" spc="0" normalizeH="0" baseline="0" noProof="0" dirty="0">
                <a:ln>
                  <a:noFill/>
                </a:ln>
                <a:solidFill>
                  <a:prstClr val="black"/>
                </a:solidFill>
                <a:effectLst/>
                <a:uLnTx/>
                <a:uFillTx/>
                <a:latin typeface="Times New Roman"/>
                <a:ea typeface="標楷體"/>
                <a:cs typeface="+mj-cs"/>
              </a:rPr>
              <a:t>Research Methodology </a:t>
            </a:r>
            <a:r>
              <a:rPr lang="zh-TW" altLang="en-US" sz="3600" b="1" dirty="0"/>
              <a:t> </a:t>
            </a:r>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361219" y="1070789"/>
            <a:ext cx="4820733" cy="4942931"/>
          </a:xfrm>
        </p:spPr>
        <p:txBody>
          <a:bodyPr>
            <a:noAutofit/>
          </a:bodyPr>
          <a:lstStyle/>
          <a:p>
            <a:r>
              <a:rPr lang="en-US" altLang="zh-TW" sz="1600" b="1" dirty="0">
                <a:solidFill>
                  <a:srgbClr val="0000CC"/>
                </a:solidFill>
              </a:rPr>
              <a:t>Model</a:t>
            </a:r>
            <a:r>
              <a:rPr lang="zh-TW" altLang="en-US" sz="1600" b="1" dirty="0">
                <a:solidFill>
                  <a:srgbClr val="0000CC"/>
                </a:solidFill>
              </a:rPr>
              <a:t> </a:t>
            </a:r>
            <a:r>
              <a:rPr lang="en-US" altLang="zh-TW" sz="1600" b="1" dirty="0">
                <a:solidFill>
                  <a:srgbClr val="0000CC"/>
                </a:solidFill>
              </a:rPr>
              <a:t>Fits</a:t>
            </a:r>
          </a:p>
          <a:p>
            <a:pPr marL="539750" indent="-357188" algn="just">
              <a:buFont typeface="+mj-lt"/>
              <a:buAutoNum type="arabicPeriod"/>
            </a:pPr>
            <a:r>
              <a:rPr lang="en-US" altLang="zh-TW" sz="1600" dirty="0"/>
              <a:t>The goodness of fit test is to seek whether the model possesses explanatory capabilities and strong predictive relevance.</a:t>
            </a:r>
          </a:p>
          <a:p>
            <a:pPr marL="996950" lvl="1" indent="-357188" algn="just">
              <a:buFont typeface="+mj-lt"/>
              <a:buAutoNum type="arabicParenR"/>
            </a:pPr>
            <a:r>
              <a:rPr lang="en-US" altLang="zh-TW" sz="1400" dirty="0"/>
              <a:t>The coefficient of determination </a:t>
            </a:r>
            <a:r>
              <a:rPr kumimoji="0" lang="en-US" altLang="zh-TW" sz="1400" b="0" i="1" u="none" strike="noStrike" kern="1200" cap="none" spc="0" normalizeH="0" baseline="0" noProof="0" dirty="0">
                <a:ln>
                  <a:noFill/>
                </a:ln>
                <a:solidFill>
                  <a:prstClr val="black"/>
                </a:solidFill>
                <a:effectLst/>
                <a:uLnTx/>
                <a:uFillTx/>
                <a:latin typeface="Times New Roman"/>
                <a:ea typeface="標楷體"/>
                <a:cs typeface="+mn-cs"/>
              </a:rPr>
              <a:t>R</a:t>
            </a:r>
            <a:r>
              <a:rPr kumimoji="0" lang="en-US" altLang="zh-TW" sz="1400" b="0" i="1" u="none" strike="noStrike" kern="1200" cap="none" spc="0" normalizeH="0" baseline="30000" noProof="0" dirty="0">
                <a:ln>
                  <a:noFill/>
                </a:ln>
                <a:solidFill>
                  <a:prstClr val="black"/>
                </a:solidFill>
                <a:effectLst/>
                <a:uLnTx/>
                <a:uFillTx/>
                <a:latin typeface="Times New Roman"/>
                <a:ea typeface="標楷體"/>
                <a:cs typeface="+mn-cs"/>
              </a:rPr>
              <a:t>2 </a:t>
            </a:r>
            <a:r>
              <a:rPr lang="en-US" altLang="zh-TW" sz="1400" dirty="0"/>
              <a:t>:</a:t>
            </a:r>
            <a:r>
              <a:rPr lang="zh-TW" altLang="en-US" sz="1400" dirty="0"/>
              <a:t> </a:t>
            </a:r>
            <a:r>
              <a:rPr lang="en-US" altLang="zh-TW" sz="1400" dirty="0"/>
              <a:t>The larger the </a:t>
            </a:r>
            <a:r>
              <a:rPr lang="en-US" altLang="zh-TW" sz="1400" i="1" dirty="0"/>
              <a:t>R</a:t>
            </a:r>
            <a:r>
              <a:rPr lang="en-US" altLang="zh-TW" sz="1400" i="1" baseline="30000" dirty="0"/>
              <a:t>2</a:t>
            </a:r>
            <a:r>
              <a:rPr lang="en-US" altLang="zh-TW" sz="1400" i="1" dirty="0"/>
              <a:t> </a:t>
            </a:r>
            <a:r>
              <a:rPr lang="en-US" altLang="zh-TW" sz="1400" dirty="0"/>
              <a:t>value, the better the explanatory power of the model</a:t>
            </a:r>
          </a:p>
          <a:p>
            <a:pPr marL="1454150" lvl="2" indent="-357188" algn="just">
              <a:buFont typeface="Wingdings" panose="05000000000000000000" pitchFamily="2" charset="2"/>
              <a:buChar char="ü"/>
            </a:pPr>
            <a:r>
              <a:rPr kumimoji="0" lang="en-US" altLang="zh-TW" sz="1400" b="0" i="1" u="none" strike="noStrike" kern="1200" cap="none" spc="0" normalizeH="0" baseline="0" noProof="0" dirty="0">
                <a:ln>
                  <a:noFill/>
                </a:ln>
                <a:solidFill>
                  <a:prstClr val="black"/>
                </a:solidFill>
                <a:effectLst/>
                <a:uLnTx/>
                <a:uFillTx/>
                <a:latin typeface="Times New Roman"/>
                <a:ea typeface="標楷體"/>
                <a:cs typeface="+mn-cs"/>
              </a:rPr>
              <a:t>R</a:t>
            </a:r>
            <a:r>
              <a:rPr kumimoji="0" lang="en-US" altLang="zh-TW" sz="1400" b="0" i="1" u="none" strike="noStrike" kern="1200" cap="none" spc="0" normalizeH="0" baseline="30000" noProof="0" dirty="0">
                <a:ln>
                  <a:noFill/>
                </a:ln>
                <a:solidFill>
                  <a:prstClr val="black"/>
                </a:solidFill>
                <a:effectLst/>
                <a:uLnTx/>
                <a:uFillTx/>
                <a:latin typeface="Times New Roman"/>
                <a:ea typeface="標楷體"/>
                <a:cs typeface="+mn-cs"/>
              </a:rPr>
              <a:t>2</a:t>
            </a:r>
            <a:r>
              <a:rPr kumimoji="0" lang="en-US" altLang="zh-TW" sz="1400" b="0" i="1" u="none" strike="noStrike" kern="1200" cap="none" spc="0" normalizeH="0" baseline="0" noProof="0" dirty="0">
                <a:ln>
                  <a:noFill/>
                </a:ln>
                <a:solidFill>
                  <a:prstClr val="black"/>
                </a:solidFill>
                <a:effectLst/>
                <a:uLnTx/>
                <a:uFillTx/>
                <a:latin typeface="Times New Roman"/>
                <a:ea typeface="標楷體"/>
                <a:cs typeface="+mn-cs"/>
              </a:rPr>
              <a:t> </a:t>
            </a:r>
            <a:r>
              <a:rPr lang="en-US" altLang="zh-TW" sz="1400" dirty="0"/>
              <a:t>&gt;0.67 indicates high explanation</a:t>
            </a:r>
          </a:p>
          <a:p>
            <a:pPr marL="1454150" lvl="2" indent="-357188" algn="just">
              <a:buFont typeface="Wingdings" panose="05000000000000000000" pitchFamily="2" charset="2"/>
              <a:buChar char="ü"/>
            </a:pPr>
            <a:r>
              <a:rPr kumimoji="0" lang="en-US" altLang="zh-TW" sz="1400" b="0" i="1" u="none" strike="noStrike" kern="1200" cap="none" spc="0" normalizeH="0" baseline="0" noProof="0" dirty="0">
                <a:ln>
                  <a:noFill/>
                </a:ln>
                <a:solidFill>
                  <a:prstClr val="black"/>
                </a:solidFill>
                <a:effectLst/>
                <a:uLnTx/>
                <a:uFillTx/>
                <a:latin typeface="Times New Roman"/>
                <a:ea typeface="標楷體"/>
                <a:cs typeface="+mn-cs"/>
              </a:rPr>
              <a:t>R</a:t>
            </a:r>
            <a:r>
              <a:rPr kumimoji="0" lang="en-US" altLang="zh-TW" sz="1400" b="0" i="1" u="none" strike="noStrike" kern="1200" cap="none" spc="0" normalizeH="0" baseline="30000" noProof="0" dirty="0">
                <a:ln>
                  <a:noFill/>
                </a:ln>
                <a:solidFill>
                  <a:prstClr val="black"/>
                </a:solidFill>
                <a:effectLst/>
                <a:uLnTx/>
                <a:uFillTx/>
                <a:latin typeface="Times New Roman"/>
                <a:ea typeface="標楷體"/>
                <a:cs typeface="+mn-cs"/>
              </a:rPr>
              <a:t>2</a:t>
            </a:r>
            <a:r>
              <a:rPr kumimoji="0" lang="en-US" altLang="zh-TW" sz="1400" b="0" i="1" u="none" strike="noStrike" kern="1200" cap="none" spc="0" normalizeH="0" baseline="0" noProof="0" dirty="0">
                <a:ln>
                  <a:noFill/>
                </a:ln>
                <a:solidFill>
                  <a:prstClr val="black"/>
                </a:solidFill>
                <a:effectLst/>
                <a:uLnTx/>
                <a:uFillTx/>
                <a:latin typeface="Times New Roman"/>
                <a:ea typeface="標楷體"/>
                <a:cs typeface="+mn-cs"/>
              </a:rPr>
              <a:t> </a:t>
            </a:r>
            <a:r>
              <a:rPr lang="en-US" altLang="zh-TW" sz="1400" dirty="0"/>
              <a:t> &gt;0.33 is middle</a:t>
            </a:r>
          </a:p>
          <a:p>
            <a:pPr marL="1454150" lvl="2" indent="-357188" algn="just">
              <a:buFont typeface="Wingdings" panose="05000000000000000000" pitchFamily="2" charset="2"/>
              <a:buChar char="ü"/>
            </a:pPr>
            <a:r>
              <a:rPr kumimoji="0" lang="en-US" altLang="zh-TW" sz="1400" b="0" i="1" u="none" strike="noStrike" kern="1200" cap="none" spc="0" normalizeH="0" baseline="0" noProof="0" dirty="0">
                <a:ln>
                  <a:noFill/>
                </a:ln>
                <a:solidFill>
                  <a:prstClr val="black"/>
                </a:solidFill>
                <a:effectLst/>
                <a:uLnTx/>
                <a:uFillTx/>
                <a:latin typeface="Times New Roman"/>
                <a:ea typeface="標楷體"/>
                <a:cs typeface="+mn-cs"/>
              </a:rPr>
              <a:t>R</a:t>
            </a:r>
            <a:r>
              <a:rPr kumimoji="0" lang="en-US" altLang="zh-TW" sz="1400" b="0" i="1" u="none" strike="noStrike" kern="1200" cap="none" spc="0" normalizeH="0" baseline="30000" noProof="0" dirty="0">
                <a:ln>
                  <a:noFill/>
                </a:ln>
                <a:solidFill>
                  <a:prstClr val="black"/>
                </a:solidFill>
                <a:effectLst/>
                <a:uLnTx/>
                <a:uFillTx/>
                <a:latin typeface="Times New Roman"/>
                <a:ea typeface="標楷體"/>
                <a:cs typeface="+mn-cs"/>
              </a:rPr>
              <a:t>2</a:t>
            </a:r>
            <a:r>
              <a:rPr kumimoji="0" lang="en-US" altLang="zh-TW" sz="1400" b="0" i="1" u="none" strike="noStrike" kern="1200" cap="none" spc="0" normalizeH="0" baseline="0" noProof="0" dirty="0">
                <a:ln>
                  <a:noFill/>
                </a:ln>
                <a:solidFill>
                  <a:prstClr val="black"/>
                </a:solidFill>
                <a:effectLst/>
                <a:uLnTx/>
                <a:uFillTx/>
                <a:latin typeface="Times New Roman"/>
                <a:ea typeface="標楷體"/>
                <a:cs typeface="+mn-cs"/>
              </a:rPr>
              <a:t> </a:t>
            </a:r>
            <a:r>
              <a:rPr lang="en-US" altLang="zh-TW" sz="1400" dirty="0"/>
              <a:t> &gt;0.19 is low explanatory ability</a:t>
            </a:r>
          </a:p>
          <a:p>
            <a:pPr marL="996950" lvl="1" indent="-357188" algn="just">
              <a:buFont typeface="+mj-lt"/>
              <a:buAutoNum type="arabicParenR"/>
            </a:pPr>
            <a:r>
              <a:rPr lang="en-US" altLang="zh-TW" sz="1400" dirty="0"/>
              <a:t>The explanation effect value </a:t>
            </a:r>
            <a:r>
              <a:rPr lang="en-US" altLang="zh-TW" sz="1400" i="1" dirty="0"/>
              <a:t>f</a:t>
            </a:r>
            <a:r>
              <a:rPr lang="en-US" altLang="zh-TW" sz="1400" i="1" baseline="30000" dirty="0"/>
              <a:t>2</a:t>
            </a:r>
            <a:r>
              <a:rPr lang="en-US" altLang="zh-TW" sz="1400" dirty="0"/>
              <a:t> is to evaluate whether the endogenous variables have a significant explanatory effect.</a:t>
            </a:r>
          </a:p>
          <a:p>
            <a:pPr marL="1454150" lvl="2" indent="-357188" algn="just">
              <a:buFont typeface="Wingdings" panose="05000000000000000000" pitchFamily="2" charset="2"/>
              <a:buChar char="ü"/>
            </a:pPr>
            <a:r>
              <a:rPr lang="en-US" altLang="zh-TW" sz="1400" dirty="0"/>
              <a:t>0.02&lt; </a:t>
            </a:r>
            <a:r>
              <a:rPr kumimoji="0" lang="en-US" altLang="zh-TW" sz="1400" b="0" i="0" u="none" strike="noStrike" kern="1200" cap="none" spc="0" normalizeH="0" baseline="0" noProof="0" dirty="0">
                <a:ln>
                  <a:noFill/>
                </a:ln>
                <a:solidFill>
                  <a:prstClr val="black"/>
                </a:solidFill>
                <a:effectLst/>
                <a:uLnTx/>
                <a:uFillTx/>
                <a:latin typeface="Times New Roman"/>
                <a:ea typeface="標楷體"/>
                <a:cs typeface="+mn-cs"/>
              </a:rPr>
              <a:t> </a:t>
            </a:r>
            <a:r>
              <a:rPr kumimoji="0" lang="en-US" altLang="zh-TW" sz="1400" b="0" i="1" u="none" strike="noStrike" kern="1200" cap="none" spc="0" normalizeH="0" baseline="0" noProof="0" dirty="0">
                <a:ln>
                  <a:noFill/>
                </a:ln>
                <a:solidFill>
                  <a:prstClr val="black"/>
                </a:solidFill>
                <a:effectLst/>
                <a:uLnTx/>
                <a:uFillTx/>
                <a:latin typeface="Times New Roman"/>
                <a:ea typeface="標楷體"/>
                <a:cs typeface="+mn-cs"/>
              </a:rPr>
              <a:t>f</a:t>
            </a:r>
            <a:r>
              <a:rPr kumimoji="0" lang="en-US" altLang="zh-TW" sz="1400" b="0" i="1" u="none" strike="noStrike" kern="1200" cap="none" spc="0" normalizeH="0" baseline="30000" noProof="0" dirty="0">
                <a:ln>
                  <a:noFill/>
                </a:ln>
                <a:solidFill>
                  <a:prstClr val="black"/>
                </a:solidFill>
                <a:effectLst/>
                <a:uLnTx/>
                <a:uFillTx/>
                <a:latin typeface="Times New Roman"/>
                <a:ea typeface="標楷體"/>
                <a:cs typeface="+mn-cs"/>
              </a:rPr>
              <a:t>2</a:t>
            </a:r>
            <a:r>
              <a:rPr kumimoji="0" lang="en-US" altLang="zh-TW" sz="1400" b="0" i="0" u="none" strike="noStrike" kern="1200" cap="none" spc="0" normalizeH="0" baseline="0" noProof="0" dirty="0">
                <a:ln>
                  <a:noFill/>
                </a:ln>
                <a:solidFill>
                  <a:prstClr val="black"/>
                </a:solidFill>
                <a:effectLst/>
                <a:uLnTx/>
                <a:uFillTx/>
                <a:latin typeface="Times New Roman"/>
                <a:ea typeface="標楷體"/>
                <a:cs typeface="+mn-cs"/>
              </a:rPr>
              <a:t> </a:t>
            </a:r>
            <a:r>
              <a:rPr lang="en-US" altLang="zh-TW" sz="1400" dirty="0"/>
              <a:t>&lt;=0.15 is a small effect</a:t>
            </a:r>
          </a:p>
          <a:p>
            <a:pPr marL="1454150" lvl="2" indent="-357188" algn="just">
              <a:buFont typeface="Wingdings" panose="05000000000000000000" pitchFamily="2" charset="2"/>
              <a:buChar char="ü"/>
            </a:pPr>
            <a:r>
              <a:rPr lang="en-US" altLang="zh-TW" sz="1400" dirty="0"/>
              <a:t>0.15&lt; </a:t>
            </a:r>
            <a:r>
              <a:rPr kumimoji="0" lang="en-US" altLang="zh-TW" sz="1400" b="0" i="0" u="none" strike="noStrike" kern="1200" cap="none" spc="0" normalizeH="0" baseline="0" noProof="0" dirty="0">
                <a:ln>
                  <a:noFill/>
                </a:ln>
                <a:solidFill>
                  <a:prstClr val="black"/>
                </a:solidFill>
                <a:effectLst/>
                <a:uLnTx/>
                <a:uFillTx/>
                <a:latin typeface="Times New Roman"/>
                <a:ea typeface="標楷體"/>
                <a:cs typeface="+mn-cs"/>
              </a:rPr>
              <a:t> </a:t>
            </a:r>
            <a:r>
              <a:rPr kumimoji="0" lang="en-US" altLang="zh-TW" sz="1400" b="0" i="1" u="none" strike="noStrike" kern="1200" cap="none" spc="0" normalizeH="0" baseline="0" noProof="0" dirty="0">
                <a:ln>
                  <a:noFill/>
                </a:ln>
                <a:solidFill>
                  <a:prstClr val="black"/>
                </a:solidFill>
                <a:effectLst/>
                <a:uLnTx/>
                <a:uFillTx/>
                <a:latin typeface="Times New Roman"/>
                <a:ea typeface="標楷體"/>
                <a:cs typeface="+mn-cs"/>
              </a:rPr>
              <a:t>f</a:t>
            </a:r>
            <a:r>
              <a:rPr kumimoji="0" lang="en-US" altLang="zh-TW" sz="1400" b="0" i="1" u="none" strike="noStrike" kern="1200" cap="none" spc="0" normalizeH="0" baseline="30000" noProof="0" dirty="0">
                <a:ln>
                  <a:noFill/>
                </a:ln>
                <a:solidFill>
                  <a:prstClr val="black"/>
                </a:solidFill>
                <a:effectLst/>
                <a:uLnTx/>
                <a:uFillTx/>
                <a:latin typeface="Times New Roman"/>
                <a:ea typeface="標楷體"/>
                <a:cs typeface="+mn-cs"/>
              </a:rPr>
              <a:t>2</a:t>
            </a:r>
            <a:r>
              <a:rPr kumimoji="0" lang="en-US" altLang="zh-TW" sz="1400" b="0" i="0" u="none" strike="noStrike" kern="1200" cap="none" spc="0" normalizeH="0" baseline="0" noProof="0" dirty="0">
                <a:ln>
                  <a:noFill/>
                </a:ln>
                <a:solidFill>
                  <a:prstClr val="black"/>
                </a:solidFill>
                <a:effectLst/>
                <a:uLnTx/>
                <a:uFillTx/>
                <a:latin typeface="Times New Roman"/>
                <a:ea typeface="標楷體"/>
                <a:cs typeface="+mn-cs"/>
              </a:rPr>
              <a:t> </a:t>
            </a:r>
            <a:r>
              <a:rPr lang="en-US" altLang="zh-TW" sz="1400" dirty="0"/>
              <a:t>&lt;=0.35 is a medium effect</a:t>
            </a:r>
          </a:p>
          <a:p>
            <a:pPr marL="1454150" lvl="2" indent="-357188" algn="just">
              <a:buFont typeface="Wingdings" panose="05000000000000000000" pitchFamily="2" charset="2"/>
              <a:buChar char="ü"/>
            </a:pPr>
            <a:r>
              <a:rPr lang="en-US" altLang="zh-TW" sz="1400" i="1" dirty="0">
                <a:solidFill>
                  <a:prstClr val="black"/>
                </a:solidFill>
              </a:rPr>
              <a:t>f</a:t>
            </a:r>
            <a:r>
              <a:rPr lang="en-US" altLang="zh-TW" sz="1400" i="1" baseline="30000" dirty="0">
                <a:solidFill>
                  <a:prstClr val="black"/>
                </a:solidFill>
              </a:rPr>
              <a:t>2</a:t>
            </a:r>
            <a:r>
              <a:rPr lang="en-US" altLang="zh-TW" sz="1400" dirty="0"/>
              <a:t> &gt;</a:t>
            </a:r>
            <a:r>
              <a:rPr kumimoji="0" lang="en-US" altLang="zh-TW" sz="1400" b="0" i="0" u="none" strike="noStrike" kern="1200" cap="none" spc="0" normalizeH="0" baseline="0" noProof="0" dirty="0">
                <a:ln>
                  <a:noFill/>
                </a:ln>
                <a:solidFill>
                  <a:prstClr val="black"/>
                </a:solidFill>
                <a:effectLst/>
                <a:uLnTx/>
                <a:uFillTx/>
                <a:latin typeface="Times New Roman"/>
                <a:ea typeface="標楷體"/>
                <a:cs typeface="+mn-cs"/>
              </a:rPr>
              <a:t> </a:t>
            </a:r>
            <a:r>
              <a:rPr lang="en-US" altLang="zh-TW" sz="1400" dirty="0"/>
              <a:t>0.35 is a large effect</a:t>
            </a:r>
          </a:p>
          <a:p>
            <a:pPr marL="539750" indent="-357188" algn="just">
              <a:buFont typeface="+mj-lt"/>
              <a:buAutoNum type="arabicPeriod"/>
            </a:pPr>
            <a:r>
              <a:rPr lang="en-US" altLang="zh-TW" sz="1600" dirty="0"/>
              <a:t>According to good predictive relevance </a:t>
            </a:r>
            <a:r>
              <a:rPr lang="en-US" altLang="zh-TW" sz="1600" i="1" dirty="0"/>
              <a:t>Q</a:t>
            </a:r>
            <a:r>
              <a:rPr lang="en-US" altLang="zh-TW" sz="1600" i="1" baseline="30000" dirty="0"/>
              <a:t>2</a:t>
            </a:r>
            <a:r>
              <a:rPr lang="en-US" altLang="zh-TW" sz="1600" dirty="0"/>
              <a:t>:</a:t>
            </a:r>
            <a:r>
              <a:rPr lang="zh-TW" altLang="en-US" sz="1600" dirty="0"/>
              <a:t> </a:t>
            </a:r>
            <a:r>
              <a:rPr lang="en-US" altLang="zh-TW" sz="1600" dirty="0"/>
              <a:t>The </a:t>
            </a:r>
            <a:r>
              <a:rPr kumimoji="0" lang="en-US" altLang="zh-TW" sz="1600" b="0" i="1" u="none" strike="noStrike" kern="1200" cap="none" spc="0" normalizeH="0" baseline="0" noProof="0" dirty="0">
                <a:ln>
                  <a:noFill/>
                </a:ln>
                <a:solidFill>
                  <a:prstClr val="black"/>
                </a:solidFill>
                <a:effectLst/>
                <a:uLnTx/>
                <a:uFillTx/>
                <a:latin typeface="Times New Roman"/>
                <a:ea typeface="標楷體"/>
                <a:cs typeface="+mn-cs"/>
              </a:rPr>
              <a:t>Q</a:t>
            </a:r>
            <a:r>
              <a:rPr kumimoji="0" lang="en-US" altLang="zh-TW" sz="1600" b="0" i="1" u="none" strike="noStrike" kern="1200" cap="none" spc="0" normalizeH="0" baseline="30000" noProof="0" dirty="0">
                <a:ln>
                  <a:noFill/>
                </a:ln>
                <a:solidFill>
                  <a:prstClr val="black"/>
                </a:solidFill>
                <a:effectLst/>
                <a:uLnTx/>
                <a:uFillTx/>
                <a:latin typeface="Times New Roman"/>
                <a:ea typeface="標楷體"/>
                <a:cs typeface="+mn-cs"/>
              </a:rPr>
              <a:t>2 </a:t>
            </a:r>
            <a:r>
              <a:rPr lang="en-US" altLang="zh-TW" sz="1600" dirty="0"/>
              <a:t> value of Model A = 0.904. The </a:t>
            </a:r>
            <a:r>
              <a:rPr kumimoji="0" lang="en-US" altLang="zh-TW" sz="1600" b="0" i="1" u="none" strike="noStrike" kern="1200" cap="none" spc="0" normalizeH="0" baseline="0" noProof="0" dirty="0">
                <a:ln>
                  <a:noFill/>
                </a:ln>
                <a:solidFill>
                  <a:prstClr val="black"/>
                </a:solidFill>
                <a:effectLst/>
                <a:uLnTx/>
                <a:uFillTx/>
                <a:latin typeface="Times New Roman"/>
                <a:ea typeface="標楷體"/>
                <a:cs typeface="+mn-cs"/>
              </a:rPr>
              <a:t>Q</a:t>
            </a:r>
            <a:r>
              <a:rPr kumimoji="0" lang="en-US" altLang="zh-TW" sz="1600" b="0" i="1" u="none" strike="noStrike" kern="1200" cap="none" spc="0" normalizeH="0" baseline="30000" noProof="0" dirty="0">
                <a:ln>
                  <a:noFill/>
                </a:ln>
                <a:solidFill>
                  <a:prstClr val="black"/>
                </a:solidFill>
                <a:effectLst/>
                <a:uLnTx/>
                <a:uFillTx/>
                <a:latin typeface="Times New Roman"/>
                <a:ea typeface="標楷體"/>
                <a:cs typeface="+mn-cs"/>
              </a:rPr>
              <a:t>2</a:t>
            </a:r>
            <a:r>
              <a:rPr lang="en-US" altLang="zh-TW" sz="1600" dirty="0"/>
              <a:t> value of Model B = 0.734. </a:t>
            </a:r>
            <a:r>
              <a:rPr lang="en-US" altLang="zh-TW" sz="1600" b="1" dirty="0"/>
              <a:t>The prediction of Model A is better than Model B.</a:t>
            </a:r>
          </a:p>
        </p:txBody>
      </p:sp>
      <p:pic>
        <p:nvPicPr>
          <p:cNvPr id="3" name="圖片 2">
            <a:extLst>
              <a:ext uri="{FF2B5EF4-FFF2-40B4-BE49-F238E27FC236}">
                <a16:creationId xmlns:a16="http://schemas.microsoft.com/office/drawing/2014/main" id="{6791C29B-9008-1E12-94E2-EDE5D33F24F6}"/>
              </a:ext>
            </a:extLst>
          </p:cNvPr>
          <p:cNvPicPr>
            <a:picLocks noChangeAspect="1"/>
          </p:cNvPicPr>
          <p:nvPr/>
        </p:nvPicPr>
        <p:blipFill>
          <a:blip r:embed="rId4"/>
          <a:stretch>
            <a:fillRect/>
          </a:stretch>
        </p:blipFill>
        <p:spPr>
          <a:xfrm>
            <a:off x="5791964" y="1483032"/>
            <a:ext cx="4648849" cy="4048690"/>
          </a:xfrm>
          <a:prstGeom prst="rect">
            <a:avLst/>
          </a:prstGeom>
        </p:spPr>
      </p:pic>
      <p:sp>
        <p:nvSpPr>
          <p:cNvPr id="9" name="矩形 8">
            <a:extLst>
              <a:ext uri="{FF2B5EF4-FFF2-40B4-BE49-F238E27FC236}">
                <a16:creationId xmlns:a16="http://schemas.microsoft.com/office/drawing/2014/main" id="{ACB954DF-7667-9922-6CA5-91701646FCB6}"/>
              </a:ext>
            </a:extLst>
          </p:cNvPr>
          <p:cNvSpPr/>
          <p:nvPr/>
        </p:nvSpPr>
        <p:spPr>
          <a:xfrm>
            <a:off x="8569234" y="4931003"/>
            <a:ext cx="1672046" cy="2157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77628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en-US" altLang="zh-TW" sz="3600" b="1" dirty="0"/>
              <a:t>Data</a:t>
            </a:r>
            <a:r>
              <a:rPr lang="zh-TW" altLang="en-US" sz="3600" b="1" dirty="0"/>
              <a:t> </a:t>
            </a:r>
            <a:r>
              <a:rPr lang="en-US" altLang="zh-TW" sz="3600" b="1" dirty="0"/>
              <a:t>Analysis</a:t>
            </a:r>
            <a:endParaRPr lang="zh-TW" altLang="en-US" sz="3600" b="1" dirty="0"/>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361219" y="1253331"/>
            <a:ext cx="5578027" cy="3936978"/>
          </a:xfrm>
        </p:spPr>
        <p:txBody>
          <a:bodyPr>
            <a:normAutofit/>
          </a:bodyPr>
          <a:lstStyle/>
          <a:p>
            <a:pPr algn="just">
              <a:lnSpc>
                <a:spcPct val="107000"/>
              </a:lnSpc>
              <a:spcAft>
                <a:spcPts val="800"/>
              </a:spcAft>
            </a:pPr>
            <a:r>
              <a:rPr lang="en-US" altLang="zh-TW" sz="1600" b="1" dirty="0">
                <a:solidFill>
                  <a:srgbClr val="0000CC"/>
                </a:solidFill>
                <a:latin typeface="Times New Roman" panose="02020603050405020304" pitchFamily="18" charset="0"/>
                <a:ea typeface="新細明體" panose="02020500000000000000" pitchFamily="18" charset="-120"/>
              </a:rPr>
              <a:t>Basic</a:t>
            </a:r>
            <a:r>
              <a:rPr lang="zh-TW" altLang="en-US" sz="1600" b="1" dirty="0">
                <a:solidFill>
                  <a:srgbClr val="0000CC"/>
                </a:solidFill>
                <a:latin typeface="Times New Roman" panose="02020603050405020304" pitchFamily="18" charset="0"/>
                <a:ea typeface="新細明體" panose="02020500000000000000" pitchFamily="18" charset="-120"/>
              </a:rPr>
              <a:t> </a:t>
            </a:r>
            <a:r>
              <a:rPr lang="en-US" altLang="zh-TW" sz="1600" b="1" dirty="0">
                <a:solidFill>
                  <a:srgbClr val="0000CC"/>
                </a:solidFill>
                <a:latin typeface="Times New Roman" panose="02020603050405020304" pitchFamily="18" charset="0"/>
                <a:ea typeface="新細明體" panose="02020500000000000000" pitchFamily="18" charset="-120"/>
              </a:rPr>
              <a:t>Information</a:t>
            </a:r>
            <a:r>
              <a:rPr lang="zh-TW" altLang="en-US" sz="1600" b="1" dirty="0">
                <a:solidFill>
                  <a:srgbClr val="0000CC"/>
                </a:solidFill>
                <a:latin typeface="Times New Roman" panose="02020603050405020304" pitchFamily="18" charset="0"/>
                <a:ea typeface="新細明體" panose="02020500000000000000" pitchFamily="18" charset="-120"/>
              </a:rPr>
              <a:t> </a:t>
            </a:r>
            <a:r>
              <a:rPr lang="en-US" altLang="zh-TW" sz="1600" b="1" dirty="0">
                <a:solidFill>
                  <a:srgbClr val="0000CC"/>
                </a:solidFill>
                <a:latin typeface="Times New Roman" panose="02020603050405020304" pitchFamily="18" charset="0"/>
                <a:ea typeface="新細明體" panose="02020500000000000000" pitchFamily="18" charset="-120"/>
              </a:rPr>
              <a:t>and</a:t>
            </a:r>
            <a:r>
              <a:rPr lang="zh-TW" altLang="en-US" sz="1600" b="1" dirty="0">
                <a:solidFill>
                  <a:srgbClr val="0000CC"/>
                </a:solidFill>
                <a:latin typeface="Times New Roman" panose="02020603050405020304" pitchFamily="18" charset="0"/>
                <a:ea typeface="新細明體" panose="02020500000000000000" pitchFamily="18" charset="-120"/>
              </a:rPr>
              <a:t> </a:t>
            </a:r>
            <a:r>
              <a:rPr lang="en-US" altLang="zh-TW" sz="1600" b="1" dirty="0">
                <a:solidFill>
                  <a:srgbClr val="0000CC"/>
                </a:solidFill>
                <a:latin typeface="Times New Roman" panose="02020603050405020304" pitchFamily="18" charset="0"/>
                <a:ea typeface="新細明體" panose="02020500000000000000" pitchFamily="18" charset="-120"/>
              </a:rPr>
              <a:t>Profile</a:t>
            </a:r>
            <a:endParaRPr lang="en-US" altLang="zh-TW" sz="1600" b="1" dirty="0">
              <a:solidFill>
                <a:srgbClr val="0000CC"/>
              </a:solidFill>
              <a:effectLst/>
              <a:latin typeface="Times New Roman" panose="02020603050405020304" pitchFamily="18" charset="0"/>
              <a:ea typeface="新細明體" panose="02020500000000000000" pitchFamily="18" charset="-120"/>
            </a:endParaRPr>
          </a:p>
          <a:p>
            <a:pPr marL="539750" indent="-357188" algn="just">
              <a:lnSpc>
                <a:spcPct val="107000"/>
              </a:lnSpc>
              <a:spcAft>
                <a:spcPts val="800"/>
              </a:spcAft>
              <a:buFont typeface="+mj-lt"/>
              <a:buAutoNum type="arabicPeriod"/>
            </a:pPr>
            <a:r>
              <a:rPr lang="en-US" altLang="zh-TW" sz="1600" dirty="0">
                <a:effectLst/>
                <a:latin typeface="Times New Roman" panose="02020603050405020304" pitchFamily="18" charset="0"/>
                <a:ea typeface="新細明體" panose="02020500000000000000" pitchFamily="18" charset="-120"/>
              </a:rPr>
              <a:t>A total of 156 questionnaires were considered valid for analysis</a:t>
            </a:r>
            <a:r>
              <a:rPr lang="en-US" altLang="zh-TW" sz="1600" dirty="0">
                <a:latin typeface="Times New Roman" panose="02020603050405020304" pitchFamily="18" charset="0"/>
                <a:ea typeface="新細明體" panose="02020500000000000000" pitchFamily="18" charset="-120"/>
              </a:rPr>
              <a:t>.</a:t>
            </a:r>
            <a:endParaRPr lang="en-US" altLang="zh-TW" sz="1600" dirty="0">
              <a:effectLst/>
              <a:latin typeface="Times New Roman" panose="02020603050405020304" pitchFamily="18" charset="0"/>
              <a:ea typeface="新細明體" panose="02020500000000000000" pitchFamily="18" charset="-120"/>
            </a:endParaRPr>
          </a:p>
          <a:p>
            <a:pPr marL="996950" lvl="1" indent="-357188" algn="just">
              <a:lnSpc>
                <a:spcPct val="107000"/>
              </a:lnSpc>
              <a:spcAft>
                <a:spcPts val="800"/>
              </a:spcAft>
              <a:buFont typeface="Wingdings" panose="05000000000000000000" pitchFamily="2" charset="2"/>
              <a:buChar char="ü"/>
            </a:pPr>
            <a:r>
              <a:rPr lang="en-US" altLang="zh-TW" sz="1400" dirty="0">
                <a:effectLst/>
                <a:latin typeface="Times New Roman" panose="02020603050405020304" pitchFamily="18" charset="0"/>
                <a:ea typeface="新細明體" panose="02020500000000000000" pitchFamily="18" charset="-120"/>
              </a:rPr>
              <a:t>The respondents consist of 46.2 % of the companies that global employee is less than 1000 and 53.8% greater than 1001 above</a:t>
            </a:r>
          </a:p>
          <a:p>
            <a:pPr marL="996950" lvl="1" indent="-357188" algn="just">
              <a:lnSpc>
                <a:spcPct val="107000"/>
              </a:lnSpc>
              <a:spcAft>
                <a:spcPts val="800"/>
              </a:spcAft>
              <a:buFont typeface="Wingdings" panose="05000000000000000000" pitchFamily="2" charset="2"/>
              <a:buChar char="ü"/>
            </a:pPr>
            <a:r>
              <a:rPr lang="en-US" altLang="zh-TW" sz="1400" dirty="0">
                <a:effectLst/>
                <a:latin typeface="Times New Roman" panose="02020603050405020304" pitchFamily="18" charset="0"/>
                <a:ea typeface="新細明體" panose="02020500000000000000" pitchFamily="18" charset="-120"/>
              </a:rPr>
              <a:t>The capital of NTD of greater than NTD 1B is 44.9%</a:t>
            </a:r>
          </a:p>
          <a:p>
            <a:pPr marL="996950" lvl="1" indent="-357188" algn="just">
              <a:lnSpc>
                <a:spcPct val="107000"/>
              </a:lnSpc>
              <a:spcAft>
                <a:spcPts val="800"/>
              </a:spcAft>
              <a:buFont typeface="Wingdings" panose="05000000000000000000" pitchFamily="2" charset="2"/>
              <a:buChar char="ü"/>
            </a:pPr>
            <a:r>
              <a:rPr lang="en-US" altLang="zh-TW" sz="1400" dirty="0">
                <a:effectLst/>
                <a:latin typeface="Times New Roman" panose="02020603050405020304" pitchFamily="18" charset="0"/>
                <a:ea typeface="新細明體" panose="02020500000000000000" pitchFamily="18" charset="-120"/>
              </a:rPr>
              <a:t>The respondents who</a:t>
            </a:r>
            <a:r>
              <a:rPr lang="zh-TW" altLang="en-US" sz="1400" dirty="0">
                <a:effectLst/>
                <a:latin typeface="Times New Roman" panose="02020603050405020304" pitchFamily="18" charset="0"/>
                <a:ea typeface="新細明體" panose="02020500000000000000" pitchFamily="18" charset="-120"/>
              </a:rPr>
              <a:t> </a:t>
            </a:r>
            <a:r>
              <a:rPr lang="en-US" altLang="zh-TW" sz="1400" dirty="0">
                <a:effectLst/>
                <a:latin typeface="Times New Roman" panose="02020603050405020304" pitchFamily="18" charset="0"/>
                <a:ea typeface="新細明體" panose="02020500000000000000" pitchFamily="18" charset="-120"/>
              </a:rPr>
              <a:t>in charge of various departments, </a:t>
            </a:r>
            <a:r>
              <a:rPr lang="en-US" altLang="zh-TW" sz="1400" dirty="0" err="1">
                <a:effectLst/>
                <a:latin typeface="Times New Roman" panose="02020603050405020304" pitchFamily="18" charset="0"/>
                <a:ea typeface="新細明體" panose="02020500000000000000" pitchFamily="18" charset="-120"/>
              </a:rPr>
              <a:t>includ</a:t>
            </a:r>
            <a:r>
              <a:rPr lang="en-US" altLang="zh-TW" sz="1400" dirty="0">
                <a:effectLst/>
                <a:latin typeface="Times New Roman" panose="02020603050405020304" pitchFamily="18" charset="0"/>
                <a:ea typeface="新細明體" panose="02020500000000000000" pitchFamily="18" charset="-120"/>
              </a:rPr>
              <a:t> supply chain related (36.5%) such as: customer service, production planner, material and warehousing, sales marketing (23.7%), RD/PM/MFG (16.7%), ADM (23.1%)  </a:t>
            </a:r>
          </a:p>
          <a:p>
            <a:pPr marL="996950" lvl="1" indent="-357188" algn="just">
              <a:lnSpc>
                <a:spcPct val="107000"/>
              </a:lnSpc>
              <a:spcAft>
                <a:spcPts val="800"/>
              </a:spcAft>
              <a:buFont typeface="Wingdings" panose="05000000000000000000" pitchFamily="2" charset="2"/>
              <a:buChar char="ü"/>
            </a:pPr>
            <a:r>
              <a:rPr lang="en-US" altLang="zh-TW" sz="1400" dirty="0">
                <a:effectLst/>
                <a:latin typeface="Times New Roman" panose="02020603050405020304" pitchFamily="18" charset="0"/>
                <a:ea typeface="新細明體" panose="02020500000000000000" pitchFamily="18" charset="-120"/>
              </a:rPr>
              <a:t>The grade of the positions shows a manager above is 66.7%</a:t>
            </a:r>
            <a:endParaRPr lang="zh-TW" altLang="zh-TW" sz="1400" dirty="0">
              <a:effectLst/>
              <a:latin typeface="Times New Roman" panose="02020603050405020304" pitchFamily="18" charset="0"/>
              <a:ea typeface="新細明體" panose="02020500000000000000" pitchFamily="18" charset="-120"/>
            </a:endParaRPr>
          </a:p>
          <a:p>
            <a:endParaRPr lang="zh-TW" altLang="en-US" sz="1600" dirty="0"/>
          </a:p>
        </p:txBody>
      </p:sp>
      <p:pic>
        <p:nvPicPr>
          <p:cNvPr id="3" name="圖片 2">
            <a:extLst>
              <a:ext uri="{FF2B5EF4-FFF2-40B4-BE49-F238E27FC236}">
                <a16:creationId xmlns:a16="http://schemas.microsoft.com/office/drawing/2014/main" id="{7A875698-7E88-2B95-F29F-192980C81404}"/>
              </a:ext>
            </a:extLst>
          </p:cNvPr>
          <p:cNvPicPr>
            <a:picLocks noChangeAspect="1"/>
          </p:cNvPicPr>
          <p:nvPr/>
        </p:nvPicPr>
        <p:blipFill>
          <a:blip r:embed="rId4"/>
          <a:stretch>
            <a:fillRect/>
          </a:stretch>
        </p:blipFill>
        <p:spPr>
          <a:xfrm>
            <a:off x="6353733" y="1054075"/>
            <a:ext cx="5024844" cy="5188604"/>
          </a:xfrm>
          <a:prstGeom prst="rect">
            <a:avLst/>
          </a:prstGeom>
        </p:spPr>
      </p:pic>
    </p:spTree>
    <p:extLst>
      <p:ext uri="{BB962C8B-B14F-4D97-AF65-F5344CB8AC3E}">
        <p14:creationId xmlns:p14="http://schemas.microsoft.com/office/powerpoint/2010/main" val="2070383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en-US" altLang="zh-TW" sz="3600" b="1" dirty="0"/>
              <a:t>Data</a:t>
            </a:r>
            <a:r>
              <a:rPr lang="zh-TW" altLang="en-US" sz="3600" b="1" dirty="0"/>
              <a:t> </a:t>
            </a:r>
            <a:r>
              <a:rPr lang="en-US" altLang="zh-TW" sz="3600" b="1" dirty="0"/>
              <a:t>Analysis</a:t>
            </a:r>
            <a:endParaRPr lang="zh-TW" altLang="en-US" sz="3600" b="1" dirty="0"/>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361219" y="1253331"/>
            <a:ext cx="5578027" cy="3936978"/>
          </a:xfrm>
        </p:spPr>
        <p:txBody>
          <a:bodyPr>
            <a:normAutofit/>
          </a:bodyPr>
          <a:lstStyle/>
          <a:p>
            <a:pPr algn="just">
              <a:lnSpc>
                <a:spcPct val="107000"/>
              </a:lnSpc>
              <a:spcAft>
                <a:spcPts val="800"/>
              </a:spcAft>
            </a:pPr>
            <a:r>
              <a:rPr lang="en-US" altLang="zh-TW" sz="1600" b="1" dirty="0">
                <a:solidFill>
                  <a:srgbClr val="0000CC"/>
                </a:solidFill>
                <a:effectLst/>
                <a:latin typeface="Times New Roman" panose="02020603050405020304" pitchFamily="18" charset="0"/>
                <a:ea typeface="新細明體" panose="02020500000000000000" pitchFamily="18" charset="-120"/>
              </a:rPr>
              <a:t>Hypothesis</a:t>
            </a:r>
            <a:r>
              <a:rPr lang="zh-TW" altLang="en-US" sz="1600" b="1" dirty="0">
                <a:solidFill>
                  <a:srgbClr val="0000CC"/>
                </a:solidFill>
                <a:latin typeface="Times New Roman" panose="02020603050405020304" pitchFamily="18" charset="0"/>
                <a:ea typeface="新細明體" panose="02020500000000000000" pitchFamily="18" charset="-120"/>
              </a:rPr>
              <a:t> </a:t>
            </a:r>
            <a:r>
              <a:rPr lang="en-US" altLang="zh-TW" sz="1600" b="1" dirty="0">
                <a:solidFill>
                  <a:srgbClr val="0000CC"/>
                </a:solidFill>
                <a:latin typeface="Times New Roman" panose="02020603050405020304" pitchFamily="18" charset="0"/>
                <a:ea typeface="新細明體" panose="02020500000000000000" pitchFamily="18" charset="-120"/>
              </a:rPr>
              <a:t>Verification</a:t>
            </a:r>
            <a:r>
              <a:rPr lang="zh-TW" altLang="en-US" sz="1600" b="1" dirty="0">
                <a:solidFill>
                  <a:srgbClr val="0000CC"/>
                </a:solidFill>
                <a:latin typeface="Times New Roman" panose="02020603050405020304" pitchFamily="18" charset="0"/>
                <a:ea typeface="新細明體" panose="02020500000000000000" pitchFamily="18" charset="-120"/>
              </a:rPr>
              <a:t> </a:t>
            </a:r>
            <a:r>
              <a:rPr lang="en-US" altLang="zh-TW" sz="1600" b="1" dirty="0">
                <a:solidFill>
                  <a:srgbClr val="0000CC"/>
                </a:solidFill>
                <a:latin typeface="Times New Roman" panose="02020603050405020304" pitchFamily="18" charset="0"/>
                <a:ea typeface="新細明體" panose="02020500000000000000" pitchFamily="18" charset="-120"/>
              </a:rPr>
              <a:t>and</a:t>
            </a:r>
            <a:r>
              <a:rPr lang="zh-TW" altLang="en-US" sz="1600" b="1" dirty="0">
                <a:solidFill>
                  <a:srgbClr val="0000CC"/>
                </a:solidFill>
                <a:latin typeface="Times New Roman" panose="02020603050405020304" pitchFamily="18" charset="0"/>
                <a:ea typeface="新細明體" panose="02020500000000000000" pitchFamily="18" charset="-120"/>
              </a:rPr>
              <a:t> </a:t>
            </a:r>
            <a:r>
              <a:rPr lang="en-US" altLang="zh-TW" sz="1600" b="1" dirty="0">
                <a:solidFill>
                  <a:srgbClr val="0000CC"/>
                </a:solidFill>
                <a:latin typeface="Times New Roman" panose="02020603050405020304" pitchFamily="18" charset="0"/>
                <a:ea typeface="新細明體" panose="02020500000000000000" pitchFamily="18" charset="-120"/>
              </a:rPr>
              <a:t>Model</a:t>
            </a:r>
            <a:r>
              <a:rPr lang="zh-TW" altLang="en-US" sz="1600" b="1" dirty="0">
                <a:solidFill>
                  <a:srgbClr val="0000CC"/>
                </a:solidFill>
                <a:latin typeface="Times New Roman" panose="02020603050405020304" pitchFamily="18" charset="0"/>
                <a:ea typeface="新細明體" panose="02020500000000000000" pitchFamily="18" charset="-120"/>
              </a:rPr>
              <a:t> </a:t>
            </a:r>
            <a:r>
              <a:rPr lang="en-US" altLang="zh-TW" sz="1600" b="1" dirty="0">
                <a:solidFill>
                  <a:srgbClr val="0000CC"/>
                </a:solidFill>
                <a:latin typeface="Times New Roman" panose="02020603050405020304" pitchFamily="18" charset="0"/>
                <a:ea typeface="新細明體" panose="02020500000000000000" pitchFamily="18" charset="-120"/>
              </a:rPr>
              <a:t>Comparison</a:t>
            </a:r>
            <a:r>
              <a:rPr lang="zh-TW" altLang="en-US" sz="1600" b="1" dirty="0">
                <a:solidFill>
                  <a:srgbClr val="0000CC"/>
                </a:solidFill>
                <a:latin typeface="Times New Roman" panose="02020603050405020304" pitchFamily="18" charset="0"/>
                <a:ea typeface="新細明體" panose="02020500000000000000" pitchFamily="18" charset="-120"/>
              </a:rPr>
              <a:t> </a:t>
            </a:r>
            <a:r>
              <a:rPr lang="en-US" altLang="zh-TW" sz="1600" b="1" dirty="0">
                <a:solidFill>
                  <a:srgbClr val="0000CC"/>
                </a:solidFill>
                <a:latin typeface="Times New Roman" panose="02020603050405020304" pitchFamily="18" charset="0"/>
                <a:ea typeface="新細明體" panose="02020500000000000000" pitchFamily="18" charset="-120"/>
              </a:rPr>
              <a:t>Result</a:t>
            </a:r>
          </a:p>
          <a:p>
            <a:endParaRPr lang="zh-TW" altLang="en-US" sz="1600" dirty="0"/>
          </a:p>
        </p:txBody>
      </p:sp>
      <p:pic>
        <p:nvPicPr>
          <p:cNvPr id="4" name="圖片 3">
            <a:extLst>
              <a:ext uri="{FF2B5EF4-FFF2-40B4-BE49-F238E27FC236}">
                <a16:creationId xmlns:a16="http://schemas.microsoft.com/office/drawing/2014/main" id="{54DB6FF8-37E2-54E6-6653-CCD0A1746D33}"/>
              </a:ext>
            </a:extLst>
          </p:cNvPr>
          <p:cNvPicPr>
            <a:picLocks noChangeAspect="1"/>
          </p:cNvPicPr>
          <p:nvPr/>
        </p:nvPicPr>
        <p:blipFill>
          <a:blip r:embed="rId4"/>
          <a:stretch>
            <a:fillRect/>
          </a:stretch>
        </p:blipFill>
        <p:spPr>
          <a:xfrm>
            <a:off x="496859" y="1667691"/>
            <a:ext cx="5755897" cy="4062549"/>
          </a:xfrm>
          <a:prstGeom prst="rect">
            <a:avLst/>
          </a:prstGeom>
        </p:spPr>
      </p:pic>
      <p:pic>
        <p:nvPicPr>
          <p:cNvPr id="9" name="圖片 8">
            <a:extLst>
              <a:ext uri="{FF2B5EF4-FFF2-40B4-BE49-F238E27FC236}">
                <a16:creationId xmlns:a16="http://schemas.microsoft.com/office/drawing/2014/main" id="{60A9C8B9-ABDE-7DED-D662-474268C8A24E}"/>
              </a:ext>
            </a:extLst>
          </p:cNvPr>
          <p:cNvPicPr>
            <a:picLocks noChangeAspect="1"/>
          </p:cNvPicPr>
          <p:nvPr/>
        </p:nvPicPr>
        <p:blipFill>
          <a:blip r:embed="rId5"/>
          <a:stretch>
            <a:fillRect/>
          </a:stretch>
        </p:blipFill>
        <p:spPr>
          <a:xfrm>
            <a:off x="6573890" y="1547028"/>
            <a:ext cx="5152900" cy="4062550"/>
          </a:xfrm>
          <a:prstGeom prst="rect">
            <a:avLst/>
          </a:prstGeom>
        </p:spPr>
      </p:pic>
      <p:sp>
        <p:nvSpPr>
          <p:cNvPr id="10" name="矩形 9">
            <a:extLst>
              <a:ext uri="{FF2B5EF4-FFF2-40B4-BE49-F238E27FC236}">
                <a16:creationId xmlns:a16="http://schemas.microsoft.com/office/drawing/2014/main" id="{62D1037B-A40C-FF48-93D1-4303BCF6D793}"/>
              </a:ext>
            </a:extLst>
          </p:cNvPr>
          <p:cNvSpPr/>
          <p:nvPr/>
        </p:nvSpPr>
        <p:spPr>
          <a:xfrm>
            <a:off x="1071154" y="2342606"/>
            <a:ext cx="4650377" cy="1828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37645D6A-1ABD-DE10-32EC-BD7B206F16B5}"/>
              </a:ext>
            </a:extLst>
          </p:cNvPr>
          <p:cNvSpPr/>
          <p:nvPr/>
        </p:nvSpPr>
        <p:spPr>
          <a:xfrm>
            <a:off x="6827051" y="2312126"/>
            <a:ext cx="4650377" cy="1828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50944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en-US" altLang="zh-TW" sz="3600" b="1" dirty="0"/>
              <a:t>Data</a:t>
            </a:r>
            <a:r>
              <a:rPr lang="zh-TW" altLang="en-US" sz="3600" b="1" dirty="0"/>
              <a:t> </a:t>
            </a:r>
            <a:r>
              <a:rPr lang="en-US" altLang="zh-TW" sz="3600" b="1" dirty="0"/>
              <a:t>Analysis</a:t>
            </a:r>
            <a:endParaRPr lang="zh-TW" altLang="en-US" sz="3600" b="1" dirty="0"/>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361219" y="1253331"/>
            <a:ext cx="5578027" cy="3936978"/>
          </a:xfrm>
        </p:spPr>
        <p:txBody>
          <a:bodyPr>
            <a:normAutofit/>
          </a:bodyPr>
          <a:lstStyle/>
          <a:p>
            <a:pPr algn="just">
              <a:lnSpc>
                <a:spcPct val="107000"/>
              </a:lnSpc>
              <a:spcAft>
                <a:spcPts val="800"/>
              </a:spcAft>
            </a:pPr>
            <a:r>
              <a:rPr lang="en-US" altLang="zh-TW" sz="1600" b="1" dirty="0">
                <a:solidFill>
                  <a:srgbClr val="0000CC"/>
                </a:solidFill>
                <a:latin typeface="Times New Roman" panose="02020603050405020304" pitchFamily="18" charset="0"/>
                <a:ea typeface="新細明體" panose="02020500000000000000" pitchFamily="18" charset="-120"/>
              </a:rPr>
              <a:t>Total</a:t>
            </a:r>
            <a:r>
              <a:rPr lang="zh-TW" altLang="en-US" sz="1600" b="1" dirty="0">
                <a:solidFill>
                  <a:srgbClr val="0000CC"/>
                </a:solidFill>
                <a:latin typeface="Times New Roman" panose="02020603050405020304" pitchFamily="18" charset="0"/>
                <a:ea typeface="新細明體" panose="02020500000000000000" pitchFamily="18" charset="-120"/>
              </a:rPr>
              <a:t> </a:t>
            </a:r>
            <a:r>
              <a:rPr lang="en-US" altLang="zh-TW" sz="1600" b="1" dirty="0">
                <a:solidFill>
                  <a:srgbClr val="0000CC"/>
                </a:solidFill>
                <a:latin typeface="Times New Roman" panose="02020603050405020304" pitchFamily="18" charset="0"/>
                <a:ea typeface="新細明體" panose="02020500000000000000" pitchFamily="18" charset="-120"/>
              </a:rPr>
              <a:t>Effect</a:t>
            </a:r>
          </a:p>
          <a:p>
            <a:pPr marL="444500" indent="-261938" algn="just">
              <a:lnSpc>
                <a:spcPct val="107000"/>
              </a:lnSpc>
              <a:spcAft>
                <a:spcPts val="800"/>
              </a:spcAft>
              <a:buFont typeface="+mj-lt"/>
              <a:buAutoNum type="arabicPeriod"/>
            </a:pPr>
            <a:r>
              <a:rPr lang="en-US" altLang="zh-TW" sz="1600" b="1" dirty="0">
                <a:latin typeface="Times New Roman" panose="02020603050405020304" pitchFamily="18" charset="0"/>
                <a:ea typeface="新細明體" panose="02020500000000000000" pitchFamily="18" charset="-120"/>
              </a:rPr>
              <a:t>Model</a:t>
            </a:r>
            <a:r>
              <a:rPr lang="zh-TW" altLang="en-US" sz="1600" b="1" dirty="0">
                <a:latin typeface="Times New Roman" panose="02020603050405020304" pitchFamily="18" charset="0"/>
                <a:ea typeface="新細明體" panose="02020500000000000000" pitchFamily="18" charset="-120"/>
              </a:rPr>
              <a:t> </a:t>
            </a:r>
            <a:r>
              <a:rPr lang="en-US" altLang="zh-TW" sz="1600" b="1" dirty="0">
                <a:latin typeface="Times New Roman" panose="02020603050405020304" pitchFamily="18" charset="0"/>
                <a:ea typeface="新細明體" panose="02020500000000000000" pitchFamily="18" charset="-120"/>
              </a:rPr>
              <a:t>A</a:t>
            </a:r>
            <a:r>
              <a:rPr lang="en-US" altLang="zh-TW" sz="1600" dirty="0">
                <a:latin typeface="Times New Roman" panose="02020603050405020304" pitchFamily="18" charset="0"/>
                <a:ea typeface="新細明體" panose="02020500000000000000" pitchFamily="18" charset="-120"/>
              </a:rPr>
              <a:t>:</a:t>
            </a:r>
            <a:r>
              <a:rPr lang="zh-TW" altLang="en-US" sz="1600" dirty="0">
                <a:latin typeface="Times New Roman" panose="02020603050405020304" pitchFamily="18" charset="0"/>
                <a:ea typeface="新細明體" panose="02020500000000000000" pitchFamily="18" charset="-120"/>
              </a:rPr>
              <a:t> </a:t>
            </a:r>
            <a:r>
              <a:rPr lang="en-US" altLang="zh-TW" sz="1600" dirty="0">
                <a:latin typeface="Times New Roman" panose="02020603050405020304" pitchFamily="18" charset="0"/>
                <a:ea typeface="新細明體" panose="02020500000000000000" pitchFamily="18" charset="-120"/>
              </a:rPr>
              <a:t>showed on Table 9 that Information Technology Capability (ITC) impact to Operation performance (OP) is 0.831 including indirect effect 0.328 to Supply Chain Resilience (SCR). For the relationship of ITC to SCR, it apparently the impact is directly under Model A</a:t>
            </a:r>
          </a:p>
          <a:p>
            <a:pPr marL="444500" indent="-261938" algn="just">
              <a:lnSpc>
                <a:spcPct val="107000"/>
              </a:lnSpc>
              <a:spcAft>
                <a:spcPts val="800"/>
              </a:spcAft>
              <a:buFont typeface="+mj-lt"/>
              <a:buAutoNum type="arabicPeriod"/>
            </a:pPr>
            <a:r>
              <a:rPr lang="en-US" altLang="zh-TW" sz="1600" b="1" dirty="0">
                <a:latin typeface="Times New Roman" panose="02020603050405020304" pitchFamily="18" charset="0"/>
                <a:ea typeface="新細明體" panose="02020500000000000000" pitchFamily="18" charset="-120"/>
              </a:rPr>
              <a:t>Model</a:t>
            </a:r>
            <a:r>
              <a:rPr lang="zh-TW" altLang="en-US" sz="1600" b="1" dirty="0">
                <a:latin typeface="Times New Roman" panose="02020603050405020304" pitchFamily="18" charset="0"/>
                <a:ea typeface="新細明體" panose="02020500000000000000" pitchFamily="18" charset="-120"/>
              </a:rPr>
              <a:t> </a:t>
            </a:r>
            <a:r>
              <a:rPr lang="en-US" altLang="zh-TW" sz="1600" b="1" dirty="0">
                <a:latin typeface="Times New Roman" panose="02020603050405020304" pitchFamily="18" charset="0"/>
                <a:ea typeface="新細明體" panose="02020500000000000000" pitchFamily="18" charset="-120"/>
              </a:rPr>
              <a:t>B:</a:t>
            </a:r>
            <a:r>
              <a:rPr lang="zh-TW" altLang="en-US" sz="1600" b="1" dirty="0">
                <a:latin typeface="Times New Roman" panose="02020603050405020304" pitchFamily="18" charset="0"/>
                <a:ea typeface="新細明體" panose="02020500000000000000" pitchFamily="18" charset="-120"/>
              </a:rPr>
              <a:t> </a:t>
            </a:r>
            <a:r>
              <a:rPr lang="en-US" altLang="zh-TW" sz="1600" dirty="0">
                <a:latin typeface="Times New Roman" panose="02020603050405020304" pitchFamily="18" charset="0"/>
                <a:ea typeface="新細明體" panose="02020500000000000000" pitchFamily="18" charset="-120"/>
              </a:rPr>
              <a:t>no moderate influence (0.005) on SCR’s impact to OP. Thus, the total effect of Model B showed as Table 10</a:t>
            </a:r>
            <a:endParaRPr lang="en-US" altLang="zh-TW" sz="1600" dirty="0">
              <a:effectLst/>
              <a:latin typeface="Times New Roman" panose="02020603050405020304" pitchFamily="18" charset="0"/>
              <a:ea typeface="新細明體" panose="02020500000000000000" pitchFamily="18" charset="-120"/>
            </a:endParaRPr>
          </a:p>
          <a:p>
            <a:endParaRPr lang="zh-TW" altLang="en-US" sz="1600" dirty="0"/>
          </a:p>
        </p:txBody>
      </p:sp>
      <p:pic>
        <p:nvPicPr>
          <p:cNvPr id="4" name="圖片 3">
            <a:extLst>
              <a:ext uri="{FF2B5EF4-FFF2-40B4-BE49-F238E27FC236}">
                <a16:creationId xmlns:a16="http://schemas.microsoft.com/office/drawing/2014/main" id="{39D03F73-C1B1-89C6-6320-B203C95B4E60}"/>
              </a:ext>
            </a:extLst>
          </p:cNvPr>
          <p:cNvPicPr>
            <a:picLocks noChangeAspect="1"/>
          </p:cNvPicPr>
          <p:nvPr/>
        </p:nvPicPr>
        <p:blipFill>
          <a:blip r:embed="rId4"/>
          <a:stretch>
            <a:fillRect/>
          </a:stretch>
        </p:blipFill>
        <p:spPr>
          <a:xfrm>
            <a:off x="6636994" y="1549495"/>
            <a:ext cx="4458322" cy="2886478"/>
          </a:xfrm>
          <a:prstGeom prst="rect">
            <a:avLst/>
          </a:prstGeom>
        </p:spPr>
      </p:pic>
      <p:sp>
        <p:nvSpPr>
          <p:cNvPr id="6" name="矩形 5">
            <a:extLst>
              <a:ext uri="{FF2B5EF4-FFF2-40B4-BE49-F238E27FC236}">
                <a16:creationId xmlns:a16="http://schemas.microsoft.com/office/drawing/2014/main" id="{8BD833E9-E3DA-A244-D757-1C11F7F55A77}"/>
              </a:ext>
            </a:extLst>
          </p:cNvPr>
          <p:cNvSpPr/>
          <p:nvPr/>
        </p:nvSpPr>
        <p:spPr>
          <a:xfrm>
            <a:off x="6714309" y="2412274"/>
            <a:ext cx="4223657" cy="2699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1025B4A2-F89D-0BDB-47B3-A754AFAF2843}"/>
              </a:ext>
            </a:extLst>
          </p:cNvPr>
          <p:cNvSpPr/>
          <p:nvPr/>
        </p:nvSpPr>
        <p:spPr>
          <a:xfrm>
            <a:off x="6714308" y="3828048"/>
            <a:ext cx="4223657" cy="2699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90526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en-US" altLang="zh-TW" sz="3600" b="1" dirty="0"/>
              <a:t>Discussion</a:t>
            </a:r>
            <a:endParaRPr lang="zh-TW" altLang="en-US" sz="3600" b="1" dirty="0"/>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361219" y="1253330"/>
            <a:ext cx="11395352" cy="4942931"/>
          </a:xfrm>
        </p:spPr>
        <p:txBody>
          <a:bodyPr>
            <a:normAutofit/>
          </a:bodyPr>
          <a:lstStyle/>
          <a:p>
            <a:pPr algn="just">
              <a:lnSpc>
                <a:spcPct val="100000"/>
              </a:lnSpc>
            </a:pPr>
            <a:r>
              <a:rPr lang="en-US" altLang="zh-TW" sz="1800" b="1" dirty="0">
                <a:solidFill>
                  <a:srgbClr val="0000FF"/>
                </a:solidFill>
              </a:rPr>
              <a:t>The first hypothesis (H1), supply chain resilience has a positive impact on operation performance is supported</a:t>
            </a:r>
            <a:r>
              <a:rPr lang="en-US" altLang="zh-TW" sz="1800" b="1" dirty="0"/>
              <a:t>.</a:t>
            </a:r>
            <a:br>
              <a:rPr lang="en-US" altLang="zh-TW" sz="1800" b="1" dirty="0"/>
            </a:br>
            <a:r>
              <a:rPr lang="en-US" altLang="zh-TW" sz="1800" dirty="0"/>
              <a:t>Supply chain resilience</a:t>
            </a:r>
            <a:r>
              <a:rPr lang="zh-TW" altLang="en-US" sz="1800" dirty="0"/>
              <a:t> </a:t>
            </a:r>
            <a:r>
              <a:rPr lang="en-US" altLang="zh-TW" sz="1800" dirty="0"/>
              <a:t>plays a pivotal role in driving supply chain performance by prevention</a:t>
            </a:r>
            <a:r>
              <a:rPr lang="zh-TW" altLang="en-US" sz="1800" dirty="0"/>
              <a:t> </a:t>
            </a:r>
            <a:r>
              <a:rPr lang="en-US" altLang="zh-TW" sz="1800" dirty="0"/>
              <a:t>and prediction of disruptive events and sustaining operations, even in times of global financial crises. According to this research, performance indicators such as profitability and return of investment are affected by the supply chain resilience.</a:t>
            </a:r>
          </a:p>
          <a:p>
            <a:pPr>
              <a:lnSpc>
                <a:spcPct val="100000"/>
              </a:lnSpc>
            </a:pPr>
            <a:r>
              <a:rPr lang="en-US" altLang="zh-TW" sz="1800" b="1" dirty="0">
                <a:solidFill>
                  <a:srgbClr val="0000FF"/>
                </a:solidFill>
                <a:effectLst/>
                <a:latin typeface="Times New Roman" panose="02020603050405020304" pitchFamily="18" charset="0"/>
                <a:ea typeface="新細明體" panose="02020500000000000000" pitchFamily="18" charset="-120"/>
              </a:rPr>
              <a:t>The second hypothesis (H2), information technology capability has a positive impact on operation</a:t>
            </a:r>
            <a:r>
              <a:rPr lang="zh-TW" altLang="en-US" sz="1800" b="1" dirty="0">
                <a:solidFill>
                  <a:srgbClr val="0000FF"/>
                </a:solidFill>
                <a:effectLst/>
                <a:latin typeface="Times New Roman" panose="02020603050405020304" pitchFamily="18" charset="0"/>
                <a:ea typeface="新細明體" panose="02020500000000000000" pitchFamily="18" charset="-120"/>
              </a:rPr>
              <a:t> </a:t>
            </a:r>
            <a:r>
              <a:rPr lang="en-US" altLang="zh-TW" sz="1800" b="1" dirty="0">
                <a:solidFill>
                  <a:srgbClr val="0000FF"/>
                </a:solidFill>
                <a:effectLst/>
                <a:latin typeface="Times New Roman" panose="02020603050405020304" pitchFamily="18" charset="0"/>
                <a:ea typeface="新細明體" panose="02020500000000000000" pitchFamily="18" charset="-120"/>
              </a:rPr>
              <a:t>performance is supported</a:t>
            </a:r>
            <a:r>
              <a:rPr lang="en-US" altLang="zh-TW" sz="1800" dirty="0">
                <a:effectLst/>
                <a:latin typeface="Times New Roman" panose="02020603050405020304" pitchFamily="18" charset="0"/>
                <a:ea typeface="新細明體" panose="02020500000000000000" pitchFamily="18" charset="-120"/>
              </a:rPr>
              <a:t>. </a:t>
            </a:r>
            <a:br>
              <a:rPr lang="en-US" altLang="zh-TW" sz="1800" dirty="0">
                <a:effectLst/>
                <a:latin typeface="Times New Roman" panose="02020603050405020304" pitchFamily="18" charset="0"/>
                <a:ea typeface="新細明體" panose="02020500000000000000" pitchFamily="18" charset="-120"/>
              </a:rPr>
            </a:br>
            <a:r>
              <a:rPr lang="en-US" altLang="zh-TW" sz="1800" dirty="0">
                <a:effectLst/>
                <a:latin typeface="Times New Roman" panose="02020603050405020304" pitchFamily="18" charset="0"/>
                <a:ea typeface="新細明體" panose="02020500000000000000" pitchFamily="18" charset="-120"/>
              </a:rPr>
              <a:t>IT plays in the visibility of inter-organizational and external information systems, which, in turn, has a positive impact on operation performance. From enterprise competitiveness perspective, the application of IT in big data and predictive analytics can improve supply chain performance, ultimately exerting a positive influence on operational performance.</a:t>
            </a:r>
          </a:p>
          <a:p>
            <a:pPr algn="just">
              <a:lnSpc>
                <a:spcPct val="100000"/>
              </a:lnSpc>
            </a:pPr>
            <a:r>
              <a:rPr lang="en-US" altLang="zh-TW" sz="1800" b="1" dirty="0">
                <a:solidFill>
                  <a:srgbClr val="0000FF"/>
                </a:solidFill>
              </a:rPr>
              <a:t>The third hypothesis (H3), information technology capability positive affects supply chain resilience is supported. </a:t>
            </a:r>
            <a:r>
              <a:rPr lang="en-US" altLang="zh-TW" sz="1800" dirty="0"/>
              <a:t>The useful information generated by big data analysis, digital twins, and AI enables enterprises to use accurate and real-time information to make action decisions against disruption and risk, overcome future similar disruptions, and address market uncertainty to improve supply chain resilience and continue operations</a:t>
            </a:r>
            <a:endParaRPr lang="zh-TW" altLang="en-US" sz="1800" dirty="0"/>
          </a:p>
        </p:txBody>
      </p:sp>
    </p:spTree>
    <p:extLst>
      <p:ext uri="{BB962C8B-B14F-4D97-AF65-F5344CB8AC3E}">
        <p14:creationId xmlns:p14="http://schemas.microsoft.com/office/powerpoint/2010/main" val="432231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en-US" altLang="zh-TW" sz="3600" b="1" dirty="0"/>
              <a:t>Discussion</a:t>
            </a:r>
            <a:endParaRPr lang="zh-TW" altLang="en-US" sz="3600" b="1" dirty="0"/>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361219" y="1253330"/>
            <a:ext cx="11395352" cy="4942931"/>
          </a:xfrm>
        </p:spPr>
        <p:txBody>
          <a:bodyPr>
            <a:normAutofit/>
          </a:bodyPr>
          <a:lstStyle/>
          <a:p>
            <a:pPr algn="just">
              <a:lnSpc>
                <a:spcPct val="100000"/>
              </a:lnSpc>
            </a:pPr>
            <a:r>
              <a:rPr lang="en-US" altLang="zh-TW" sz="1800" b="1" dirty="0">
                <a:solidFill>
                  <a:srgbClr val="0000FF"/>
                </a:solidFill>
              </a:rPr>
              <a:t>The first hypothesis (H1), supply chain resilience has a positive impact on operation performance is supported</a:t>
            </a:r>
            <a:r>
              <a:rPr lang="en-US" altLang="zh-TW" sz="1800" b="1" dirty="0"/>
              <a:t>.</a:t>
            </a:r>
            <a:br>
              <a:rPr lang="en-US" altLang="zh-TW" sz="1800" b="1" dirty="0"/>
            </a:br>
            <a:r>
              <a:rPr lang="en-US" altLang="zh-TW" sz="1800" dirty="0"/>
              <a:t>Supply chain resilience</a:t>
            </a:r>
            <a:r>
              <a:rPr lang="zh-TW" altLang="en-US" sz="1800" dirty="0"/>
              <a:t> </a:t>
            </a:r>
            <a:r>
              <a:rPr lang="en-US" altLang="zh-TW" sz="1800" dirty="0"/>
              <a:t>plays a pivotal role in driving supply chain performance by prevention</a:t>
            </a:r>
            <a:r>
              <a:rPr lang="zh-TW" altLang="en-US" sz="1800" dirty="0"/>
              <a:t> </a:t>
            </a:r>
            <a:r>
              <a:rPr lang="en-US" altLang="zh-TW" sz="1800" dirty="0"/>
              <a:t>and prediction of disruptive events and sustaining operations, even in times of global financial crises. According to this research, performance indicators such as profitability and return of investment are affected by the supply chain resilience.</a:t>
            </a:r>
          </a:p>
          <a:p>
            <a:pPr>
              <a:lnSpc>
                <a:spcPct val="100000"/>
              </a:lnSpc>
            </a:pPr>
            <a:r>
              <a:rPr lang="en-US" altLang="zh-TW" sz="1800" b="1" dirty="0">
                <a:solidFill>
                  <a:srgbClr val="0000FF"/>
                </a:solidFill>
                <a:effectLst/>
                <a:latin typeface="Times New Roman" panose="02020603050405020304" pitchFamily="18" charset="0"/>
                <a:ea typeface="新細明體" panose="02020500000000000000" pitchFamily="18" charset="-120"/>
              </a:rPr>
              <a:t>The second hypothesis (H2), information technology capability has a positive impact on operation</a:t>
            </a:r>
            <a:r>
              <a:rPr lang="zh-TW" altLang="en-US" sz="1800" b="1" dirty="0">
                <a:solidFill>
                  <a:srgbClr val="0000FF"/>
                </a:solidFill>
                <a:effectLst/>
                <a:latin typeface="Times New Roman" panose="02020603050405020304" pitchFamily="18" charset="0"/>
                <a:ea typeface="新細明體" panose="02020500000000000000" pitchFamily="18" charset="-120"/>
              </a:rPr>
              <a:t> </a:t>
            </a:r>
            <a:r>
              <a:rPr lang="en-US" altLang="zh-TW" sz="1800" b="1" dirty="0">
                <a:solidFill>
                  <a:srgbClr val="0000FF"/>
                </a:solidFill>
                <a:effectLst/>
                <a:latin typeface="Times New Roman" panose="02020603050405020304" pitchFamily="18" charset="0"/>
                <a:ea typeface="新細明體" panose="02020500000000000000" pitchFamily="18" charset="-120"/>
              </a:rPr>
              <a:t>performance is supported</a:t>
            </a:r>
            <a:r>
              <a:rPr lang="en-US" altLang="zh-TW" sz="1800" dirty="0">
                <a:effectLst/>
                <a:latin typeface="Times New Roman" panose="02020603050405020304" pitchFamily="18" charset="0"/>
                <a:ea typeface="新細明體" panose="02020500000000000000" pitchFamily="18" charset="-120"/>
              </a:rPr>
              <a:t>. </a:t>
            </a:r>
            <a:br>
              <a:rPr lang="en-US" altLang="zh-TW" sz="1800" dirty="0">
                <a:effectLst/>
                <a:latin typeface="Times New Roman" panose="02020603050405020304" pitchFamily="18" charset="0"/>
                <a:ea typeface="新細明體" panose="02020500000000000000" pitchFamily="18" charset="-120"/>
              </a:rPr>
            </a:br>
            <a:r>
              <a:rPr lang="en-US" altLang="zh-TW" sz="1800" dirty="0">
                <a:effectLst/>
                <a:latin typeface="Times New Roman" panose="02020603050405020304" pitchFamily="18" charset="0"/>
                <a:ea typeface="新細明體" panose="02020500000000000000" pitchFamily="18" charset="-120"/>
              </a:rPr>
              <a:t>IT plays in the visibility of inter-organizational and external information systems, which, in turn, has a positive impact on operation performance. From enterprise competitiveness perspective, the application of IT in big data and predictive analytics can improve supply chain performance, ultimately exerting a positive influence on operational performance.</a:t>
            </a:r>
          </a:p>
          <a:p>
            <a:pPr algn="just">
              <a:lnSpc>
                <a:spcPct val="100000"/>
              </a:lnSpc>
            </a:pPr>
            <a:r>
              <a:rPr lang="en-US" altLang="zh-TW" sz="1800" b="1" dirty="0">
                <a:solidFill>
                  <a:srgbClr val="0000FF"/>
                </a:solidFill>
              </a:rPr>
              <a:t>The third hypothesis (H3), information technology capability positive affects supply chain resilience is supported. </a:t>
            </a:r>
            <a:r>
              <a:rPr lang="en-US" altLang="zh-TW" sz="1800" dirty="0"/>
              <a:t>The useful information generated by big data analysis, digital twins, and AI enables enterprises to use accurate and real-time information to make action decisions against disruption and risk, overcome future similar disruptions, and address market uncertainty to improve supply chain resilience and continue operations</a:t>
            </a:r>
            <a:endParaRPr lang="zh-TW" altLang="en-US" sz="1800" dirty="0"/>
          </a:p>
        </p:txBody>
      </p:sp>
    </p:spTree>
    <p:extLst>
      <p:ext uri="{BB962C8B-B14F-4D97-AF65-F5344CB8AC3E}">
        <p14:creationId xmlns:p14="http://schemas.microsoft.com/office/powerpoint/2010/main" val="396031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748410" y="660009"/>
            <a:ext cx="10540050" cy="801151"/>
          </a:xfrm>
        </p:spPr>
        <p:txBody>
          <a:bodyPr>
            <a:normAutofit/>
          </a:bodyPr>
          <a:lstStyle/>
          <a:p>
            <a:r>
              <a:rPr lang="en-US" altLang="zh-TW" sz="3600" b="1" dirty="0"/>
              <a:t>Agenda</a:t>
            </a:r>
            <a:endParaRPr lang="zh-TW" altLang="en-US" sz="3600" b="1" dirty="0"/>
          </a:p>
        </p:txBody>
      </p:sp>
      <p:sp>
        <p:nvSpPr>
          <p:cNvPr id="6" name="內容版面配置區 2">
            <a:extLst>
              <a:ext uri="{FF2B5EF4-FFF2-40B4-BE49-F238E27FC236}">
                <a16:creationId xmlns:a16="http://schemas.microsoft.com/office/drawing/2014/main" id="{06293F80-0E01-8680-3468-BB76398EB0E8}"/>
              </a:ext>
            </a:extLst>
          </p:cNvPr>
          <p:cNvSpPr>
            <a:spLocks noGrp="1"/>
          </p:cNvSpPr>
          <p:nvPr>
            <p:ph idx="1"/>
          </p:nvPr>
        </p:nvSpPr>
        <p:spPr>
          <a:xfrm>
            <a:off x="748410" y="1772248"/>
            <a:ext cx="10540049" cy="4516500"/>
          </a:xfrm>
        </p:spPr>
        <p:txBody>
          <a:bodyPr>
            <a:normAutofit/>
          </a:bodyPr>
          <a:lstStyle/>
          <a:p>
            <a:r>
              <a:rPr lang="en-US" altLang="zh-TW" sz="2400" dirty="0"/>
              <a:t>Introduction</a:t>
            </a:r>
            <a:r>
              <a:rPr lang="zh-TW" altLang="en-US" sz="2400" dirty="0"/>
              <a:t> </a:t>
            </a:r>
            <a:endParaRPr lang="en-US" altLang="zh-TW" sz="2400" dirty="0"/>
          </a:p>
          <a:p>
            <a:r>
              <a:rPr lang="en-US" altLang="zh-TW" sz="2400" dirty="0"/>
              <a:t>Literature</a:t>
            </a:r>
            <a:r>
              <a:rPr lang="zh-TW" altLang="en-US" sz="2400" dirty="0"/>
              <a:t> </a:t>
            </a:r>
            <a:r>
              <a:rPr lang="en-US" altLang="zh-TW" sz="2400" dirty="0"/>
              <a:t>Review</a:t>
            </a:r>
            <a:r>
              <a:rPr lang="zh-TW" altLang="en-US" sz="2400" dirty="0"/>
              <a:t> </a:t>
            </a:r>
            <a:r>
              <a:rPr lang="en-US" altLang="zh-TW" sz="2400" dirty="0"/>
              <a:t>and</a:t>
            </a:r>
            <a:r>
              <a:rPr lang="zh-TW" altLang="en-US" sz="2400" dirty="0"/>
              <a:t> </a:t>
            </a:r>
            <a:r>
              <a:rPr lang="en-US" altLang="zh-TW" sz="2400" dirty="0"/>
              <a:t>Hypothesis</a:t>
            </a:r>
            <a:r>
              <a:rPr lang="zh-TW" altLang="en-US" sz="2400" dirty="0"/>
              <a:t> </a:t>
            </a:r>
            <a:r>
              <a:rPr lang="en-US" altLang="zh-TW" sz="2400" dirty="0"/>
              <a:t>for</a:t>
            </a:r>
            <a:r>
              <a:rPr lang="zh-TW" altLang="en-US" sz="2400" dirty="0"/>
              <a:t> </a:t>
            </a:r>
            <a:r>
              <a:rPr lang="en-US" altLang="zh-TW" sz="2400" dirty="0"/>
              <a:t>Modeling</a:t>
            </a:r>
            <a:r>
              <a:rPr lang="zh-TW" altLang="en-US" sz="2400" dirty="0"/>
              <a:t> </a:t>
            </a:r>
            <a:endParaRPr lang="en-US" altLang="zh-TW" sz="2400" dirty="0"/>
          </a:p>
          <a:p>
            <a:r>
              <a:rPr lang="en-US" altLang="zh-TW" sz="2400" dirty="0"/>
              <a:t>Research</a:t>
            </a:r>
            <a:r>
              <a:rPr lang="zh-TW" altLang="en-US" sz="2400" dirty="0"/>
              <a:t> </a:t>
            </a:r>
            <a:r>
              <a:rPr lang="en-US" altLang="zh-TW" sz="2400" dirty="0"/>
              <a:t>Methodology</a:t>
            </a:r>
          </a:p>
          <a:p>
            <a:r>
              <a:rPr lang="en-US" altLang="zh-TW" sz="2400" dirty="0"/>
              <a:t>Data</a:t>
            </a:r>
            <a:r>
              <a:rPr lang="zh-TW" altLang="en-US" sz="2400" dirty="0"/>
              <a:t> </a:t>
            </a:r>
            <a:r>
              <a:rPr lang="en-US" altLang="zh-TW" sz="2400" dirty="0"/>
              <a:t>Analysis</a:t>
            </a:r>
            <a:r>
              <a:rPr lang="zh-TW" altLang="en-US" sz="2400" dirty="0"/>
              <a:t> </a:t>
            </a:r>
            <a:r>
              <a:rPr lang="en-US" altLang="zh-TW" sz="2400" dirty="0"/>
              <a:t>and</a:t>
            </a:r>
            <a:r>
              <a:rPr lang="zh-TW" altLang="en-US" sz="2400" dirty="0"/>
              <a:t> </a:t>
            </a:r>
            <a:r>
              <a:rPr lang="en-US" altLang="zh-TW" sz="2400" dirty="0"/>
              <a:t>Discussion</a:t>
            </a:r>
          </a:p>
          <a:p>
            <a:r>
              <a:rPr lang="en-US" altLang="zh-TW" sz="2400" dirty="0"/>
              <a:t>Conclusion</a:t>
            </a:r>
            <a:r>
              <a:rPr lang="zh-TW" altLang="en-US" sz="2400" dirty="0"/>
              <a:t> </a:t>
            </a:r>
            <a:endParaRPr lang="en-US" altLang="zh-TW" sz="2400" dirty="0"/>
          </a:p>
          <a:p>
            <a:pPr marL="0" indent="0">
              <a:buNone/>
            </a:pPr>
            <a:endParaRPr lang="en-US" altLang="zh-TW" sz="2400" dirty="0"/>
          </a:p>
          <a:p>
            <a:pPr marL="0" indent="0">
              <a:buNone/>
            </a:pPr>
            <a:endParaRPr lang="en-US" altLang="zh-TW" sz="2400" dirty="0"/>
          </a:p>
          <a:p>
            <a:pPr marL="0" indent="0">
              <a:buNone/>
            </a:pPr>
            <a:endParaRPr lang="zh-TW" altLang="en-US" sz="2400" dirty="0">
              <a:latin typeface="+mn-ea"/>
            </a:endParaRPr>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748410" y="1475998"/>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圖片 1">
            <a:extLst>
              <a:ext uri="{FF2B5EF4-FFF2-40B4-BE49-F238E27FC236}">
                <a16:creationId xmlns:a16="http://schemas.microsoft.com/office/drawing/2014/main" id="{7C224CD2-6F22-C533-BD0A-FC7A76B4E450}"/>
              </a:ext>
            </a:extLst>
          </p:cNvPr>
          <p:cNvPicPr>
            <a:picLocks noChangeAspect="1"/>
          </p:cNvPicPr>
          <p:nvPr/>
        </p:nvPicPr>
        <p:blipFill>
          <a:blip r:embed="rId3"/>
          <a:stretch>
            <a:fillRect/>
          </a:stretch>
        </p:blipFill>
        <p:spPr>
          <a:xfrm>
            <a:off x="8915400" y="137769"/>
            <a:ext cx="3276600" cy="695710"/>
          </a:xfrm>
          <a:prstGeom prst="rect">
            <a:avLst/>
          </a:prstGeom>
        </p:spPr>
      </p:pic>
    </p:spTree>
    <p:extLst>
      <p:ext uri="{BB962C8B-B14F-4D97-AF65-F5344CB8AC3E}">
        <p14:creationId xmlns:p14="http://schemas.microsoft.com/office/powerpoint/2010/main" val="1723208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en-US" altLang="zh-TW" sz="3600" b="1" dirty="0"/>
              <a:t>Discussion</a:t>
            </a:r>
            <a:endParaRPr lang="zh-TW" altLang="en-US" sz="3600" b="1" dirty="0"/>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409303" y="1253330"/>
            <a:ext cx="11165076" cy="4942931"/>
          </a:xfrm>
        </p:spPr>
        <p:txBody>
          <a:bodyPr>
            <a:noAutofit/>
          </a:bodyPr>
          <a:lstStyle/>
          <a:p>
            <a:pPr>
              <a:lnSpc>
                <a:spcPct val="107000"/>
              </a:lnSpc>
              <a:spcAft>
                <a:spcPts val="800"/>
              </a:spcAft>
            </a:pPr>
            <a:r>
              <a:rPr lang="en-US" altLang="zh-TW" sz="1800" b="1" dirty="0">
                <a:solidFill>
                  <a:srgbClr val="0000FF"/>
                </a:solidFill>
                <a:effectLst/>
                <a:latin typeface="Times New Roman" panose="02020603050405020304" pitchFamily="18" charset="0"/>
                <a:ea typeface="新細明體" panose="02020500000000000000" pitchFamily="18" charset="-120"/>
              </a:rPr>
              <a:t>The fourth hypothesis (H4), information technology capability moderate the relationship between supply chain resilience  influence on operation performance is not supported</a:t>
            </a:r>
            <a:r>
              <a:rPr lang="en-US" altLang="zh-TW" sz="1800" dirty="0">
                <a:effectLst/>
                <a:latin typeface="Times New Roman" panose="02020603050405020304" pitchFamily="18" charset="0"/>
                <a:ea typeface="新細明體" panose="02020500000000000000" pitchFamily="18" charset="-120"/>
              </a:rPr>
              <a:t>. </a:t>
            </a:r>
            <a:br>
              <a:rPr lang="en-US" altLang="zh-TW" sz="1800" dirty="0">
                <a:effectLst/>
                <a:latin typeface="Times New Roman" panose="02020603050405020304" pitchFamily="18" charset="0"/>
                <a:ea typeface="新細明體" panose="02020500000000000000" pitchFamily="18" charset="-120"/>
              </a:rPr>
            </a:br>
            <a:r>
              <a:rPr lang="en-US" altLang="zh-TW" sz="1800" dirty="0">
                <a:effectLst/>
                <a:latin typeface="Times New Roman" panose="02020603050405020304" pitchFamily="18" charset="0"/>
                <a:ea typeface="新細明體" panose="02020500000000000000" pitchFamily="18" charset="-120"/>
              </a:rPr>
              <a:t>In post-pandemic era, there could be several reasons why information technology capability may not moderate the relationship between supply chain resilience and operational performance as strongly as it might have in the past. </a:t>
            </a:r>
            <a:endParaRPr lang="zh-TW" altLang="zh-TW" sz="1800" dirty="0">
              <a:effectLst/>
              <a:latin typeface="Times New Roman" panose="02020603050405020304" pitchFamily="18" charset="0"/>
              <a:ea typeface="新細明體" panose="02020500000000000000" pitchFamily="18" charset="-120"/>
            </a:endParaRPr>
          </a:p>
          <a:p>
            <a:pPr marL="800100" lvl="1" indent="-342900" algn="just">
              <a:lnSpc>
                <a:spcPct val="107000"/>
              </a:lnSpc>
              <a:spcAft>
                <a:spcPts val="800"/>
              </a:spcAft>
              <a:buFont typeface="+mj-lt"/>
              <a:buAutoNum type="arabicPeriod"/>
              <a:tabLst>
                <a:tab pos="457200" algn="l"/>
              </a:tabLst>
            </a:pPr>
            <a:r>
              <a:rPr lang="en-US" altLang="zh-TW" sz="1600" b="1" dirty="0">
                <a:effectLst/>
                <a:latin typeface="Times New Roman" panose="02020603050405020304" pitchFamily="18" charset="0"/>
                <a:ea typeface="新細明體" panose="02020500000000000000" pitchFamily="18" charset="-120"/>
              </a:rPr>
              <a:t>Normalization of Resilience: </a:t>
            </a:r>
            <a:r>
              <a:rPr lang="en-US" altLang="zh-TW" sz="1600" dirty="0">
                <a:effectLst/>
                <a:latin typeface="Times New Roman" panose="02020603050405020304" pitchFamily="18" charset="0"/>
                <a:ea typeface="新細明體" panose="02020500000000000000" pitchFamily="18" charset="-120"/>
              </a:rPr>
              <a:t>In the post-pandemic era, supply chain resilience may have become a more standard and ingrained aspect of business operations. Companies may have already made significant investments in enhancing their supply chain resilience, which could reduce the moderating effect of information technology capabilities. </a:t>
            </a:r>
            <a:endParaRPr lang="zh-TW" altLang="zh-TW" sz="1600" dirty="0">
              <a:effectLst/>
              <a:latin typeface="Times New Roman" panose="02020603050405020304" pitchFamily="18" charset="0"/>
              <a:ea typeface="新細明體" panose="02020500000000000000" pitchFamily="18" charset="-120"/>
            </a:endParaRPr>
          </a:p>
          <a:p>
            <a:pPr marL="800100" lvl="1" indent="-342900" algn="just">
              <a:lnSpc>
                <a:spcPct val="107000"/>
              </a:lnSpc>
              <a:spcAft>
                <a:spcPts val="800"/>
              </a:spcAft>
              <a:buFont typeface="+mj-lt"/>
              <a:buAutoNum type="arabicPeriod"/>
              <a:tabLst>
                <a:tab pos="457200" algn="l"/>
              </a:tabLst>
            </a:pPr>
            <a:r>
              <a:rPr lang="en-US" altLang="zh-TW" sz="1600" b="1" dirty="0">
                <a:effectLst/>
                <a:latin typeface="Times New Roman" panose="02020603050405020304" pitchFamily="18" charset="0"/>
                <a:ea typeface="新細明體" panose="02020500000000000000" pitchFamily="18" charset="-120"/>
              </a:rPr>
              <a:t>Advanced Technology Adoption: </a:t>
            </a:r>
            <a:r>
              <a:rPr lang="en-US" altLang="zh-TW" sz="1600" dirty="0">
                <a:effectLst/>
                <a:latin typeface="Times New Roman" panose="02020603050405020304" pitchFamily="18" charset="0"/>
                <a:ea typeface="新細明體" panose="02020500000000000000" pitchFamily="18" charset="-120"/>
              </a:rPr>
              <a:t>Companies that were previously lagging in information technology capabilities may have caught up or invested heavily in these capabilities in response to the disruptions caused by the pandemic</a:t>
            </a:r>
            <a:endParaRPr lang="zh-TW" altLang="zh-TW" sz="1600" dirty="0">
              <a:effectLst/>
              <a:latin typeface="Times New Roman" panose="02020603050405020304" pitchFamily="18" charset="0"/>
              <a:ea typeface="新細明體" panose="02020500000000000000" pitchFamily="18" charset="-120"/>
            </a:endParaRPr>
          </a:p>
          <a:p>
            <a:pPr marL="800100" lvl="1" indent="-342900" algn="just">
              <a:lnSpc>
                <a:spcPct val="107000"/>
              </a:lnSpc>
              <a:spcAft>
                <a:spcPts val="800"/>
              </a:spcAft>
              <a:buFont typeface="+mj-lt"/>
              <a:buAutoNum type="arabicPeriod"/>
              <a:tabLst>
                <a:tab pos="457200" algn="l"/>
              </a:tabLst>
            </a:pPr>
            <a:r>
              <a:rPr lang="en-US" altLang="zh-TW" sz="1600" b="1" dirty="0">
                <a:effectLst/>
                <a:latin typeface="Times New Roman" panose="02020603050405020304" pitchFamily="18" charset="0"/>
                <a:ea typeface="新細明體" panose="02020500000000000000" pitchFamily="18" charset="-120"/>
              </a:rPr>
              <a:t>Market and Regulatory Changes: </a:t>
            </a:r>
            <a:r>
              <a:rPr lang="en-US" altLang="zh-TW" sz="1600" dirty="0">
                <a:effectLst/>
                <a:latin typeface="Times New Roman" panose="02020603050405020304" pitchFamily="18" charset="0"/>
                <a:ea typeface="新細明體" panose="02020500000000000000" pitchFamily="18" charset="-120"/>
              </a:rPr>
              <a:t>External factors, such as changes in regulations or customer preferences, may have shifted the focus away from IT capabilities as the primary moderator of resilience and operational performance. </a:t>
            </a:r>
            <a:endParaRPr lang="zh-TW" altLang="zh-TW" sz="1600" dirty="0">
              <a:effectLst/>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302720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en-US" altLang="zh-TW" sz="3600" b="1" dirty="0"/>
              <a:t>Conclusion</a:t>
            </a:r>
            <a:endParaRPr lang="zh-TW" altLang="en-US" sz="3600" b="1" dirty="0"/>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409303" y="1253330"/>
            <a:ext cx="11165076" cy="4942931"/>
          </a:xfrm>
        </p:spPr>
        <p:txBody>
          <a:bodyPr>
            <a:noAutofit/>
          </a:bodyPr>
          <a:lstStyle/>
          <a:p>
            <a:pPr algn="just">
              <a:lnSpc>
                <a:spcPct val="107000"/>
              </a:lnSpc>
              <a:spcAft>
                <a:spcPts val="800"/>
              </a:spcAft>
            </a:pPr>
            <a:r>
              <a:rPr lang="en-US" altLang="zh-TW" sz="1800" b="1" dirty="0">
                <a:effectLst/>
                <a:latin typeface="Times New Roman" panose="02020603050405020304" pitchFamily="18" charset="0"/>
                <a:ea typeface="新細明體" panose="02020500000000000000" pitchFamily="18" charset="-120"/>
              </a:rPr>
              <a:t>The primary objective of this study </a:t>
            </a:r>
            <a:r>
              <a:rPr lang="en-US" altLang="zh-TW" sz="1800" dirty="0">
                <a:effectLst/>
                <a:latin typeface="Times New Roman" panose="02020603050405020304" pitchFamily="18" charset="0"/>
                <a:ea typeface="新細明體" panose="02020500000000000000" pitchFamily="18" charset="-120"/>
              </a:rPr>
              <a:t>is to examine the impact of IT capability and supply chain resilience, which is a crucial dynamic capability</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to</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influence on operation performance</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and</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verify</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the</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IT</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capability</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role</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to</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supply</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chain</a:t>
            </a:r>
            <a:r>
              <a:rPr lang="zh-TW" altLang="en-US" sz="1800" dirty="0">
                <a:effectLst/>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resilience</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is</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direct</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or</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moderate</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relationship.</a:t>
            </a:r>
            <a:r>
              <a:rPr lang="zh-TW" altLang="en-US" sz="1800" dirty="0">
                <a:latin typeface="Times New Roman" panose="02020603050405020304" pitchFamily="18" charset="0"/>
                <a:ea typeface="新細明體" panose="02020500000000000000" pitchFamily="18" charset="-120"/>
              </a:rPr>
              <a:t> </a:t>
            </a:r>
            <a:endParaRPr lang="en-US" altLang="zh-TW" sz="1800" dirty="0">
              <a:latin typeface="Times New Roman" panose="02020603050405020304" pitchFamily="18" charset="0"/>
              <a:ea typeface="新細明體" panose="02020500000000000000" pitchFamily="18" charset="-120"/>
            </a:endParaRPr>
          </a:p>
          <a:p>
            <a:pPr lvl="1" algn="just">
              <a:lnSpc>
                <a:spcPct val="107000"/>
              </a:lnSpc>
              <a:spcAft>
                <a:spcPts val="800"/>
              </a:spcAft>
              <a:buFont typeface="+mj-lt"/>
              <a:buAutoNum type="arabicPeriod"/>
            </a:pPr>
            <a:r>
              <a:rPr lang="en-US" altLang="zh-TW" sz="1800" b="1" u="sng" dirty="0">
                <a:effectLst/>
                <a:latin typeface="Times New Roman" panose="02020603050405020304" pitchFamily="18" charset="0"/>
                <a:ea typeface="新細明體" panose="02020500000000000000" pitchFamily="18" charset="-120"/>
              </a:rPr>
              <a:t>Supply chain resilience </a:t>
            </a:r>
            <a:r>
              <a:rPr lang="en-US" altLang="zh-TW" sz="1800" dirty="0">
                <a:effectLst/>
                <a:latin typeface="Times New Roman" panose="02020603050405020304" pitchFamily="18" charset="0"/>
                <a:ea typeface="新細明體" panose="02020500000000000000" pitchFamily="18" charset="-120"/>
              </a:rPr>
              <a:t>represents a company’s ability to effectively manage human resources properly and have a reliable system for overcoming disruptions in the supply chain. This includes the capacity to normalize operations following a disruption, respond swiftly to vulnerabilities and supply chain disruptions, and return o normal conditions.</a:t>
            </a:r>
            <a:r>
              <a:rPr lang="zh-TW" altLang="en-US" sz="1800" dirty="0">
                <a:effectLst/>
                <a:latin typeface="Times New Roman" panose="02020603050405020304" pitchFamily="18" charset="0"/>
                <a:ea typeface="新細明體" panose="02020500000000000000" pitchFamily="18" charset="-120"/>
              </a:rPr>
              <a:t> </a:t>
            </a:r>
            <a:endParaRPr lang="en-US" altLang="zh-TW" sz="1800" dirty="0">
              <a:effectLst/>
              <a:latin typeface="Times New Roman" panose="02020603050405020304" pitchFamily="18" charset="0"/>
              <a:ea typeface="新細明體" panose="02020500000000000000" pitchFamily="18" charset="-120"/>
            </a:endParaRPr>
          </a:p>
          <a:p>
            <a:pPr lvl="1" algn="just">
              <a:lnSpc>
                <a:spcPct val="107000"/>
              </a:lnSpc>
              <a:spcAft>
                <a:spcPts val="800"/>
              </a:spcAft>
              <a:buFont typeface="+mj-lt"/>
              <a:buAutoNum type="arabicPeriod"/>
            </a:pPr>
            <a:r>
              <a:rPr lang="en-US" altLang="zh-TW" sz="1800" b="1" u="sng" dirty="0">
                <a:latin typeface="Times New Roman" panose="02020603050405020304" pitchFamily="18" charset="0"/>
                <a:ea typeface="新細明體" panose="02020500000000000000" pitchFamily="18" charset="-120"/>
              </a:rPr>
              <a:t>IT capabilities </a:t>
            </a:r>
            <a:r>
              <a:rPr lang="en-US" altLang="zh-TW" sz="1800" dirty="0">
                <a:latin typeface="Times New Roman" panose="02020603050405020304" pitchFamily="18" charset="0"/>
                <a:ea typeface="新細明體" panose="02020500000000000000" pitchFamily="18" charset="-120"/>
              </a:rPr>
              <a:t>play a pivotal role to </a:t>
            </a:r>
            <a:r>
              <a:rPr lang="en-US" altLang="zh-TW" sz="1800" dirty="0">
                <a:effectLst/>
                <a:latin typeface="Times New Roman" panose="02020603050405020304" pitchFamily="18" charset="0"/>
                <a:ea typeface="新細明體" panose="02020500000000000000" pitchFamily="18" charset="-120"/>
              </a:rPr>
              <a:t>keep the highly</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awareness of external changes.</a:t>
            </a:r>
            <a:r>
              <a:rPr lang="zh-TW" altLang="en-US" sz="1800" dirty="0">
                <a:effectLst/>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Leveraging advanced technologies can anticipate and strengthen supply chain resilience</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and</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aware of the vulnerability of their supply chain</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to</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quickly</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response</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upon</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global shocks.</a:t>
            </a:r>
            <a:r>
              <a:rPr lang="zh-TW" altLang="en-US" sz="1800" dirty="0">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This research confirms that IT capabilities are essential for enhancing supply chain resilience and positively impacting operational performance. </a:t>
            </a:r>
            <a:endParaRPr lang="zh-TW" altLang="zh-TW" sz="1800" dirty="0">
              <a:effectLst/>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2885723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en-US" altLang="zh-TW" sz="3600" b="1" dirty="0"/>
              <a:t>Conclusion</a:t>
            </a:r>
            <a:endParaRPr lang="zh-TW" altLang="en-US" sz="3600" b="1" dirty="0"/>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409303" y="1196857"/>
            <a:ext cx="11165076" cy="4942931"/>
          </a:xfrm>
        </p:spPr>
        <p:txBody>
          <a:bodyPr>
            <a:noAutofit/>
          </a:bodyPr>
          <a:lstStyle/>
          <a:p>
            <a:pPr>
              <a:lnSpc>
                <a:spcPct val="107000"/>
              </a:lnSpc>
              <a:spcAft>
                <a:spcPts val="800"/>
              </a:spcAft>
            </a:pPr>
            <a:r>
              <a:rPr lang="en-US" altLang="zh-TW" sz="1800" b="1" dirty="0">
                <a:effectLst/>
                <a:latin typeface="Times New Roman" panose="02020603050405020304" pitchFamily="18" charset="0"/>
                <a:ea typeface="新細明體" panose="02020500000000000000" pitchFamily="18" charset="-120"/>
              </a:rPr>
              <a:t>Practice</a:t>
            </a:r>
            <a:r>
              <a:rPr lang="zh-TW" altLang="en-US" sz="1800" b="1" dirty="0">
                <a:latin typeface="Times New Roman" panose="02020603050405020304" pitchFamily="18" charset="0"/>
                <a:ea typeface="新細明體" panose="02020500000000000000" pitchFamily="18" charset="-120"/>
              </a:rPr>
              <a:t> </a:t>
            </a:r>
            <a:r>
              <a:rPr lang="en-US" altLang="zh-TW" sz="1800" b="1" dirty="0">
                <a:latin typeface="Times New Roman" panose="02020603050405020304" pitchFamily="18" charset="0"/>
                <a:ea typeface="新細明體" panose="02020500000000000000" pitchFamily="18" charset="-120"/>
              </a:rPr>
              <a:t>insight</a:t>
            </a:r>
            <a:r>
              <a:rPr lang="zh-TW" altLang="en-US" sz="1800" b="1" dirty="0">
                <a:latin typeface="Times New Roman" panose="02020603050405020304" pitchFamily="18" charset="0"/>
                <a:ea typeface="新細明體" panose="02020500000000000000" pitchFamily="18" charset="-120"/>
              </a:rPr>
              <a:t> </a:t>
            </a:r>
            <a:endParaRPr lang="en-US" altLang="zh-TW" sz="1800" b="1" dirty="0">
              <a:latin typeface="Times New Roman" panose="02020603050405020304" pitchFamily="18" charset="0"/>
              <a:ea typeface="新細明體" panose="02020500000000000000" pitchFamily="18" charset="-120"/>
            </a:endParaRPr>
          </a:p>
          <a:p>
            <a:pPr marL="0" indent="0" algn="just">
              <a:lnSpc>
                <a:spcPct val="107000"/>
              </a:lnSpc>
              <a:spcAft>
                <a:spcPts val="800"/>
              </a:spcAft>
              <a:buNone/>
            </a:pPr>
            <a:r>
              <a:rPr lang="en-US" altLang="zh-TW" sz="1800" dirty="0">
                <a:latin typeface="Times New Roman" panose="02020603050405020304" pitchFamily="18" charset="0"/>
                <a:ea typeface="新細明體" panose="02020500000000000000" pitchFamily="18" charset="-120"/>
              </a:rPr>
              <a:t>This research offers practical insights for manufacturing companies regarding which capabilities they should prioritize building. It strongly recommends that organizations invest in IT strategy, encompassing both technology and organizational aspects, starting immediately. It‘s crucial to recognize that the relationship between supply chain resilience, IT capabilities, and operational performance is highly contextual and can vary from one industry or organization to another,</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even the post-pandemic era is still evolving, and the long-term effects on supply chains and technology are progressing</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and</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on-going. </a:t>
            </a:r>
          </a:p>
          <a:p>
            <a:pPr algn="just">
              <a:lnSpc>
                <a:spcPct val="107000"/>
              </a:lnSpc>
              <a:spcAft>
                <a:spcPts val="800"/>
              </a:spcAft>
            </a:pPr>
            <a:r>
              <a:rPr lang="en-US" altLang="zh-TW" sz="1800" b="1" dirty="0">
                <a:latin typeface="Times New Roman" panose="02020603050405020304" pitchFamily="18" charset="0"/>
                <a:ea typeface="新細明體" panose="02020500000000000000" pitchFamily="18" charset="-120"/>
              </a:rPr>
              <a:t>Limitation</a:t>
            </a:r>
            <a:r>
              <a:rPr lang="en-US" altLang="zh-TW" sz="1800" b="1" dirty="0">
                <a:effectLst/>
                <a:latin typeface="Times New Roman" panose="02020603050405020304" pitchFamily="18" charset="0"/>
                <a:ea typeface="新細明體" panose="02020500000000000000" pitchFamily="18" charset="-120"/>
              </a:rPr>
              <a:t> and</a:t>
            </a:r>
            <a:r>
              <a:rPr lang="zh-TW" altLang="en-US" sz="1800" b="1" dirty="0">
                <a:effectLst/>
                <a:latin typeface="Times New Roman" panose="02020603050405020304" pitchFamily="18" charset="0"/>
                <a:ea typeface="新細明體" panose="02020500000000000000" pitchFamily="18" charset="-120"/>
              </a:rPr>
              <a:t> </a:t>
            </a:r>
            <a:r>
              <a:rPr lang="en-US" altLang="zh-TW" sz="1800" b="1" dirty="0">
                <a:latin typeface="Times New Roman" panose="02020603050405020304" pitchFamily="18" charset="0"/>
                <a:ea typeface="新細明體" panose="02020500000000000000" pitchFamily="18" charset="-120"/>
              </a:rPr>
              <a:t>Suggestion</a:t>
            </a:r>
            <a:endParaRPr lang="en-US" altLang="zh-TW" sz="1800" b="1" dirty="0">
              <a:effectLst/>
              <a:latin typeface="Times New Roman" panose="02020603050405020304" pitchFamily="18" charset="0"/>
              <a:ea typeface="新細明體" panose="02020500000000000000" pitchFamily="18" charset="-120"/>
            </a:endParaRPr>
          </a:p>
          <a:p>
            <a:pPr marL="0" indent="0" algn="just">
              <a:lnSpc>
                <a:spcPct val="107000"/>
              </a:lnSpc>
              <a:spcAft>
                <a:spcPts val="800"/>
              </a:spcAft>
              <a:buNone/>
            </a:pPr>
            <a:r>
              <a:rPr lang="en-US" altLang="zh-TW" sz="1800" dirty="0">
                <a:effectLst/>
                <a:latin typeface="Times New Roman" panose="02020603050405020304" pitchFamily="18" charset="0"/>
                <a:ea typeface="新細明體" panose="02020500000000000000" pitchFamily="18" charset="-120"/>
              </a:rPr>
              <a:t>It’s essential to acknowledge the limitations of this </a:t>
            </a:r>
            <a:r>
              <a:rPr lang="en-US" altLang="zh-TW" sz="1800" dirty="0">
                <a:latin typeface="Times New Roman" panose="02020603050405020304" pitchFamily="18" charset="0"/>
                <a:ea typeface="新細明體" panose="02020500000000000000" pitchFamily="18" charset="-120"/>
              </a:rPr>
              <a:t>survey</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only</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on</a:t>
            </a:r>
            <a:r>
              <a:rPr lang="zh-TW" altLang="en-US" sz="1800" dirty="0">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manufacturing companies</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in Taiwan</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and</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only</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three</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variables</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are</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selected.</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Controllable</a:t>
            </a:r>
            <a:r>
              <a:rPr lang="zh-TW" altLang="en-US" sz="1800" dirty="0">
                <a:effectLst/>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variables,</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firm’s</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size</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and</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industries,</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how</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to</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impact</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on</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those</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three</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variables</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are</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not</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further</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analysis</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in</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this</a:t>
            </a:r>
            <a:r>
              <a:rPr lang="zh-TW" altLang="en-US" sz="1800" dirty="0">
                <a:latin typeface="Times New Roman" panose="02020603050405020304" pitchFamily="18" charset="0"/>
                <a:ea typeface="新細明體" panose="02020500000000000000" pitchFamily="18" charset="-120"/>
              </a:rPr>
              <a:t> </a:t>
            </a:r>
            <a:r>
              <a:rPr lang="en-US" altLang="zh-TW" sz="1800" dirty="0">
                <a:latin typeface="Times New Roman" panose="02020603050405020304" pitchFamily="18" charset="0"/>
                <a:ea typeface="新細明體" panose="02020500000000000000" pitchFamily="18" charset="-120"/>
              </a:rPr>
              <a:t>sturdy.</a:t>
            </a:r>
            <a:r>
              <a:rPr lang="zh-TW" altLang="en-US" sz="1800" dirty="0">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 </a:t>
            </a:r>
          </a:p>
          <a:p>
            <a:pPr marL="0" indent="0" algn="just">
              <a:lnSpc>
                <a:spcPct val="107000"/>
              </a:lnSpc>
              <a:spcAft>
                <a:spcPts val="800"/>
              </a:spcAft>
              <a:buNone/>
            </a:pPr>
            <a:r>
              <a:rPr lang="en-US" altLang="zh-TW" sz="1800" dirty="0">
                <a:effectLst/>
                <a:latin typeface="Times New Roman" panose="02020603050405020304" pitchFamily="18" charset="0"/>
                <a:ea typeface="新細明體" panose="02020500000000000000" pitchFamily="18" charset="-120"/>
              </a:rPr>
              <a:t>Further studies to</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other</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countries</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on similar topics are encouraged to incorporate additional variables, such as supply chain agility, digital transformation, and sustainability of environmental,</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social</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responsibility to evaluate operational performance across variant</a:t>
            </a:r>
            <a:r>
              <a:rPr lang="zh-TW" altLang="en-US" sz="1800" dirty="0">
                <a:effectLst/>
                <a:latin typeface="Times New Roman" panose="02020603050405020304" pitchFamily="18" charset="0"/>
                <a:ea typeface="新細明體" panose="02020500000000000000" pitchFamily="18" charset="-120"/>
              </a:rPr>
              <a:t> </a:t>
            </a:r>
            <a:r>
              <a:rPr lang="en-US" altLang="zh-TW" sz="1800" dirty="0">
                <a:effectLst/>
                <a:latin typeface="Times New Roman" panose="02020603050405020304" pitchFamily="18" charset="0"/>
                <a:ea typeface="新細明體" panose="02020500000000000000" pitchFamily="18" charset="-120"/>
              </a:rPr>
              <a:t>industries.</a:t>
            </a:r>
            <a:endParaRPr lang="zh-TW" altLang="zh-TW" sz="1800" dirty="0">
              <a:effectLst/>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4289212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605825" y="2705657"/>
            <a:ext cx="6980349" cy="1115944"/>
          </a:xfrm>
        </p:spPr>
        <p:txBody>
          <a:bodyPr>
            <a:normAutofit fontScale="90000"/>
          </a:bodyPr>
          <a:lstStyle/>
          <a:p>
            <a:pPr algn="ctr">
              <a:lnSpc>
                <a:spcPct val="150000"/>
              </a:lnSpc>
            </a:pPr>
            <a:r>
              <a:rPr lang="en-US" altLang="zh-TW" sz="3600" b="1" dirty="0">
                <a:latin typeface="+mn-lt"/>
              </a:rPr>
              <a:t>End</a:t>
            </a:r>
            <a:r>
              <a:rPr lang="zh-TW" altLang="en-US" sz="3600" b="1" dirty="0">
                <a:latin typeface="+mn-lt"/>
              </a:rPr>
              <a:t> </a:t>
            </a:r>
            <a:r>
              <a:rPr lang="en-US" altLang="zh-TW" sz="3600" b="1" dirty="0">
                <a:latin typeface="+mn-lt"/>
              </a:rPr>
              <a:t>of</a:t>
            </a:r>
            <a:r>
              <a:rPr lang="zh-TW" altLang="en-US" sz="3600" b="1" dirty="0">
                <a:latin typeface="+mn-lt"/>
              </a:rPr>
              <a:t> </a:t>
            </a:r>
            <a:r>
              <a:rPr lang="en-US" altLang="zh-TW" sz="3600" b="1" dirty="0">
                <a:latin typeface="+mn-lt"/>
              </a:rPr>
              <a:t>Presentation</a:t>
            </a:r>
            <a:br>
              <a:rPr lang="en-US" altLang="zh-TW" sz="3600" b="1" dirty="0">
                <a:latin typeface="+mn-lt"/>
              </a:rPr>
            </a:br>
            <a:r>
              <a:rPr lang="en-US" altLang="zh-TW" sz="3600" b="1" dirty="0">
                <a:latin typeface="+mn-lt"/>
              </a:rPr>
              <a:t>Thanks</a:t>
            </a:r>
            <a:r>
              <a:rPr lang="zh-TW" altLang="en-US" sz="3600" b="1" dirty="0">
                <a:latin typeface="+mn-lt"/>
              </a:rPr>
              <a:t> </a:t>
            </a:r>
            <a:r>
              <a:rPr lang="en-US" altLang="zh-TW" sz="3600" b="1" dirty="0">
                <a:latin typeface="+mn-lt"/>
              </a:rPr>
              <a:t>for</a:t>
            </a:r>
            <a:r>
              <a:rPr lang="zh-TW" altLang="en-US" sz="3600" b="1" dirty="0">
                <a:latin typeface="+mn-lt"/>
              </a:rPr>
              <a:t> </a:t>
            </a:r>
            <a:r>
              <a:rPr lang="en-US" altLang="zh-TW" sz="3600" b="1" dirty="0">
                <a:latin typeface="+mn-lt"/>
              </a:rPr>
              <a:t>Your</a:t>
            </a:r>
            <a:r>
              <a:rPr lang="zh-TW" altLang="en-US" sz="3600" b="1" dirty="0">
                <a:latin typeface="+mn-lt"/>
              </a:rPr>
              <a:t> </a:t>
            </a:r>
            <a:r>
              <a:rPr lang="en-US" altLang="zh-TW" sz="3600" b="1" dirty="0">
                <a:latin typeface="+mn-lt"/>
              </a:rPr>
              <a:t>Listening</a:t>
            </a:r>
            <a:endParaRPr lang="zh-TW" altLang="en-US" sz="3600" b="1" dirty="0">
              <a:latin typeface="+mn-lt"/>
            </a:endParaRPr>
          </a:p>
        </p:txBody>
      </p:sp>
      <p:pic>
        <p:nvPicPr>
          <p:cNvPr id="3" name="圖片 2">
            <a:extLst>
              <a:ext uri="{FF2B5EF4-FFF2-40B4-BE49-F238E27FC236}">
                <a16:creationId xmlns:a16="http://schemas.microsoft.com/office/drawing/2014/main" id="{02157A79-F947-8269-B743-23A64DBD1849}"/>
              </a:ext>
            </a:extLst>
          </p:cNvPr>
          <p:cNvPicPr>
            <a:picLocks noChangeAspect="1"/>
          </p:cNvPicPr>
          <p:nvPr/>
        </p:nvPicPr>
        <p:blipFill>
          <a:blip r:embed="rId3"/>
          <a:stretch>
            <a:fillRect/>
          </a:stretch>
        </p:blipFill>
        <p:spPr>
          <a:xfrm>
            <a:off x="4170606" y="5986196"/>
            <a:ext cx="4139543" cy="871804"/>
          </a:xfrm>
          <a:prstGeom prst="rect">
            <a:avLst/>
          </a:prstGeom>
        </p:spPr>
      </p:pic>
      <p:pic>
        <p:nvPicPr>
          <p:cNvPr id="4" name="圖片 3">
            <a:extLst>
              <a:ext uri="{FF2B5EF4-FFF2-40B4-BE49-F238E27FC236}">
                <a16:creationId xmlns:a16="http://schemas.microsoft.com/office/drawing/2014/main" id="{2779999B-80EA-19C9-26A1-F943DEE96E64}"/>
              </a:ext>
            </a:extLst>
          </p:cNvPr>
          <p:cNvPicPr>
            <a:picLocks noChangeAspect="1"/>
          </p:cNvPicPr>
          <p:nvPr/>
        </p:nvPicPr>
        <p:blipFill>
          <a:blip r:embed="rId4"/>
          <a:stretch>
            <a:fillRect/>
          </a:stretch>
        </p:blipFill>
        <p:spPr>
          <a:xfrm>
            <a:off x="4503671" y="0"/>
            <a:ext cx="2733655" cy="1332734"/>
          </a:xfrm>
          <a:prstGeom prst="rect">
            <a:avLst/>
          </a:prstGeom>
        </p:spPr>
      </p:pic>
    </p:spTree>
    <p:extLst>
      <p:ext uri="{BB962C8B-B14F-4D97-AF65-F5344CB8AC3E}">
        <p14:creationId xmlns:p14="http://schemas.microsoft.com/office/powerpoint/2010/main" val="337007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en-US" altLang="zh-TW" sz="3600" b="1" dirty="0"/>
              <a:t>Introduction</a:t>
            </a:r>
            <a:r>
              <a:rPr lang="zh-TW" altLang="en-US" sz="3600" b="1" dirty="0"/>
              <a:t> </a:t>
            </a:r>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1800" dirty="0"/>
          </a:p>
          <a:p>
            <a:endParaRPr lang="zh-TW" altLang="en-US" sz="1800" dirty="0"/>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493295" y="1253330"/>
            <a:ext cx="11141242" cy="4942931"/>
          </a:xfrm>
        </p:spPr>
        <p:txBody>
          <a:bodyPr>
            <a:normAutofit/>
          </a:bodyPr>
          <a:lstStyle/>
          <a:p>
            <a:pPr algn="just"/>
            <a:r>
              <a:rPr lang="en-US" altLang="zh-TW" sz="2000" dirty="0"/>
              <a:t>The COVID-19 pandemic introduced substantial uncertainty into various aspects of life, particularly supply chains, which faced unprecedented challenges such as extended lead times, disruption in supply chain networks, and severe demand fluctuations.</a:t>
            </a:r>
          </a:p>
          <a:p>
            <a:pPr algn="just"/>
            <a:r>
              <a:rPr lang="en-US" altLang="zh-TW" sz="2000" dirty="0"/>
              <a:t>In the face of supply chain fragility,</a:t>
            </a:r>
            <a:r>
              <a:rPr lang="zh-TW" altLang="en-US" sz="2000" dirty="0"/>
              <a:t> </a:t>
            </a:r>
            <a:r>
              <a:rPr lang="en-US" altLang="zh-TW" sz="2000" dirty="0"/>
              <a:t>supply chain resilience capabilities were emphasized as necessary to address environmental risks and operation</a:t>
            </a:r>
            <a:r>
              <a:rPr lang="zh-TW" altLang="en-US" sz="2000" dirty="0"/>
              <a:t> </a:t>
            </a:r>
            <a:r>
              <a:rPr lang="en-US" altLang="zh-TW" sz="2000" dirty="0"/>
              <a:t>recovery</a:t>
            </a:r>
            <a:r>
              <a:rPr lang="zh-TW" altLang="en-US" sz="2000" dirty="0"/>
              <a:t> </a:t>
            </a:r>
            <a:r>
              <a:rPr lang="en-US" altLang="zh-TW" sz="2000" dirty="0"/>
              <a:t>from</a:t>
            </a:r>
            <a:r>
              <a:rPr lang="zh-TW" altLang="en-US" sz="2000" dirty="0"/>
              <a:t> </a:t>
            </a:r>
            <a:r>
              <a:rPr lang="en-US" altLang="zh-TW" sz="2000" dirty="0"/>
              <a:t>disruption.</a:t>
            </a:r>
          </a:p>
          <a:p>
            <a:pPr algn="just"/>
            <a:r>
              <a:rPr lang="en-US" altLang="zh-TW" sz="2000" dirty="0"/>
              <a:t>The ability to predict and manage supply chain risk for any unforeseen shocks and disruptions will become a critical competitive advantage for firms, enabling them to sustain operational performance. </a:t>
            </a:r>
          </a:p>
          <a:p>
            <a:pPr algn="just"/>
            <a:r>
              <a:rPr lang="en-US" altLang="zh-TW" sz="2000" dirty="0"/>
              <a:t>According to the Dynamic Capability View, Information</a:t>
            </a:r>
            <a:r>
              <a:rPr lang="zh-TW" altLang="en-US" sz="2000" dirty="0"/>
              <a:t> </a:t>
            </a:r>
            <a:r>
              <a:rPr lang="en-US" altLang="zh-TW" sz="2000" dirty="0"/>
              <a:t>Technology</a:t>
            </a:r>
            <a:r>
              <a:rPr lang="zh-TW" altLang="en-US" sz="2000" dirty="0"/>
              <a:t> </a:t>
            </a:r>
            <a:r>
              <a:rPr lang="en-US" altLang="zh-TW" sz="2000" dirty="0"/>
              <a:t>(IT) capability in organization and IT system implementation can help firms to create sustained competitive advantage and enhance performance</a:t>
            </a:r>
          </a:p>
          <a:p>
            <a:pPr algn="just"/>
            <a:r>
              <a:rPr lang="en-US" altLang="zh-TW" sz="2000" dirty="0"/>
              <a:t>The</a:t>
            </a:r>
            <a:r>
              <a:rPr lang="zh-TW" altLang="en-US" sz="2000" dirty="0"/>
              <a:t> </a:t>
            </a:r>
            <a:r>
              <a:rPr lang="en-US" altLang="zh-TW" sz="2000" dirty="0"/>
              <a:t>objective</a:t>
            </a:r>
            <a:r>
              <a:rPr lang="zh-TW" altLang="en-US" sz="2000" dirty="0"/>
              <a:t> </a:t>
            </a:r>
            <a:r>
              <a:rPr lang="en-US" altLang="zh-TW" sz="2000" dirty="0"/>
              <a:t>of</a:t>
            </a:r>
            <a:r>
              <a:rPr lang="zh-TW" altLang="en-US" sz="2000" dirty="0"/>
              <a:t> </a:t>
            </a:r>
            <a:r>
              <a:rPr lang="en-US" altLang="zh-TW" sz="2000" dirty="0"/>
              <a:t>this</a:t>
            </a:r>
            <a:r>
              <a:rPr lang="zh-TW" altLang="en-US" sz="2000" dirty="0"/>
              <a:t> </a:t>
            </a:r>
            <a:r>
              <a:rPr lang="en-US" altLang="zh-TW" sz="2000" dirty="0"/>
              <a:t>research</a:t>
            </a:r>
            <a:r>
              <a:rPr lang="zh-TW" altLang="en-US" sz="2000" dirty="0"/>
              <a:t> </a:t>
            </a:r>
            <a:r>
              <a:rPr lang="en-US" altLang="zh-TW" sz="2000" dirty="0"/>
              <a:t>is</a:t>
            </a:r>
            <a:r>
              <a:rPr lang="zh-TW" altLang="en-US" sz="2000" dirty="0"/>
              <a:t> </a:t>
            </a:r>
            <a:r>
              <a:rPr lang="en-US" altLang="zh-TW" sz="2000" dirty="0"/>
              <a:t>to</a:t>
            </a:r>
            <a:r>
              <a:rPr lang="zh-TW" altLang="en-US" sz="2000" dirty="0"/>
              <a:t> </a:t>
            </a:r>
            <a:r>
              <a:rPr lang="en-US" altLang="zh-TW" sz="2000" dirty="0"/>
              <a:t>verify</a:t>
            </a:r>
            <a:r>
              <a:rPr lang="zh-TW" altLang="en-US" sz="2000" dirty="0"/>
              <a:t> </a:t>
            </a:r>
            <a:r>
              <a:rPr lang="en-US" altLang="zh-TW" sz="2000" dirty="0"/>
              <a:t>the</a:t>
            </a:r>
            <a:r>
              <a:rPr lang="zh-TW" altLang="en-US" sz="2000" dirty="0"/>
              <a:t> </a:t>
            </a:r>
            <a:r>
              <a:rPr lang="en-US" altLang="zh-TW" sz="2000" dirty="0"/>
              <a:t>positive</a:t>
            </a:r>
            <a:r>
              <a:rPr lang="zh-TW" altLang="en-US" sz="2000" dirty="0"/>
              <a:t> </a:t>
            </a:r>
            <a:r>
              <a:rPr lang="en-US" altLang="zh-TW" sz="2000" dirty="0"/>
              <a:t>relationship</a:t>
            </a:r>
            <a:r>
              <a:rPr lang="zh-TW" altLang="en-US" sz="2000" dirty="0"/>
              <a:t> </a:t>
            </a:r>
            <a:r>
              <a:rPr lang="en-US" altLang="zh-TW" sz="2000" dirty="0"/>
              <a:t>between</a:t>
            </a:r>
            <a:r>
              <a:rPr lang="zh-TW" altLang="en-US" sz="2000" dirty="0"/>
              <a:t> </a:t>
            </a:r>
            <a:r>
              <a:rPr lang="en-US" altLang="zh-TW" sz="2000" dirty="0"/>
              <a:t>IT capability,</a:t>
            </a:r>
            <a:r>
              <a:rPr lang="zh-TW" altLang="en-US" sz="2000" dirty="0"/>
              <a:t> </a:t>
            </a:r>
            <a:r>
              <a:rPr lang="en-US" altLang="zh-TW" sz="2000" dirty="0"/>
              <a:t>supply</a:t>
            </a:r>
            <a:r>
              <a:rPr lang="zh-TW" altLang="en-US" sz="2000" dirty="0"/>
              <a:t> </a:t>
            </a:r>
            <a:r>
              <a:rPr lang="en-US" altLang="zh-TW" sz="2000" dirty="0"/>
              <a:t>chain</a:t>
            </a:r>
            <a:r>
              <a:rPr lang="zh-TW" altLang="en-US" sz="2000" dirty="0"/>
              <a:t> </a:t>
            </a:r>
            <a:r>
              <a:rPr lang="en-US" altLang="zh-TW" sz="2000" dirty="0"/>
              <a:t>resilience</a:t>
            </a:r>
            <a:r>
              <a:rPr lang="zh-TW" altLang="en-US" sz="2000" dirty="0"/>
              <a:t> </a:t>
            </a:r>
            <a:r>
              <a:rPr lang="en-US" altLang="zh-TW" sz="2000" dirty="0"/>
              <a:t>and</a:t>
            </a:r>
            <a:r>
              <a:rPr lang="zh-TW" altLang="en-US" sz="2000" dirty="0"/>
              <a:t> </a:t>
            </a:r>
            <a:r>
              <a:rPr lang="en-US" altLang="zh-TW" sz="2000" dirty="0"/>
              <a:t>operation</a:t>
            </a:r>
            <a:r>
              <a:rPr lang="zh-TW" altLang="en-US" sz="2000" dirty="0"/>
              <a:t> </a:t>
            </a:r>
            <a:r>
              <a:rPr lang="en-US" altLang="zh-TW" sz="2000" dirty="0"/>
              <a:t>performance,</a:t>
            </a:r>
            <a:r>
              <a:rPr lang="zh-TW" altLang="en-US" sz="2000" dirty="0"/>
              <a:t> </a:t>
            </a:r>
            <a:r>
              <a:rPr lang="en-US" altLang="zh-TW" sz="2000" dirty="0"/>
              <a:t>and</a:t>
            </a:r>
            <a:r>
              <a:rPr lang="zh-TW" altLang="en-US" sz="2000" dirty="0"/>
              <a:t> </a:t>
            </a:r>
            <a:r>
              <a:rPr lang="en-US" altLang="zh-TW" sz="2000" dirty="0"/>
              <a:t>the</a:t>
            </a:r>
            <a:r>
              <a:rPr lang="zh-TW" altLang="en-US" sz="2000" dirty="0"/>
              <a:t> </a:t>
            </a:r>
            <a:r>
              <a:rPr lang="en-US" altLang="zh-TW" sz="2000" dirty="0"/>
              <a:t>role</a:t>
            </a:r>
            <a:r>
              <a:rPr lang="zh-TW" altLang="en-US" sz="2000" dirty="0"/>
              <a:t> </a:t>
            </a:r>
            <a:r>
              <a:rPr lang="en-US" altLang="zh-TW" sz="2000" dirty="0"/>
              <a:t>of</a:t>
            </a:r>
            <a:r>
              <a:rPr lang="zh-TW" altLang="en-US" sz="2000" dirty="0"/>
              <a:t> </a:t>
            </a:r>
            <a:r>
              <a:rPr lang="en-US" altLang="zh-TW" sz="2000" dirty="0"/>
              <a:t>IT</a:t>
            </a:r>
            <a:r>
              <a:rPr lang="zh-TW" altLang="en-US" sz="2000" dirty="0"/>
              <a:t> </a:t>
            </a:r>
            <a:r>
              <a:rPr lang="en-US" altLang="zh-TW" sz="2000" dirty="0"/>
              <a:t>capability</a:t>
            </a:r>
            <a:r>
              <a:rPr lang="zh-TW" altLang="en-US" sz="2000" dirty="0"/>
              <a:t> </a:t>
            </a:r>
            <a:r>
              <a:rPr lang="en-US" altLang="zh-TW" sz="2000" dirty="0"/>
              <a:t>to</a:t>
            </a:r>
            <a:r>
              <a:rPr lang="zh-TW" altLang="en-US" sz="2000" dirty="0"/>
              <a:t> </a:t>
            </a:r>
            <a:r>
              <a:rPr lang="en-US" altLang="zh-TW" sz="2000" dirty="0"/>
              <a:t>supply chain resilience influence on operation performance</a:t>
            </a:r>
          </a:p>
          <a:p>
            <a:endParaRPr lang="en-US" altLang="zh-TW" sz="2000" dirty="0"/>
          </a:p>
        </p:txBody>
      </p:sp>
    </p:spTree>
    <p:extLst>
      <p:ext uri="{BB962C8B-B14F-4D97-AF65-F5344CB8AC3E}">
        <p14:creationId xmlns:p14="http://schemas.microsoft.com/office/powerpoint/2010/main" val="172369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en-US" altLang="zh-TW" sz="3600" b="1" dirty="0"/>
              <a:t>Literature Review </a:t>
            </a:r>
            <a:endParaRPr lang="zh-TW" altLang="en-US" sz="3600" b="1" dirty="0"/>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2"/>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445167" y="1283125"/>
            <a:ext cx="11129211" cy="4942931"/>
          </a:xfrm>
        </p:spPr>
        <p:txBody>
          <a:bodyPr>
            <a:normAutofit/>
          </a:bodyPr>
          <a:lstStyle/>
          <a:p>
            <a:pPr algn="just"/>
            <a:r>
              <a:rPr lang="en-US" altLang="zh-TW" sz="2000" b="1" dirty="0">
                <a:solidFill>
                  <a:srgbClr val="0000CC"/>
                </a:solidFill>
              </a:rPr>
              <a:t>Dynamic</a:t>
            </a:r>
            <a:r>
              <a:rPr lang="zh-TW" altLang="en-US" sz="2000" b="1" dirty="0">
                <a:solidFill>
                  <a:srgbClr val="0000CC"/>
                </a:solidFill>
              </a:rPr>
              <a:t> </a:t>
            </a:r>
            <a:r>
              <a:rPr lang="en-US" altLang="zh-TW" sz="2000" b="1" dirty="0">
                <a:solidFill>
                  <a:srgbClr val="0000CC"/>
                </a:solidFill>
              </a:rPr>
              <a:t>Capability:</a:t>
            </a:r>
            <a:r>
              <a:rPr lang="zh-TW" altLang="en-US" sz="2000" b="1" dirty="0">
                <a:solidFill>
                  <a:srgbClr val="0000CC"/>
                </a:solidFill>
              </a:rPr>
              <a:t> </a:t>
            </a:r>
            <a:endParaRPr lang="en-US" altLang="zh-TW" sz="2000" b="1" dirty="0">
              <a:solidFill>
                <a:srgbClr val="0000CC"/>
              </a:solidFill>
            </a:endParaRPr>
          </a:p>
          <a:p>
            <a:pPr marL="914400" lvl="1" indent="-457200" algn="just">
              <a:buFont typeface="+mj-lt"/>
              <a:buAutoNum type="arabicPeriod"/>
            </a:pPr>
            <a:r>
              <a:rPr lang="en-US" altLang="zh-TW" sz="2000" dirty="0"/>
              <a:t>Firm’s competitive advantage is seen as dependent on a unique process and</a:t>
            </a:r>
            <a:r>
              <a:rPr lang="zh-TW" altLang="en-US" sz="2000" dirty="0"/>
              <a:t> </a:t>
            </a:r>
            <a:r>
              <a:rPr lang="en-US" altLang="zh-TW" sz="2000" dirty="0"/>
              <a:t>determined by the company's specific asset position (Teece et al., 1997).</a:t>
            </a:r>
          </a:p>
          <a:p>
            <a:pPr marL="914400" lvl="1" indent="-457200" algn="just">
              <a:buFont typeface="+mj-lt"/>
              <a:buAutoNum type="arabicPeriod"/>
            </a:pPr>
            <a:r>
              <a:rPr lang="en-US" altLang="zh-TW" sz="2000" dirty="0"/>
              <a:t>Based on the dynamic capability perspective, knowledge resource is also considered a unique and valuable resource that is linked to a company's competitiveness (Barney, 1991)</a:t>
            </a:r>
          </a:p>
          <a:p>
            <a:pPr marL="914400" lvl="1" indent="-457200" algn="just">
              <a:buFont typeface="+mj-lt"/>
              <a:buAutoNum type="arabicPeriod"/>
            </a:pPr>
            <a:r>
              <a:rPr lang="en-US" altLang="zh-TW" sz="2000" dirty="0"/>
              <a:t>Knowledge Management (KM),</a:t>
            </a:r>
            <a:r>
              <a:rPr lang="zh-TW" altLang="en-US" sz="2000" dirty="0"/>
              <a:t> </a:t>
            </a:r>
            <a:r>
              <a:rPr lang="en-US" altLang="zh-TW" sz="2000" dirty="0"/>
              <a:t>the absorptive ability</a:t>
            </a:r>
            <a:r>
              <a:rPr lang="zh-TW" altLang="en-US" sz="2000" dirty="0"/>
              <a:t> </a:t>
            </a:r>
            <a:r>
              <a:rPr lang="en-US" altLang="zh-TW" sz="2000" dirty="0"/>
              <a:t>of</a:t>
            </a:r>
            <a:r>
              <a:rPr lang="zh-TW" altLang="en-US" sz="2000" dirty="0"/>
              <a:t> </a:t>
            </a:r>
            <a:r>
              <a:rPr lang="en-US" altLang="zh-TW" sz="2000" dirty="0"/>
              <a:t>knowledge creation and utilization in the competition</a:t>
            </a:r>
            <a:r>
              <a:rPr lang="zh-TW" altLang="en-US" sz="2000" dirty="0"/>
              <a:t> </a:t>
            </a:r>
            <a:r>
              <a:rPr lang="en-US" altLang="zh-TW" sz="2000" dirty="0"/>
              <a:t>can help firms to gain and maintain a competitive advantage</a:t>
            </a:r>
            <a:r>
              <a:rPr lang="zh-TW" altLang="en-US" sz="2000" dirty="0"/>
              <a:t> </a:t>
            </a:r>
            <a:r>
              <a:rPr lang="en-US" altLang="zh-TW" sz="2000" dirty="0"/>
              <a:t>(Liu, Ke, Wei, &amp; Hua, 2013)</a:t>
            </a:r>
          </a:p>
          <a:p>
            <a:pPr marL="457200" lvl="1" indent="0" algn="just">
              <a:buNone/>
            </a:pPr>
            <a:endParaRPr lang="en-US" altLang="zh-TW" sz="2000" dirty="0"/>
          </a:p>
          <a:p>
            <a:pPr marL="457200" lvl="1" indent="0" algn="just">
              <a:buNone/>
            </a:pPr>
            <a:r>
              <a:rPr lang="en-US" altLang="zh-TW" sz="2000" dirty="0"/>
              <a:t>Viewing this through the lens of dynamic capabilities and integrating knowledge management, enterprises can effectively utilize their knowledge to respond to changing market conditions. </a:t>
            </a:r>
          </a:p>
          <a:p>
            <a:pPr marL="457200" lvl="1" indent="0" algn="just">
              <a:buNone/>
            </a:pPr>
            <a:endParaRPr lang="en-US" altLang="zh-TW" sz="2000" dirty="0"/>
          </a:p>
          <a:p>
            <a:pPr marL="457200" lvl="1" indent="0" algn="just">
              <a:buNone/>
            </a:pPr>
            <a:r>
              <a:rPr lang="en-US" altLang="zh-TW" sz="2000" dirty="0"/>
              <a:t>IT support for knowledge management can directly enhance organizational knowledge management and capabilities, enabling the integration and reconfiguration of internal and external organizational resources to adapt to changing environments, thus enhancing company performance. </a:t>
            </a:r>
          </a:p>
        </p:txBody>
      </p:sp>
    </p:spTree>
    <p:extLst>
      <p:ext uri="{BB962C8B-B14F-4D97-AF65-F5344CB8AC3E}">
        <p14:creationId xmlns:p14="http://schemas.microsoft.com/office/powerpoint/2010/main" val="24652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en-US" altLang="zh-TW" sz="3600" b="1" dirty="0"/>
              <a:t>Literature Review </a:t>
            </a:r>
            <a:endParaRPr lang="zh-TW" altLang="en-US" sz="3600" b="1" dirty="0"/>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2"/>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292487" y="1134711"/>
            <a:ext cx="11105148" cy="4942931"/>
          </a:xfrm>
        </p:spPr>
        <p:txBody>
          <a:bodyPr>
            <a:noAutofit/>
          </a:bodyPr>
          <a:lstStyle/>
          <a:p>
            <a:pPr algn="just">
              <a:lnSpc>
                <a:spcPct val="100000"/>
              </a:lnSpc>
            </a:pPr>
            <a:r>
              <a:rPr lang="en-US" altLang="zh-TW" sz="1800" b="1" dirty="0">
                <a:solidFill>
                  <a:srgbClr val="0000CC"/>
                </a:solidFill>
              </a:rPr>
              <a:t>Operational</a:t>
            </a:r>
            <a:r>
              <a:rPr lang="zh-TW" altLang="en-US" sz="1800" b="1" dirty="0">
                <a:solidFill>
                  <a:srgbClr val="0000CC"/>
                </a:solidFill>
              </a:rPr>
              <a:t> </a:t>
            </a:r>
            <a:r>
              <a:rPr lang="en-US" altLang="zh-TW" sz="1800" b="1" dirty="0">
                <a:solidFill>
                  <a:srgbClr val="0000CC"/>
                </a:solidFill>
              </a:rPr>
              <a:t>Performance:</a:t>
            </a:r>
          </a:p>
          <a:p>
            <a:pPr marL="914400" lvl="1" indent="-457200" algn="just">
              <a:lnSpc>
                <a:spcPct val="100000"/>
              </a:lnSpc>
              <a:buFont typeface="+mj-lt"/>
              <a:buAutoNum type="arabicPeriod"/>
            </a:pPr>
            <a:r>
              <a:rPr lang="en-US" altLang="zh-TW" sz="1800" dirty="0"/>
              <a:t>Supply</a:t>
            </a:r>
            <a:r>
              <a:rPr lang="zh-TW" altLang="en-US" sz="1800" dirty="0"/>
              <a:t> </a:t>
            </a:r>
            <a:r>
              <a:rPr lang="en-US" altLang="zh-TW" sz="1800" dirty="0"/>
              <a:t>chain</a:t>
            </a:r>
            <a:r>
              <a:rPr lang="zh-TW" altLang="en-US" sz="1800" dirty="0"/>
              <a:t> </a:t>
            </a:r>
            <a:r>
              <a:rPr lang="en-US" altLang="zh-TW" sz="1800" dirty="0"/>
              <a:t>management</a:t>
            </a:r>
            <a:r>
              <a:rPr lang="zh-TW" altLang="en-US" sz="1800" dirty="0"/>
              <a:t> </a:t>
            </a:r>
            <a:r>
              <a:rPr lang="en-US" altLang="zh-TW" sz="1800" dirty="0"/>
              <a:t>serve</a:t>
            </a:r>
            <a:r>
              <a:rPr lang="zh-TW" altLang="en-US" sz="1800" dirty="0"/>
              <a:t> </a:t>
            </a:r>
            <a:r>
              <a:rPr lang="en-US" altLang="zh-TW" sz="1800" dirty="0"/>
              <a:t>as an integrated performance indicator. These indicators encompass aspects such as service, speed, lead time, order flexibility, cash flow cycle and the link between supply chain operations and financial performance (Hausman, 2004).</a:t>
            </a:r>
          </a:p>
          <a:p>
            <a:pPr marL="914400" lvl="1" indent="-457200" algn="just">
              <a:lnSpc>
                <a:spcPct val="100000"/>
              </a:lnSpc>
              <a:buFont typeface="+mj-lt"/>
              <a:buAutoNum type="arabicPeriod"/>
            </a:pPr>
            <a:r>
              <a:rPr lang="en-US" altLang="zh-TW" sz="1800" dirty="0"/>
              <a:t>For customer satisfaction, internal supply chain performance also needs cost-effective management encompassing transportation and handling costs, manufacturing costs and inventory, all of which will directly influence financial performance (</a:t>
            </a:r>
            <a:r>
              <a:rPr lang="en-US" altLang="zh-TW" sz="1800" dirty="0" err="1"/>
              <a:t>Gligor</a:t>
            </a:r>
            <a:r>
              <a:rPr lang="en-US" altLang="zh-TW" sz="1800" dirty="0"/>
              <a:t>, </a:t>
            </a:r>
            <a:r>
              <a:rPr lang="en-US" altLang="zh-TW" sz="1800" dirty="0" err="1"/>
              <a:t>Esmark</a:t>
            </a:r>
            <a:r>
              <a:rPr lang="en-US" altLang="zh-TW" sz="1800" dirty="0"/>
              <a:t>, &amp; Holcomb, 2015).</a:t>
            </a:r>
          </a:p>
          <a:p>
            <a:pPr marL="914400" lvl="1" indent="-457200" algn="just">
              <a:lnSpc>
                <a:spcPct val="100000"/>
              </a:lnSpc>
              <a:buFont typeface="+mj-lt"/>
              <a:buAutoNum type="arabicPeriod"/>
            </a:pPr>
            <a:r>
              <a:rPr lang="en-US" altLang="zh-TW" sz="1800" dirty="0"/>
              <a:t>In terms of enterprise supply chain performance measurement, the Supply Chain Council (SCC) developed the SCOR model in 1996.</a:t>
            </a:r>
            <a:r>
              <a:rPr lang="zh-TW" altLang="en-US" sz="1800" dirty="0"/>
              <a:t> </a:t>
            </a:r>
            <a:r>
              <a:rPr lang="en-US" altLang="zh-TW" sz="1800" dirty="0"/>
              <a:t>SCOR has evolved annually up to 2022 and has been updated</a:t>
            </a:r>
            <a:r>
              <a:rPr lang="zh-TW" altLang="en-US" sz="1800" dirty="0"/>
              <a:t> </a:t>
            </a:r>
            <a:r>
              <a:rPr lang="en-US" altLang="zh-TW" sz="1800" dirty="0"/>
              <a:t>to </a:t>
            </a:r>
            <a:br>
              <a:rPr lang="en-US" altLang="zh-TW" sz="1800" dirty="0"/>
            </a:br>
            <a:r>
              <a:rPr lang="en-US" altLang="zh-TW" sz="1800" dirty="0"/>
              <a:t>the fourteenth edition in line with changes during the COVID-19 pandemic.</a:t>
            </a:r>
            <a:r>
              <a:rPr lang="zh-TW" altLang="en-US" sz="1800" dirty="0"/>
              <a:t> </a:t>
            </a:r>
            <a:endParaRPr lang="en-US" altLang="zh-TW" sz="1800" dirty="0"/>
          </a:p>
          <a:p>
            <a:pPr marL="457200" lvl="1" indent="0">
              <a:lnSpc>
                <a:spcPct val="100000"/>
              </a:lnSpc>
              <a:buNone/>
            </a:pPr>
            <a:endParaRPr lang="en-US" altLang="zh-TW" sz="1800" dirty="0"/>
          </a:p>
          <a:p>
            <a:pPr marL="457200" lvl="1" indent="0">
              <a:lnSpc>
                <a:spcPct val="100000"/>
              </a:lnSpc>
              <a:buNone/>
            </a:pPr>
            <a:r>
              <a:rPr lang="en-US" altLang="zh-TW" sz="1800" b="1" dirty="0"/>
              <a:t>Economic,</a:t>
            </a:r>
            <a:r>
              <a:rPr lang="zh-TW" altLang="en-US" sz="1800" b="1" dirty="0"/>
              <a:t> </a:t>
            </a:r>
            <a:r>
              <a:rPr lang="en-US" altLang="zh-TW" sz="1800" dirty="0"/>
              <a:t>include:</a:t>
            </a:r>
          </a:p>
          <a:p>
            <a:pPr marL="1257300" lvl="2" indent="-342900">
              <a:lnSpc>
                <a:spcPct val="100000"/>
              </a:lnSpc>
              <a:buFont typeface="+mj-lt"/>
              <a:buAutoNum type="arabicParenR"/>
            </a:pPr>
            <a:r>
              <a:rPr lang="en-US" altLang="zh-TW" sz="1800" b="1" dirty="0"/>
              <a:t>Cost:</a:t>
            </a:r>
            <a:r>
              <a:rPr lang="zh-TW" altLang="en-US" sz="1800" b="1" dirty="0"/>
              <a:t> </a:t>
            </a:r>
            <a:r>
              <a:rPr lang="en-US" altLang="zh-TW" sz="1800" dirty="0"/>
              <a:t>operating costs,</a:t>
            </a:r>
            <a:r>
              <a:rPr lang="zh-TW" altLang="en-US" sz="1800" dirty="0"/>
              <a:t> </a:t>
            </a:r>
            <a:r>
              <a:rPr lang="en-US" altLang="zh-TW" sz="1800" dirty="0"/>
              <a:t>labor and manufacturing costs,</a:t>
            </a:r>
            <a:r>
              <a:rPr lang="zh-TW" altLang="en-US" sz="1800" dirty="0"/>
              <a:t> </a:t>
            </a:r>
            <a:r>
              <a:rPr lang="en-US" altLang="zh-TW" sz="1800" dirty="0"/>
              <a:t>transportation </a:t>
            </a:r>
            <a:br>
              <a:rPr lang="en-US" altLang="zh-TW" sz="1800" dirty="0"/>
            </a:br>
            <a:r>
              <a:rPr lang="en-US" altLang="zh-TW" sz="1800" dirty="0"/>
              <a:t>costs associated with supply chain processes.</a:t>
            </a:r>
          </a:p>
          <a:p>
            <a:pPr marL="1257300" lvl="2" indent="-342900">
              <a:lnSpc>
                <a:spcPct val="100000"/>
              </a:lnSpc>
              <a:buFont typeface="+mj-lt"/>
              <a:buAutoNum type="arabicParenR"/>
            </a:pPr>
            <a:r>
              <a:rPr lang="en-US" altLang="zh-TW" sz="1800" b="1" dirty="0"/>
              <a:t>Profit: </a:t>
            </a:r>
            <a:r>
              <a:rPr lang="en-US" altLang="zh-TW" sz="1800" dirty="0"/>
              <a:t>margin</a:t>
            </a:r>
            <a:r>
              <a:rPr lang="zh-TW" altLang="en-US" sz="1800" dirty="0"/>
              <a:t> </a:t>
            </a:r>
            <a:r>
              <a:rPr lang="en-US" altLang="zh-TW" sz="1800" dirty="0"/>
              <a:t>after</a:t>
            </a:r>
            <a:r>
              <a:rPr lang="zh-TW" altLang="en-US" sz="1800" dirty="0"/>
              <a:t> </a:t>
            </a:r>
            <a:r>
              <a:rPr lang="en-US" altLang="zh-TW" sz="1800" dirty="0"/>
              <a:t>deducting operating expenses</a:t>
            </a:r>
            <a:r>
              <a:rPr lang="zh-TW" altLang="en-US" sz="1800" dirty="0"/>
              <a:t> </a:t>
            </a:r>
            <a:r>
              <a:rPr lang="en-US" altLang="zh-TW" sz="1800" dirty="0"/>
              <a:t>and</a:t>
            </a:r>
            <a:r>
              <a:rPr lang="zh-TW" altLang="en-US" sz="1800" dirty="0"/>
              <a:t> </a:t>
            </a:r>
            <a:r>
              <a:rPr lang="en-US" altLang="zh-TW" sz="1800" dirty="0"/>
              <a:t>tax costs</a:t>
            </a:r>
          </a:p>
          <a:p>
            <a:pPr marL="1257300" lvl="2" indent="-342900">
              <a:lnSpc>
                <a:spcPct val="100000"/>
              </a:lnSpc>
              <a:buFont typeface="+mj-lt"/>
              <a:buAutoNum type="arabicParenR"/>
            </a:pPr>
            <a:r>
              <a:rPr lang="en-US" altLang="zh-TW" sz="1800" b="1" dirty="0"/>
              <a:t>Assets:</a:t>
            </a:r>
            <a:r>
              <a:rPr lang="zh-TW" altLang="en-US" sz="1800" b="1" dirty="0"/>
              <a:t> </a:t>
            </a:r>
            <a:r>
              <a:rPr lang="en-US" altLang="zh-TW" sz="1800" dirty="0"/>
              <a:t>maximizing investment and return on assets</a:t>
            </a:r>
          </a:p>
        </p:txBody>
      </p:sp>
      <p:graphicFrame>
        <p:nvGraphicFramePr>
          <p:cNvPr id="9" name="表格 8">
            <a:extLst>
              <a:ext uri="{FF2B5EF4-FFF2-40B4-BE49-F238E27FC236}">
                <a16:creationId xmlns:a16="http://schemas.microsoft.com/office/drawing/2014/main" id="{A2B0960D-15FD-EABA-2FEF-973FE1A34F4A}"/>
              </a:ext>
            </a:extLst>
          </p:cNvPr>
          <p:cNvGraphicFramePr>
            <a:graphicFrameLocks noGrp="1"/>
          </p:cNvGraphicFramePr>
          <p:nvPr>
            <p:extLst>
              <p:ext uri="{D42A27DB-BD31-4B8C-83A1-F6EECF244321}">
                <p14:modId xmlns:p14="http://schemas.microsoft.com/office/powerpoint/2010/main" val="2744665720"/>
              </p:ext>
            </p:extLst>
          </p:nvPr>
        </p:nvGraphicFramePr>
        <p:xfrm>
          <a:off x="8451542" y="3953316"/>
          <a:ext cx="2821806" cy="2651760"/>
        </p:xfrm>
        <a:graphic>
          <a:graphicData uri="http://schemas.openxmlformats.org/drawingml/2006/table">
            <a:tbl>
              <a:tblPr firstRow="1" bandRow="1">
                <a:tableStyleId>{5C22544A-7EE6-4342-B048-85BDC9FD1C3A}</a:tableStyleId>
              </a:tblPr>
              <a:tblGrid>
                <a:gridCol w="1121096">
                  <a:extLst>
                    <a:ext uri="{9D8B030D-6E8A-4147-A177-3AD203B41FA5}">
                      <a16:colId xmlns:a16="http://schemas.microsoft.com/office/drawing/2014/main" val="479243663"/>
                    </a:ext>
                  </a:extLst>
                </a:gridCol>
                <a:gridCol w="1700710">
                  <a:extLst>
                    <a:ext uri="{9D8B030D-6E8A-4147-A177-3AD203B41FA5}">
                      <a16:colId xmlns:a16="http://schemas.microsoft.com/office/drawing/2014/main" val="942208961"/>
                    </a:ext>
                  </a:extLst>
                </a:gridCol>
              </a:tblGrid>
              <a:tr h="356345">
                <a:tc>
                  <a:txBody>
                    <a:bodyPr/>
                    <a:lstStyle/>
                    <a:p>
                      <a:r>
                        <a:rPr lang="en-US" altLang="zh-TW" sz="1200" dirty="0"/>
                        <a:t>SCOR</a:t>
                      </a:r>
                      <a:r>
                        <a:rPr lang="zh-TW" altLang="en-US" sz="1200" dirty="0"/>
                        <a:t> </a:t>
                      </a:r>
                      <a:r>
                        <a:rPr lang="en-US" altLang="zh-TW" sz="1200" dirty="0"/>
                        <a:t>v.</a:t>
                      </a:r>
                      <a:r>
                        <a:rPr lang="zh-TW" altLang="en-US" sz="1200" dirty="0"/>
                        <a:t> </a:t>
                      </a:r>
                      <a:r>
                        <a:rPr lang="en-US" altLang="zh-TW" sz="1200" dirty="0"/>
                        <a:t>14</a:t>
                      </a:r>
                      <a:r>
                        <a:rPr lang="en-US" altLang="zh-TW" sz="1200" baseline="30000" dirty="0"/>
                        <a:t>th</a:t>
                      </a:r>
                      <a:r>
                        <a:rPr lang="zh-TW" altLang="en-US" sz="1200" dirty="0"/>
                        <a:t> </a:t>
                      </a:r>
                    </a:p>
                  </a:txBody>
                  <a:tcPr/>
                </a:tc>
                <a:tc>
                  <a:txBody>
                    <a:bodyPr/>
                    <a:lstStyle/>
                    <a:p>
                      <a:r>
                        <a:rPr lang="en-US" altLang="zh-TW" sz="1200" dirty="0"/>
                        <a:t>Performance</a:t>
                      </a:r>
                      <a:r>
                        <a:rPr lang="zh-TW" altLang="en-US" sz="1200" dirty="0"/>
                        <a:t> </a:t>
                      </a:r>
                      <a:r>
                        <a:rPr lang="en-US" altLang="zh-TW" sz="1200" dirty="0"/>
                        <a:t>Attributes</a:t>
                      </a:r>
                      <a:endParaRPr lang="zh-TW" altLang="en-US" sz="1200" dirty="0"/>
                    </a:p>
                  </a:txBody>
                  <a:tcPr/>
                </a:tc>
                <a:extLst>
                  <a:ext uri="{0D108BD9-81ED-4DB2-BD59-A6C34878D82A}">
                    <a16:rowId xmlns:a16="http://schemas.microsoft.com/office/drawing/2014/main" val="3322141120"/>
                  </a:ext>
                </a:extLst>
              </a:tr>
              <a:tr h="260095">
                <a:tc rowSpan="3">
                  <a:txBody>
                    <a:bodyPr/>
                    <a:lstStyle/>
                    <a:p>
                      <a:r>
                        <a:rPr lang="en-US" altLang="zh-TW" sz="1200" dirty="0"/>
                        <a:t>Resilience</a:t>
                      </a:r>
                    </a:p>
                  </a:txBody>
                  <a:tcPr>
                    <a:solidFill>
                      <a:schemeClr val="accent6">
                        <a:lumMod val="20000"/>
                        <a:lumOff val="80000"/>
                      </a:schemeClr>
                    </a:solidFill>
                  </a:tcPr>
                </a:tc>
                <a:tc>
                  <a:txBody>
                    <a:bodyPr/>
                    <a:lstStyle/>
                    <a:p>
                      <a:r>
                        <a:rPr lang="en-US" altLang="zh-TW" sz="1200" dirty="0"/>
                        <a:t>Reliability</a:t>
                      </a:r>
                      <a:endParaRPr lang="zh-TW" altLang="en-US" sz="1200" dirty="0"/>
                    </a:p>
                  </a:txBody>
                  <a:tcPr>
                    <a:solidFill>
                      <a:schemeClr val="accent6">
                        <a:lumMod val="20000"/>
                        <a:lumOff val="80000"/>
                      </a:schemeClr>
                    </a:solidFill>
                  </a:tcPr>
                </a:tc>
                <a:extLst>
                  <a:ext uri="{0D108BD9-81ED-4DB2-BD59-A6C34878D82A}">
                    <a16:rowId xmlns:a16="http://schemas.microsoft.com/office/drawing/2014/main" val="4116934349"/>
                  </a:ext>
                </a:extLst>
              </a:tr>
              <a:tr h="260095">
                <a:tc vMerge="1">
                  <a:txBody>
                    <a:bodyPr/>
                    <a:lstStyle/>
                    <a:p>
                      <a:endParaRPr lang="zh-TW" altLang="en-US" dirty="0"/>
                    </a:p>
                  </a:txBody>
                  <a:tcPr/>
                </a:tc>
                <a:tc>
                  <a:txBody>
                    <a:bodyPr/>
                    <a:lstStyle/>
                    <a:p>
                      <a:r>
                        <a:rPr lang="en-US" altLang="zh-TW" sz="1200" dirty="0"/>
                        <a:t>Responsiveness</a:t>
                      </a:r>
                      <a:endParaRPr lang="zh-TW" altLang="en-US" sz="1200" dirty="0"/>
                    </a:p>
                  </a:txBody>
                  <a:tcPr>
                    <a:solidFill>
                      <a:schemeClr val="accent6">
                        <a:lumMod val="20000"/>
                        <a:lumOff val="80000"/>
                      </a:schemeClr>
                    </a:solidFill>
                  </a:tcPr>
                </a:tc>
                <a:extLst>
                  <a:ext uri="{0D108BD9-81ED-4DB2-BD59-A6C34878D82A}">
                    <a16:rowId xmlns:a16="http://schemas.microsoft.com/office/drawing/2014/main" val="2940873192"/>
                  </a:ext>
                </a:extLst>
              </a:tr>
              <a:tr h="260095">
                <a:tc vMerge="1">
                  <a:txBody>
                    <a:bodyPr/>
                    <a:lstStyle/>
                    <a:p>
                      <a:endParaRPr lang="zh-TW" altLang="en-US" dirty="0"/>
                    </a:p>
                  </a:txBody>
                  <a:tcPr/>
                </a:tc>
                <a:tc>
                  <a:txBody>
                    <a:bodyPr/>
                    <a:lstStyle/>
                    <a:p>
                      <a:r>
                        <a:rPr lang="en-US" altLang="zh-TW" sz="1200" dirty="0"/>
                        <a:t>Agility</a:t>
                      </a:r>
                      <a:endParaRPr lang="zh-TW" altLang="en-US" sz="1200" dirty="0"/>
                    </a:p>
                  </a:txBody>
                  <a:tcPr>
                    <a:solidFill>
                      <a:schemeClr val="accent6">
                        <a:lumMod val="20000"/>
                        <a:lumOff val="80000"/>
                      </a:schemeClr>
                    </a:solidFill>
                  </a:tcPr>
                </a:tc>
                <a:extLst>
                  <a:ext uri="{0D108BD9-81ED-4DB2-BD59-A6C34878D82A}">
                    <a16:rowId xmlns:a16="http://schemas.microsoft.com/office/drawing/2014/main" val="1151469818"/>
                  </a:ext>
                </a:extLst>
              </a:tr>
              <a:tr h="260095">
                <a:tc rowSpan="3">
                  <a:txBody>
                    <a:bodyPr/>
                    <a:lstStyle/>
                    <a:p>
                      <a:r>
                        <a:rPr lang="en-US" altLang="zh-TW" sz="1200" b="1" dirty="0"/>
                        <a:t>Economic</a:t>
                      </a:r>
                      <a:endParaRPr lang="zh-TW" altLang="en-US" sz="1200" b="1" dirty="0"/>
                    </a:p>
                  </a:txBody>
                  <a:tcPr>
                    <a:solidFill>
                      <a:schemeClr val="accent6">
                        <a:lumMod val="60000"/>
                        <a:lumOff val="40000"/>
                      </a:schemeClr>
                    </a:solidFill>
                  </a:tcPr>
                </a:tc>
                <a:tc>
                  <a:txBody>
                    <a:bodyPr/>
                    <a:lstStyle/>
                    <a:p>
                      <a:r>
                        <a:rPr lang="en-US" altLang="zh-TW" sz="1200" b="1" dirty="0"/>
                        <a:t>Costs</a:t>
                      </a:r>
                      <a:endParaRPr lang="zh-TW" altLang="en-US" sz="1200" b="1" dirty="0"/>
                    </a:p>
                  </a:txBody>
                  <a:tcPr>
                    <a:solidFill>
                      <a:schemeClr val="accent6">
                        <a:lumMod val="60000"/>
                        <a:lumOff val="40000"/>
                      </a:schemeClr>
                    </a:solidFill>
                  </a:tcPr>
                </a:tc>
                <a:extLst>
                  <a:ext uri="{0D108BD9-81ED-4DB2-BD59-A6C34878D82A}">
                    <a16:rowId xmlns:a16="http://schemas.microsoft.com/office/drawing/2014/main" val="3265401663"/>
                  </a:ext>
                </a:extLst>
              </a:tr>
              <a:tr h="260095">
                <a:tc vMerge="1">
                  <a:txBody>
                    <a:bodyPr/>
                    <a:lstStyle/>
                    <a:p>
                      <a:endParaRPr lang="zh-TW" altLang="en-US" dirty="0"/>
                    </a:p>
                  </a:txBody>
                  <a:tcPr/>
                </a:tc>
                <a:tc>
                  <a:txBody>
                    <a:bodyPr/>
                    <a:lstStyle/>
                    <a:p>
                      <a:r>
                        <a:rPr lang="en-US" altLang="zh-TW" sz="1200" b="1" dirty="0"/>
                        <a:t>Profit</a:t>
                      </a:r>
                      <a:endParaRPr lang="zh-TW" altLang="en-US" sz="1200" b="1" dirty="0"/>
                    </a:p>
                  </a:txBody>
                  <a:tcPr>
                    <a:solidFill>
                      <a:schemeClr val="accent6">
                        <a:lumMod val="60000"/>
                        <a:lumOff val="40000"/>
                      </a:schemeClr>
                    </a:solidFill>
                  </a:tcPr>
                </a:tc>
                <a:extLst>
                  <a:ext uri="{0D108BD9-81ED-4DB2-BD59-A6C34878D82A}">
                    <a16:rowId xmlns:a16="http://schemas.microsoft.com/office/drawing/2014/main" val="1421390440"/>
                  </a:ext>
                </a:extLst>
              </a:tr>
              <a:tr h="260095">
                <a:tc vMerge="1">
                  <a:txBody>
                    <a:bodyPr/>
                    <a:lstStyle/>
                    <a:p>
                      <a:endParaRPr lang="zh-TW" altLang="en-US" dirty="0"/>
                    </a:p>
                  </a:txBody>
                  <a:tcPr/>
                </a:tc>
                <a:tc>
                  <a:txBody>
                    <a:bodyPr/>
                    <a:lstStyle/>
                    <a:p>
                      <a:r>
                        <a:rPr lang="en-US" altLang="zh-TW" sz="1200" b="1" dirty="0"/>
                        <a:t>Assets</a:t>
                      </a:r>
                      <a:endParaRPr lang="zh-TW" altLang="en-US" sz="1200" b="1" dirty="0"/>
                    </a:p>
                  </a:txBody>
                  <a:tcPr>
                    <a:solidFill>
                      <a:schemeClr val="accent6">
                        <a:lumMod val="60000"/>
                        <a:lumOff val="40000"/>
                      </a:schemeClr>
                    </a:solidFill>
                  </a:tcPr>
                </a:tc>
                <a:extLst>
                  <a:ext uri="{0D108BD9-81ED-4DB2-BD59-A6C34878D82A}">
                    <a16:rowId xmlns:a16="http://schemas.microsoft.com/office/drawing/2014/main" val="861344467"/>
                  </a:ext>
                </a:extLst>
              </a:tr>
              <a:tr h="260095">
                <a:tc rowSpan="2">
                  <a:txBody>
                    <a:bodyPr/>
                    <a:lstStyle/>
                    <a:p>
                      <a:r>
                        <a:rPr lang="en-US" altLang="zh-TW" sz="1200" dirty="0"/>
                        <a:t>Sustainability</a:t>
                      </a:r>
                      <a:endParaRPr lang="zh-TW" altLang="en-US" sz="1200" dirty="0"/>
                    </a:p>
                  </a:txBody>
                  <a:tcPr>
                    <a:solidFill>
                      <a:schemeClr val="accent6">
                        <a:lumMod val="20000"/>
                        <a:lumOff val="80000"/>
                      </a:schemeClr>
                    </a:solidFill>
                  </a:tcPr>
                </a:tc>
                <a:tc>
                  <a:txBody>
                    <a:bodyPr/>
                    <a:lstStyle/>
                    <a:p>
                      <a:r>
                        <a:rPr lang="en-US" altLang="zh-TW" sz="1200" dirty="0"/>
                        <a:t>Environmental </a:t>
                      </a:r>
                      <a:endParaRPr lang="zh-TW" altLang="en-US" sz="1200" dirty="0"/>
                    </a:p>
                  </a:txBody>
                  <a:tcPr>
                    <a:solidFill>
                      <a:schemeClr val="accent6">
                        <a:lumMod val="20000"/>
                        <a:lumOff val="80000"/>
                      </a:schemeClr>
                    </a:solidFill>
                  </a:tcPr>
                </a:tc>
                <a:extLst>
                  <a:ext uri="{0D108BD9-81ED-4DB2-BD59-A6C34878D82A}">
                    <a16:rowId xmlns:a16="http://schemas.microsoft.com/office/drawing/2014/main" val="853647402"/>
                  </a:ext>
                </a:extLst>
              </a:tr>
              <a:tr h="260095">
                <a:tc vMerge="1">
                  <a:txBody>
                    <a:bodyPr/>
                    <a:lstStyle/>
                    <a:p>
                      <a:endParaRPr lang="zh-TW" altLang="en-US" dirty="0"/>
                    </a:p>
                  </a:txBody>
                  <a:tcPr/>
                </a:tc>
                <a:tc>
                  <a:txBody>
                    <a:bodyPr/>
                    <a:lstStyle/>
                    <a:p>
                      <a:r>
                        <a:rPr lang="en-US" altLang="zh-TW" sz="1200" dirty="0"/>
                        <a:t>Social</a:t>
                      </a:r>
                      <a:endParaRPr lang="zh-TW" altLang="en-US" sz="1200" dirty="0"/>
                    </a:p>
                  </a:txBody>
                  <a:tcPr>
                    <a:solidFill>
                      <a:schemeClr val="accent6">
                        <a:lumMod val="20000"/>
                        <a:lumOff val="80000"/>
                      </a:schemeClr>
                    </a:solidFill>
                  </a:tcPr>
                </a:tc>
                <a:extLst>
                  <a:ext uri="{0D108BD9-81ED-4DB2-BD59-A6C34878D82A}">
                    <a16:rowId xmlns:a16="http://schemas.microsoft.com/office/drawing/2014/main" val="670934153"/>
                  </a:ext>
                </a:extLst>
              </a:tr>
            </a:tbl>
          </a:graphicData>
        </a:graphic>
      </p:graphicFrame>
      <p:sp>
        <p:nvSpPr>
          <p:cNvPr id="12" name="文字方塊 11">
            <a:extLst>
              <a:ext uri="{FF2B5EF4-FFF2-40B4-BE49-F238E27FC236}">
                <a16:creationId xmlns:a16="http://schemas.microsoft.com/office/drawing/2014/main" id="{D02FBB4B-AD3C-8183-D9F9-15F118EE8487}"/>
              </a:ext>
            </a:extLst>
          </p:cNvPr>
          <p:cNvSpPr txBox="1"/>
          <p:nvPr/>
        </p:nvSpPr>
        <p:spPr>
          <a:xfrm>
            <a:off x="8336133" y="6551808"/>
            <a:ext cx="7066710" cy="461665"/>
          </a:xfrm>
          <a:prstGeom prst="rect">
            <a:avLst/>
          </a:prstGeom>
          <a:noFill/>
        </p:spPr>
        <p:txBody>
          <a:bodyPr wrap="square">
            <a:spAutoFit/>
          </a:bodyPr>
          <a:lstStyle/>
          <a:p>
            <a:r>
              <a:rPr lang="en-US" altLang="zh-TW" sz="1200" i="1" dirty="0"/>
              <a:t> Data</a:t>
            </a:r>
            <a:r>
              <a:rPr lang="zh-TW" altLang="en-US" sz="1200" i="1" dirty="0"/>
              <a:t> </a:t>
            </a:r>
            <a:r>
              <a:rPr lang="en-US" altLang="zh-TW" sz="1200" i="1" dirty="0"/>
              <a:t>Resources:</a:t>
            </a:r>
            <a:r>
              <a:rPr lang="zh-TW" altLang="en-US" sz="1200" i="1" dirty="0"/>
              <a:t> </a:t>
            </a:r>
            <a:r>
              <a:rPr lang="en-US" altLang="zh-TW" sz="1200" i="1" dirty="0"/>
              <a:t>ASCM website,</a:t>
            </a:r>
            <a:r>
              <a:rPr lang="zh-TW" altLang="en-US" sz="1200" i="1" dirty="0"/>
              <a:t> </a:t>
            </a:r>
            <a:r>
              <a:rPr lang="en-US" altLang="zh-TW" sz="1200" i="1" dirty="0">
                <a:hlinkClick r:id="rId3"/>
              </a:rPr>
              <a:t>http://ascm.org</a:t>
            </a:r>
            <a:endParaRPr lang="en-US" altLang="zh-TW" sz="1200" i="1" dirty="0"/>
          </a:p>
          <a:p>
            <a:endParaRPr lang="en-US" altLang="zh-TW" sz="1200" i="1" dirty="0"/>
          </a:p>
        </p:txBody>
      </p:sp>
    </p:spTree>
    <p:extLst>
      <p:ext uri="{BB962C8B-B14F-4D97-AF65-F5344CB8AC3E}">
        <p14:creationId xmlns:p14="http://schemas.microsoft.com/office/powerpoint/2010/main" val="2068851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en-US" altLang="zh-TW" sz="3600" b="1" dirty="0"/>
              <a:t>Literature Review </a:t>
            </a:r>
            <a:endParaRPr lang="zh-TW" altLang="en-US" sz="3600" b="1" dirty="0"/>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336769" y="1239580"/>
            <a:ext cx="11429728" cy="4942931"/>
          </a:xfrm>
        </p:spPr>
        <p:txBody>
          <a:bodyPr>
            <a:normAutofit/>
          </a:bodyPr>
          <a:lstStyle/>
          <a:p>
            <a:pPr algn="just"/>
            <a:r>
              <a:rPr lang="en-US" altLang="zh-TW" sz="1800" b="1" dirty="0">
                <a:solidFill>
                  <a:srgbClr val="0000CC"/>
                </a:solidFill>
              </a:rPr>
              <a:t>Supply</a:t>
            </a:r>
            <a:r>
              <a:rPr lang="zh-TW" altLang="en-US" sz="1800" b="1" dirty="0">
                <a:solidFill>
                  <a:srgbClr val="0000CC"/>
                </a:solidFill>
              </a:rPr>
              <a:t> </a:t>
            </a:r>
            <a:r>
              <a:rPr lang="en-US" altLang="zh-TW" sz="1800" b="1" dirty="0">
                <a:solidFill>
                  <a:srgbClr val="0000CC"/>
                </a:solidFill>
              </a:rPr>
              <a:t>Chain</a:t>
            </a:r>
            <a:r>
              <a:rPr lang="zh-TW" altLang="en-US" sz="1800" b="1" dirty="0">
                <a:solidFill>
                  <a:srgbClr val="0000CC"/>
                </a:solidFill>
              </a:rPr>
              <a:t> </a:t>
            </a:r>
            <a:r>
              <a:rPr lang="en-US" altLang="zh-TW" sz="1800" b="1" dirty="0">
                <a:solidFill>
                  <a:srgbClr val="0000CC"/>
                </a:solidFill>
              </a:rPr>
              <a:t>Resilience</a:t>
            </a:r>
          </a:p>
          <a:p>
            <a:pPr marL="914400" lvl="1" indent="-457200" algn="just">
              <a:buFont typeface="+mj-lt"/>
              <a:buAutoNum type="arabicPeriod"/>
            </a:pPr>
            <a:r>
              <a:rPr lang="en-US" altLang="zh-TW" sz="1800" dirty="0"/>
              <a:t>When companies are faced with uncertainty, they need to be able to adequately manage supply chain</a:t>
            </a:r>
            <a:r>
              <a:rPr lang="zh-TW" altLang="en-US" sz="1800" dirty="0"/>
              <a:t> </a:t>
            </a:r>
            <a:r>
              <a:rPr lang="en-US" altLang="zh-TW" sz="1800" dirty="0"/>
              <a:t>to maintain normal operating levels.</a:t>
            </a:r>
            <a:r>
              <a:rPr lang="zh-TW" altLang="en-US" sz="1800" dirty="0"/>
              <a:t> </a:t>
            </a:r>
            <a:r>
              <a:rPr lang="en-US" altLang="zh-TW" sz="1800" dirty="0"/>
              <a:t>Supply chain resilience encompasses proactive monitoring and elimination of potential disruptions,</a:t>
            </a:r>
            <a:r>
              <a:rPr lang="zh-TW" altLang="en-US" sz="1800" dirty="0"/>
              <a:t> </a:t>
            </a:r>
            <a:r>
              <a:rPr lang="en-US" altLang="zh-TW" sz="1800" dirty="0"/>
              <a:t>recovery</a:t>
            </a:r>
            <a:r>
              <a:rPr lang="zh-TW" altLang="en-US" sz="1800" dirty="0"/>
              <a:t> </a:t>
            </a:r>
            <a:r>
              <a:rPr lang="en-US" altLang="zh-TW" sz="1800" dirty="0"/>
              <a:t>and the rapid restoration of normal business operations when unforeseen events occur. (Christopher &amp; Peck, 2004;</a:t>
            </a:r>
            <a:r>
              <a:rPr lang="zh-TW" altLang="en-US" sz="1800" dirty="0"/>
              <a:t> </a:t>
            </a:r>
            <a:r>
              <a:rPr lang="en-US" altLang="zh-TW" sz="1800" dirty="0"/>
              <a:t>Park, 2011). </a:t>
            </a:r>
          </a:p>
          <a:p>
            <a:pPr marL="914400" lvl="1" indent="-457200" algn="just">
              <a:buFont typeface="+mj-lt"/>
              <a:buAutoNum type="arabicPeriod"/>
            </a:pPr>
            <a:r>
              <a:rPr lang="en-US" altLang="zh-TW" sz="1800" dirty="0"/>
              <a:t>To efficiently and effectively mitigate supply chain disruptions caused by unexpected event, companies must develop resilient supply chain organizations and capabilities</a:t>
            </a:r>
            <a:r>
              <a:rPr lang="zh-TW" altLang="en-US" sz="1800" dirty="0"/>
              <a:t> </a:t>
            </a:r>
            <a:r>
              <a:rPr lang="en-US" altLang="zh-TW" sz="1800" dirty="0"/>
              <a:t>to enhance performance (Christopher &amp; Peck, 2004; Pettit, </a:t>
            </a:r>
            <a:r>
              <a:rPr lang="en-US" altLang="zh-TW" sz="1800" dirty="0" err="1"/>
              <a:t>Croxton</a:t>
            </a:r>
            <a:r>
              <a:rPr lang="en-US" altLang="zh-TW" sz="1800" dirty="0"/>
              <a:t>, &amp; </a:t>
            </a:r>
            <a:r>
              <a:rPr lang="en-US" altLang="zh-TW" sz="1800" dirty="0" err="1"/>
              <a:t>Fiksel</a:t>
            </a:r>
            <a:r>
              <a:rPr lang="en-US" altLang="zh-TW" sz="1800" dirty="0"/>
              <a:t>, 2013; </a:t>
            </a:r>
            <a:r>
              <a:rPr lang="en-US" altLang="zh-TW" sz="1800" dirty="0" err="1"/>
              <a:t>Ponomarov</a:t>
            </a:r>
            <a:r>
              <a:rPr lang="en-US" altLang="zh-TW" sz="1800" dirty="0"/>
              <a:t> &amp; Holcomb, 2009)</a:t>
            </a:r>
          </a:p>
          <a:p>
            <a:pPr marL="914400" lvl="1" indent="-457200" algn="just">
              <a:buFont typeface="+mj-lt"/>
              <a:buAutoNum type="arabicPeriod"/>
            </a:pPr>
            <a:r>
              <a:rPr lang="en-US" altLang="zh-TW" sz="1800" dirty="0"/>
              <a:t>With the globalization and the advent of Industry 4.0, the risk of these disruptions will have a higher impact on the operation of enterprises due to the ripple effect in the supply chain</a:t>
            </a:r>
            <a:r>
              <a:rPr lang="zh-TW" altLang="en-US" sz="1800" dirty="0"/>
              <a:t> </a:t>
            </a:r>
            <a:r>
              <a:rPr lang="en-US" altLang="zh-TW" sz="1800" dirty="0"/>
              <a:t>(</a:t>
            </a:r>
            <a:r>
              <a:rPr lang="en-US" altLang="zh-TW" sz="1800" dirty="0" err="1"/>
              <a:t>Dolgui</a:t>
            </a:r>
            <a:r>
              <a:rPr lang="en-US" altLang="zh-TW" sz="1800" dirty="0"/>
              <a:t>, Ivanov, &amp; Sokolov, 2017).</a:t>
            </a:r>
          </a:p>
          <a:p>
            <a:pPr marL="914400" lvl="1" indent="-457200" algn="just">
              <a:buFont typeface="+mj-lt"/>
              <a:buAutoNum type="arabicPeriod"/>
            </a:pPr>
            <a:r>
              <a:rPr lang="en-US" altLang="zh-TW" sz="1800" dirty="0"/>
              <a:t>According to the data research, performance indicators such as revenue and profitability are affected by the resilience of enterprises, also the elimination of operational disruption risk is a result from supply chain resilience(Pettit et al., 2013).</a:t>
            </a:r>
          </a:p>
          <a:p>
            <a:pPr marL="457200" lvl="1" indent="0" algn="just">
              <a:buNone/>
            </a:pPr>
            <a:endParaRPr lang="en-US" altLang="zh-TW" sz="1800" dirty="0"/>
          </a:p>
          <a:p>
            <a:pPr marL="457200" lvl="1" indent="0" algn="just">
              <a:buNone/>
            </a:pPr>
            <a:r>
              <a:rPr lang="en-US" altLang="zh-TW" sz="1800" b="1" u="sng" dirty="0"/>
              <a:t>Hypothesis 1 (H1): Supply Chain Resilience has a positive impact on Operation Performance</a:t>
            </a:r>
          </a:p>
        </p:txBody>
      </p:sp>
    </p:spTree>
    <p:extLst>
      <p:ext uri="{BB962C8B-B14F-4D97-AF65-F5344CB8AC3E}">
        <p14:creationId xmlns:p14="http://schemas.microsoft.com/office/powerpoint/2010/main" val="269156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en-US" altLang="zh-TW" sz="3600" b="1" dirty="0"/>
              <a:t>Literature Review </a:t>
            </a:r>
            <a:endParaRPr lang="zh-TW" altLang="en-US" sz="3600" b="1" dirty="0"/>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336769" y="1239580"/>
            <a:ext cx="11429728" cy="4942931"/>
          </a:xfrm>
        </p:spPr>
        <p:txBody>
          <a:bodyPr>
            <a:normAutofit/>
          </a:bodyPr>
          <a:lstStyle/>
          <a:p>
            <a:pPr algn="just"/>
            <a:r>
              <a:rPr lang="en-US" altLang="zh-TW" sz="1800" b="1" dirty="0">
                <a:solidFill>
                  <a:srgbClr val="0000CC"/>
                </a:solidFill>
              </a:rPr>
              <a:t>Information</a:t>
            </a:r>
            <a:r>
              <a:rPr lang="zh-TW" altLang="en-US" sz="1800" b="1" dirty="0">
                <a:solidFill>
                  <a:srgbClr val="0000CC"/>
                </a:solidFill>
              </a:rPr>
              <a:t> </a:t>
            </a:r>
            <a:r>
              <a:rPr lang="en-US" altLang="zh-TW" sz="1800" b="1" dirty="0">
                <a:solidFill>
                  <a:srgbClr val="0000CC"/>
                </a:solidFill>
              </a:rPr>
              <a:t>Technology</a:t>
            </a:r>
            <a:r>
              <a:rPr lang="zh-TW" altLang="en-US" sz="1800" b="1" dirty="0">
                <a:solidFill>
                  <a:srgbClr val="0000CC"/>
                </a:solidFill>
              </a:rPr>
              <a:t> </a:t>
            </a:r>
            <a:r>
              <a:rPr lang="en-US" altLang="zh-TW" sz="1800" b="1" dirty="0">
                <a:solidFill>
                  <a:srgbClr val="0000CC"/>
                </a:solidFill>
              </a:rPr>
              <a:t>Capability</a:t>
            </a:r>
            <a:r>
              <a:rPr lang="zh-TW" altLang="en-US" sz="1800" b="1" dirty="0">
                <a:solidFill>
                  <a:srgbClr val="0000CC"/>
                </a:solidFill>
              </a:rPr>
              <a:t> </a:t>
            </a:r>
            <a:endParaRPr lang="en-US" altLang="zh-TW" sz="1800" b="1" dirty="0">
              <a:solidFill>
                <a:srgbClr val="0000CC"/>
              </a:solidFill>
            </a:endParaRPr>
          </a:p>
          <a:p>
            <a:pPr marL="914400" lvl="1" indent="-457200" algn="just">
              <a:buFont typeface="+mj-lt"/>
              <a:buAutoNum type="arabicPeriod"/>
            </a:pPr>
            <a:r>
              <a:rPr lang="en-US" altLang="zh-TW" sz="1800" dirty="0"/>
              <a:t>The drive of Industry 4.0 and the capabilities of Information Technology (IT) have transformed supply chain operation.</a:t>
            </a:r>
            <a:r>
              <a:rPr lang="zh-TW" altLang="en-US" sz="1800" dirty="0"/>
              <a:t> </a:t>
            </a:r>
            <a:r>
              <a:rPr lang="en-US" altLang="zh-TW" sz="1800" dirty="0"/>
              <a:t>As a result, IT applications have helped supply chains transformation to virtual value chains</a:t>
            </a:r>
            <a:r>
              <a:rPr lang="zh-TW" altLang="en-US" sz="1800" dirty="0"/>
              <a:t> </a:t>
            </a:r>
            <a:r>
              <a:rPr lang="en-US" altLang="zh-TW" sz="1800" dirty="0"/>
              <a:t>on</a:t>
            </a:r>
            <a:r>
              <a:rPr lang="zh-TW" altLang="en-US" sz="1800" dirty="0"/>
              <a:t> </a:t>
            </a:r>
            <a:r>
              <a:rPr lang="en-US" altLang="zh-TW" sz="1800" dirty="0"/>
              <a:t>acceleration, adaptability, intelligence, information transparency, global connectivity, scalability, creativity and sustainability(</a:t>
            </a:r>
            <a:r>
              <a:rPr lang="en-US" altLang="zh-TW" sz="1800" dirty="0" err="1"/>
              <a:t>Garay-Rondero</a:t>
            </a:r>
            <a:r>
              <a:rPr lang="en-US" altLang="zh-TW" sz="1800" dirty="0"/>
              <a:t>, Martinez-Flores, Smith, Caballero Morales, &amp; </a:t>
            </a:r>
            <a:r>
              <a:rPr lang="en-US" altLang="zh-TW" sz="1800" dirty="0" err="1"/>
              <a:t>Aldrette-Malacara</a:t>
            </a:r>
            <a:r>
              <a:rPr lang="en-US" altLang="zh-TW" sz="1800" dirty="0"/>
              <a:t>, 2020).</a:t>
            </a:r>
          </a:p>
          <a:p>
            <a:pPr marL="914400" lvl="1" indent="-457200" algn="just">
              <a:buFont typeface="+mj-lt"/>
              <a:buAutoNum type="arabicPeriod"/>
            </a:pPr>
            <a:r>
              <a:rPr lang="en-US" altLang="zh-TW" sz="1800" dirty="0"/>
              <a:t>In Lee's (2014) studying in many manufacturers, IT was identified as a leading factor in the visibility of inter-organizational information systems, which has a positive impact on overall supply chain performance that measured by operational performance (H. Lee, Kim, &amp; Kim, 2014).</a:t>
            </a:r>
          </a:p>
          <a:p>
            <a:pPr marL="914400" lvl="1" indent="-457200" algn="just">
              <a:buFont typeface="+mj-lt"/>
              <a:buAutoNum type="arabicPeriod"/>
            </a:pPr>
            <a:r>
              <a:rPr lang="en-US" altLang="zh-TW" sz="1800" dirty="0"/>
              <a:t>Based on Resources Based View (RBV) of enterprise competitiveness perspective, the impact of big data and predictive analytics extends to improving supply chain and operational performance, while fostering employee skills and a culture of big data, ultimately leading to a positive impact on cost and operational performance (Dubey, Gunasekaran, Childe, </a:t>
            </a:r>
            <a:r>
              <a:rPr lang="en-US" altLang="zh-TW" sz="1800" dirty="0" err="1"/>
              <a:t>Blome</a:t>
            </a:r>
            <a:r>
              <a:rPr lang="en-US" altLang="zh-TW" sz="1800" dirty="0"/>
              <a:t>, &amp; Papadopoulos, 2019).</a:t>
            </a:r>
          </a:p>
          <a:p>
            <a:pPr marL="914400" lvl="1" indent="-457200" algn="just">
              <a:buFont typeface="+mj-lt"/>
              <a:buAutoNum type="arabicPeriod"/>
            </a:pPr>
            <a:endParaRPr lang="en-US" altLang="zh-TW" sz="1800" dirty="0"/>
          </a:p>
          <a:p>
            <a:pPr marL="457200" lvl="1" indent="0" algn="just">
              <a:buNone/>
            </a:pPr>
            <a:r>
              <a:rPr lang="en-US" altLang="zh-TW" sz="1800" b="1" u="sng" dirty="0"/>
              <a:t>Hypothesis 2 (H2): Information Technology Capability has a positive impact on Operation Performance</a:t>
            </a:r>
          </a:p>
        </p:txBody>
      </p:sp>
    </p:spTree>
    <p:extLst>
      <p:ext uri="{BB962C8B-B14F-4D97-AF65-F5344CB8AC3E}">
        <p14:creationId xmlns:p14="http://schemas.microsoft.com/office/powerpoint/2010/main" val="107421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en-US" altLang="zh-TW" sz="3600" b="1" dirty="0"/>
              <a:t>Literature Review </a:t>
            </a:r>
            <a:endParaRPr lang="zh-TW" altLang="en-US" sz="3600" b="1" dirty="0"/>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336769" y="1239580"/>
            <a:ext cx="11429728" cy="4942931"/>
          </a:xfrm>
        </p:spPr>
        <p:txBody>
          <a:bodyPr>
            <a:normAutofit/>
          </a:bodyPr>
          <a:lstStyle/>
          <a:p>
            <a:pPr algn="just"/>
            <a:r>
              <a:rPr lang="en-US" altLang="zh-TW" sz="1800" b="1" dirty="0">
                <a:solidFill>
                  <a:srgbClr val="0000CC"/>
                </a:solidFill>
              </a:rPr>
              <a:t>Information</a:t>
            </a:r>
            <a:r>
              <a:rPr lang="zh-TW" altLang="en-US" sz="1800" b="1" dirty="0">
                <a:solidFill>
                  <a:srgbClr val="0000CC"/>
                </a:solidFill>
              </a:rPr>
              <a:t> </a:t>
            </a:r>
            <a:r>
              <a:rPr lang="en-US" altLang="zh-TW" sz="1800" b="1" dirty="0">
                <a:solidFill>
                  <a:srgbClr val="0000CC"/>
                </a:solidFill>
              </a:rPr>
              <a:t>Technology</a:t>
            </a:r>
            <a:r>
              <a:rPr lang="zh-TW" altLang="en-US" sz="1800" b="1" dirty="0">
                <a:solidFill>
                  <a:srgbClr val="0000CC"/>
                </a:solidFill>
              </a:rPr>
              <a:t> </a:t>
            </a:r>
            <a:r>
              <a:rPr lang="en-US" altLang="zh-TW" sz="1800" b="1" dirty="0">
                <a:solidFill>
                  <a:srgbClr val="0000CC"/>
                </a:solidFill>
              </a:rPr>
              <a:t>Capability</a:t>
            </a:r>
            <a:r>
              <a:rPr lang="zh-TW" altLang="en-US" sz="1800" b="1" dirty="0">
                <a:solidFill>
                  <a:srgbClr val="0000CC"/>
                </a:solidFill>
              </a:rPr>
              <a:t> </a:t>
            </a:r>
            <a:endParaRPr lang="en-US" altLang="zh-TW" sz="1800" b="1" dirty="0">
              <a:solidFill>
                <a:srgbClr val="0000CC"/>
              </a:solidFill>
            </a:endParaRPr>
          </a:p>
          <a:p>
            <a:pPr marL="914400" lvl="1" indent="-457200" algn="just">
              <a:buFont typeface="+mj-lt"/>
              <a:buAutoNum type="arabicPeriod"/>
            </a:pPr>
            <a:r>
              <a:rPr lang="en-US" altLang="zh-TW" sz="1800" dirty="0"/>
              <a:t>In the face of environmental risks and operational disruptions, reliable information systems are critical</a:t>
            </a:r>
            <a:r>
              <a:rPr lang="zh-TW" altLang="en-US" sz="1800" dirty="0"/>
              <a:t> </a:t>
            </a:r>
            <a:r>
              <a:rPr lang="en-US" altLang="zh-TW" sz="1800" dirty="0"/>
              <a:t>components of supply chain resilience capabilities. These capabilities enable organizations to overcome supply chain disruptions, improve operations post-disruption, and maintain a high level of situational awareness</a:t>
            </a:r>
            <a:r>
              <a:rPr lang="zh-TW" altLang="en-US" sz="1800" dirty="0"/>
              <a:t> </a:t>
            </a:r>
            <a:r>
              <a:rPr lang="en-US" altLang="zh-TW" sz="1800" dirty="0"/>
              <a:t>(Hosseini &amp; Ivanov, 2019; </a:t>
            </a:r>
            <a:r>
              <a:rPr lang="en-US" altLang="zh-TW" sz="1800" dirty="0" err="1"/>
              <a:t>Tarigan</a:t>
            </a:r>
            <a:r>
              <a:rPr lang="en-US" altLang="zh-TW" sz="1800" dirty="0"/>
              <a:t> et al., 2021).</a:t>
            </a:r>
          </a:p>
          <a:p>
            <a:pPr marL="914400" lvl="1" indent="-457200" algn="just">
              <a:buFont typeface="+mj-lt"/>
              <a:buAutoNum type="arabicPeriod"/>
            </a:pPr>
            <a:r>
              <a:rPr lang="en-US" altLang="zh-TW" sz="1800" dirty="0"/>
              <a:t>To cope with these uncertain external risks,  IT application, such as risk radar, through information technology, can detect changes in the supply and demand market in advance (Ivanov, </a:t>
            </a:r>
            <a:r>
              <a:rPr lang="en-US" altLang="zh-TW" sz="1800" dirty="0" err="1"/>
              <a:t>Dolgui</a:t>
            </a:r>
            <a:r>
              <a:rPr lang="en-US" altLang="zh-TW" sz="1800" dirty="0"/>
              <a:t>, &amp; Sokolov, 2019).</a:t>
            </a:r>
          </a:p>
          <a:p>
            <a:pPr marL="914400" lvl="1" indent="-457200" algn="just">
              <a:buFont typeface="+mj-lt"/>
              <a:buAutoNum type="arabicPeriod"/>
            </a:pPr>
            <a:r>
              <a:rPr lang="en-US" altLang="zh-TW" sz="1800" dirty="0"/>
              <a:t>To</a:t>
            </a:r>
            <a:r>
              <a:rPr lang="zh-TW" altLang="en-US" sz="1800" dirty="0"/>
              <a:t> </a:t>
            </a:r>
            <a:r>
              <a:rPr lang="en-US" altLang="zh-TW" sz="1800" dirty="0"/>
              <a:t>transform</a:t>
            </a:r>
            <a:r>
              <a:rPr lang="zh-TW" altLang="en-US" sz="1800" dirty="0"/>
              <a:t> </a:t>
            </a:r>
            <a:r>
              <a:rPr lang="en-US" altLang="zh-TW" sz="1800" dirty="0"/>
              <a:t>to</a:t>
            </a:r>
            <a:r>
              <a:rPr lang="zh-TW" altLang="en-US" sz="1800" dirty="0"/>
              <a:t> </a:t>
            </a:r>
            <a:r>
              <a:rPr lang="en-US" altLang="zh-TW" sz="1800" dirty="0"/>
              <a:t>digital supply networks,</a:t>
            </a:r>
            <a:r>
              <a:rPr lang="zh-TW" altLang="en-US" sz="1800" dirty="0"/>
              <a:t> </a:t>
            </a:r>
            <a:r>
              <a:rPr lang="en-US" altLang="zh-TW" sz="1800" dirty="0"/>
              <a:t>through information visibility,</a:t>
            </a:r>
            <a:r>
              <a:rPr lang="zh-TW" altLang="en-US" sz="1800" dirty="0"/>
              <a:t> </a:t>
            </a:r>
            <a:r>
              <a:rPr lang="en-US" altLang="zh-TW" sz="1800" dirty="0"/>
              <a:t>collaboration,</a:t>
            </a:r>
            <a:r>
              <a:rPr lang="zh-TW" altLang="en-US" sz="1800" dirty="0"/>
              <a:t> </a:t>
            </a:r>
            <a:r>
              <a:rPr lang="en-US" altLang="zh-TW" sz="1800" dirty="0"/>
              <a:t>IoT, Artificial Intelligence(AI), robotics, 5G and other advanced technologies</a:t>
            </a:r>
            <a:r>
              <a:rPr lang="zh-TW" altLang="en-US" sz="1800" dirty="0"/>
              <a:t> </a:t>
            </a:r>
            <a:r>
              <a:rPr lang="en-US" altLang="zh-TW" sz="1800" dirty="0"/>
              <a:t>like</a:t>
            </a:r>
            <a:r>
              <a:rPr lang="zh-TW" altLang="en-US" sz="1800" dirty="0"/>
              <a:t> </a:t>
            </a:r>
            <a:r>
              <a:rPr lang="en-US" altLang="zh-TW" sz="1800" dirty="0"/>
              <a:t>digital</a:t>
            </a:r>
            <a:r>
              <a:rPr lang="zh-TW" altLang="en-US" sz="1800" dirty="0"/>
              <a:t> </a:t>
            </a:r>
            <a:r>
              <a:rPr lang="en-US" altLang="zh-TW" sz="1800" dirty="0"/>
              <a:t>twins to overcome any</a:t>
            </a:r>
            <a:r>
              <a:rPr lang="zh-TW" altLang="en-US" sz="1800" dirty="0"/>
              <a:t> </a:t>
            </a:r>
            <a:r>
              <a:rPr lang="en-US" altLang="zh-TW" sz="1800" dirty="0"/>
              <a:t>unexpected</a:t>
            </a:r>
            <a:r>
              <a:rPr lang="zh-TW" altLang="en-US" sz="1800" dirty="0"/>
              <a:t> </a:t>
            </a:r>
            <a:r>
              <a:rPr lang="en-US" altLang="zh-TW" sz="1800" dirty="0"/>
              <a:t>disruptions and market uncertainty.</a:t>
            </a:r>
            <a:r>
              <a:rPr lang="zh-TW" altLang="en-US" sz="1800" dirty="0"/>
              <a:t> </a:t>
            </a:r>
            <a:r>
              <a:rPr lang="en-US" altLang="zh-TW" sz="1800" dirty="0"/>
              <a:t>IT</a:t>
            </a:r>
            <a:r>
              <a:rPr lang="zh-TW" altLang="en-US" sz="1800" dirty="0"/>
              <a:t> </a:t>
            </a:r>
            <a:r>
              <a:rPr lang="en-US" altLang="zh-TW" sz="1800" dirty="0"/>
              <a:t>capability</a:t>
            </a:r>
            <a:r>
              <a:rPr lang="zh-TW" altLang="en-US" sz="1800" dirty="0"/>
              <a:t> </a:t>
            </a:r>
            <a:r>
              <a:rPr lang="en-US" altLang="zh-TW" sz="1800" dirty="0"/>
              <a:t>can</a:t>
            </a:r>
            <a:r>
              <a:rPr lang="zh-TW" altLang="en-US" sz="1800" dirty="0"/>
              <a:t> </a:t>
            </a:r>
            <a:r>
              <a:rPr lang="en-US" altLang="zh-TW" sz="1800" dirty="0"/>
              <a:t>for</a:t>
            </a:r>
            <a:r>
              <a:rPr lang="zh-TW" altLang="en-US" sz="1800" dirty="0"/>
              <a:t> </a:t>
            </a:r>
            <a:r>
              <a:rPr lang="en-US" altLang="zh-TW" sz="1800" dirty="0"/>
              <a:t>sure</a:t>
            </a:r>
            <a:r>
              <a:rPr lang="zh-TW" altLang="en-US" sz="1800" dirty="0"/>
              <a:t> </a:t>
            </a:r>
            <a:r>
              <a:rPr lang="en-US" altLang="zh-TW" sz="1800" dirty="0"/>
              <a:t>to improve supply chain resilience and continue operations (</a:t>
            </a:r>
            <a:r>
              <a:rPr lang="en-US" altLang="zh-TW" sz="1800" dirty="0" err="1"/>
              <a:t>Barykin</a:t>
            </a:r>
            <a:r>
              <a:rPr lang="en-US" altLang="zh-TW" sz="1800" dirty="0"/>
              <a:t>, </a:t>
            </a:r>
            <a:r>
              <a:rPr lang="en-US" altLang="zh-TW" sz="1800" dirty="0" err="1"/>
              <a:t>Bochkarev</a:t>
            </a:r>
            <a:r>
              <a:rPr lang="en-US" altLang="zh-TW" sz="1800" dirty="0"/>
              <a:t>, Kalinina, &amp; </a:t>
            </a:r>
            <a:r>
              <a:rPr lang="en-US" altLang="zh-TW" sz="1800" dirty="0" err="1"/>
              <a:t>Yadykin</a:t>
            </a:r>
            <a:r>
              <a:rPr lang="en-US" altLang="zh-TW" sz="1800" dirty="0"/>
              <a:t>, 2020). </a:t>
            </a:r>
          </a:p>
          <a:p>
            <a:pPr marL="914400" lvl="1" indent="-457200" algn="just">
              <a:buFont typeface="+mj-lt"/>
              <a:buAutoNum type="arabicPeriod"/>
            </a:pPr>
            <a:r>
              <a:rPr lang="en-US" altLang="zh-TW" sz="1800" dirty="0"/>
              <a:t>In post-pandemic era, firms still suffer from coping with supply chain disruptions due to the weakness in collecting external information by internal IT usage (Gu, Yang, &amp; Huo, 2021)</a:t>
            </a:r>
          </a:p>
          <a:p>
            <a:pPr marL="914400" lvl="1" indent="-457200" algn="just">
              <a:buFont typeface="+mj-lt"/>
              <a:buAutoNum type="arabicPeriod"/>
            </a:pPr>
            <a:endParaRPr lang="en-US" altLang="zh-TW" sz="1800" dirty="0"/>
          </a:p>
          <a:p>
            <a:pPr marL="457200" lvl="1" indent="0" algn="just">
              <a:buNone/>
            </a:pPr>
            <a:r>
              <a:rPr lang="en-US" altLang="zh-TW" sz="1800" b="1" u="sng" dirty="0"/>
              <a:t>Hypothesis 3 (H3): Information Technology Capability has a positive impact on Supply Chain Resilience </a:t>
            </a:r>
          </a:p>
        </p:txBody>
      </p:sp>
    </p:spTree>
    <p:extLst>
      <p:ext uri="{BB962C8B-B14F-4D97-AF65-F5344CB8AC3E}">
        <p14:creationId xmlns:p14="http://schemas.microsoft.com/office/powerpoint/2010/main" val="3350467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30FC3E2-F999-1500-B16D-DB9D57B7C0D9}"/>
              </a:ext>
            </a:extLst>
          </p:cNvPr>
          <p:cNvSpPr>
            <a:spLocks noGrp="1"/>
          </p:cNvSpPr>
          <p:nvPr>
            <p:ph type="title"/>
          </p:nvPr>
        </p:nvSpPr>
        <p:spPr>
          <a:xfrm>
            <a:off x="336769" y="252924"/>
            <a:ext cx="10540050" cy="801151"/>
          </a:xfrm>
        </p:spPr>
        <p:txBody>
          <a:bodyPr>
            <a:normAutofit/>
          </a:bodyPr>
          <a:lstStyle/>
          <a:p>
            <a:r>
              <a:rPr lang="en-US" altLang="zh-TW" sz="3600" b="1" dirty="0"/>
              <a:t>Literature Review </a:t>
            </a:r>
            <a:endParaRPr lang="zh-TW" altLang="en-US" sz="3600" b="1" dirty="0"/>
          </a:p>
        </p:txBody>
      </p:sp>
      <p:cxnSp>
        <p:nvCxnSpPr>
          <p:cNvPr id="7" name="直線接點 6">
            <a:extLst>
              <a:ext uri="{FF2B5EF4-FFF2-40B4-BE49-F238E27FC236}">
                <a16:creationId xmlns:a16="http://schemas.microsoft.com/office/drawing/2014/main" id="{BC890882-63F9-7BF4-B636-89FED5B3C369}"/>
              </a:ext>
            </a:extLst>
          </p:cNvPr>
          <p:cNvCxnSpPr/>
          <p:nvPr/>
        </p:nvCxnSpPr>
        <p:spPr>
          <a:xfrm>
            <a:off x="129934" y="1054075"/>
            <a:ext cx="50520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內容版面配置區 2">
            <a:extLst>
              <a:ext uri="{FF2B5EF4-FFF2-40B4-BE49-F238E27FC236}">
                <a16:creationId xmlns:a16="http://schemas.microsoft.com/office/drawing/2014/main" id="{9A32583C-DA3C-E767-5B94-045CA2C19975}"/>
              </a:ext>
            </a:extLst>
          </p:cNvPr>
          <p:cNvSpPr txBox="1">
            <a:spLocks/>
          </p:cNvSpPr>
          <p:nvPr/>
        </p:nvSpPr>
        <p:spPr>
          <a:xfrm>
            <a:off x="4600193" y="1792992"/>
            <a:ext cx="3597558" cy="31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1800" b="0" i="0" u="none" strike="noStrike" kern="1200" cap="none" spc="0" normalizeH="0" baseline="0" noProof="0" dirty="0">
              <a:ln>
                <a:noFill/>
              </a:ln>
              <a:solidFill>
                <a:prstClr val="black"/>
              </a:solidFill>
              <a:effectLst/>
              <a:uLnTx/>
              <a:uFillTx/>
              <a:latin typeface="Times New Roman"/>
              <a:ea typeface="標楷體"/>
              <a:cs typeface="+mn-cs"/>
            </a:endParaRPr>
          </a:p>
        </p:txBody>
      </p:sp>
      <p:pic>
        <p:nvPicPr>
          <p:cNvPr id="11" name="圖片 10">
            <a:extLst>
              <a:ext uri="{FF2B5EF4-FFF2-40B4-BE49-F238E27FC236}">
                <a16:creationId xmlns:a16="http://schemas.microsoft.com/office/drawing/2014/main" id="{AEDDCB9F-C02D-46D3-248A-D27DA99CDECD}"/>
              </a:ext>
            </a:extLst>
          </p:cNvPr>
          <p:cNvPicPr>
            <a:picLocks noChangeAspect="1"/>
          </p:cNvPicPr>
          <p:nvPr/>
        </p:nvPicPr>
        <p:blipFill>
          <a:blip r:embed="rId3"/>
          <a:stretch>
            <a:fillRect/>
          </a:stretch>
        </p:blipFill>
        <p:spPr>
          <a:xfrm>
            <a:off x="8866155" y="110142"/>
            <a:ext cx="3325845" cy="700436"/>
          </a:xfrm>
          <a:prstGeom prst="rect">
            <a:avLst/>
          </a:prstGeom>
        </p:spPr>
      </p:pic>
      <p:sp>
        <p:nvSpPr>
          <p:cNvPr id="13" name="內容版面配置區 12">
            <a:extLst>
              <a:ext uri="{FF2B5EF4-FFF2-40B4-BE49-F238E27FC236}">
                <a16:creationId xmlns:a16="http://schemas.microsoft.com/office/drawing/2014/main" id="{DB6B010C-1F70-1223-AF61-F971EA147DF0}"/>
              </a:ext>
            </a:extLst>
          </p:cNvPr>
          <p:cNvSpPr>
            <a:spLocks noGrp="1"/>
          </p:cNvSpPr>
          <p:nvPr>
            <p:ph idx="1"/>
          </p:nvPr>
        </p:nvSpPr>
        <p:spPr>
          <a:xfrm>
            <a:off x="336769" y="1239580"/>
            <a:ext cx="11429728" cy="4942931"/>
          </a:xfrm>
        </p:spPr>
        <p:txBody>
          <a:bodyPr>
            <a:normAutofit/>
          </a:bodyPr>
          <a:lstStyle/>
          <a:p>
            <a:pPr algn="just"/>
            <a:r>
              <a:rPr lang="en-US" altLang="zh-TW" sz="1800" b="1" dirty="0">
                <a:solidFill>
                  <a:srgbClr val="0000CC"/>
                </a:solidFill>
              </a:rPr>
              <a:t>Information</a:t>
            </a:r>
            <a:r>
              <a:rPr lang="zh-TW" altLang="en-US" sz="1800" b="1" dirty="0">
                <a:solidFill>
                  <a:srgbClr val="0000CC"/>
                </a:solidFill>
              </a:rPr>
              <a:t> </a:t>
            </a:r>
            <a:r>
              <a:rPr lang="en-US" altLang="zh-TW" sz="1800" b="1" dirty="0">
                <a:solidFill>
                  <a:srgbClr val="0000CC"/>
                </a:solidFill>
              </a:rPr>
              <a:t>Technology</a:t>
            </a:r>
            <a:r>
              <a:rPr lang="zh-TW" altLang="en-US" sz="1800" b="1" dirty="0">
                <a:solidFill>
                  <a:srgbClr val="0000CC"/>
                </a:solidFill>
              </a:rPr>
              <a:t> </a:t>
            </a:r>
            <a:r>
              <a:rPr lang="en-US" altLang="zh-TW" sz="1800" b="1" dirty="0">
                <a:solidFill>
                  <a:srgbClr val="0000CC"/>
                </a:solidFill>
              </a:rPr>
              <a:t>Capability</a:t>
            </a:r>
            <a:r>
              <a:rPr lang="zh-TW" altLang="en-US" sz="1800" b="1" dirty="0">
                <a:solidFill>
                  <a:srgbClr val="0000CC"/>
                </a:solidFill>
              </a:rPr>
              <a:t> </a:t>
            </a:r>
            <a:endParaRPr lang="en-US" altLang="zh-TW" sz="1800" b="1" dirty="0">
              <a:solidFill>
                <a:srgbClr val="0000CC"/>
              </a:solidFill>
            </a:endParaRPr>
          </a:p>
          <a:p>
            <a:pPr marL="914400" lvl="1" indent="-457200" algn="just">
              <a:buFont typeface="+mj-lt"/>
              <a:buAutoNum type="arabicPeriod"/>
            </a:pPr>
            <a:r>
              <a:rPr lang="en-US" altLang="zh-TW" sz="1800" dirty="0"/>
              <a:t>To meet the new age of fluctuations and complexity in supply chain, firm must be integrated with customer’s demand as well as to manage increasing dynamics in the business environment.</a:t>
            </a:r>
            <a:r>
              <a:rPr lang="zh-TW" altLang="en-US" sz="1800" dirty="0"/>
              <a:t> </a:t>
            </a:r>
            <a:r>
              <a:rPr lang="en-US" altLang="zh-TW" sz="1800" dirty="0"/>
              <a:t>Cyber-physical systems, AI and IoT, big data analytics, and cloud computing are examples of digital technologies that promote connectivity, integration, and automation within business operations (Ivanov et al., 2019). </a:t>
            </a:r>
          </a:p>
          <a:p>
            <a:pPr marL="914400" lvl="1" indent="-457200" algn="just">
              <a:buFont typeface="+mj-lt"/>
              <a:buAutoNum type="arabicPeriod"/>
            </a:pPr>
            <a:r>
              <a:rPr lang="en-US" altLang="zh-TW" sz="1800" dirty="0"/>
              <a:t>According to Ivanov et al. (2019), as a result, the digitalization technologies and applications in supply chain be able to assist businesses to making effective decisions in case of supply chain disaster.</a:t>
            </a:r>
            <a:r>
              <a:rPr lang="zh-TW" altLang="en-US" sz="1800" dirty="0"/>
              <a:t> </a:t>
            </a:r>
            <a:endParaRPr lang="en-US" altLang="zh-TW" sz="1800" dirty="0"/>
          </a:p>
          <a:p>
            <a:pPr marL="914400" lvl="1" indent="-457200" algn="just">
              <a:buFont typeface="+mj-lt"/>
              <a:buAutoNum type="arabicPeriod"/>
            </a:pPr>
            <a:r>
              <a:rPr lang="en-US" altLang="zh-TW" sz="1800" dirty="0"/>
              <a:t>To analyze the relationship between supply chain resilience practices and operational performance and the moderating role of digital technologies,</a:t>
            </a:r>
            <a:r>
              <a:rPr lang="zh-TW" altLang="en-US" sz="1800" dirty="0"/>
              <a:t> </a:t>
            </a:r>
            <a:r>
              <a:rPr lang="en-US" altLang="zh-TW" sz="1800" dirty="0"/>
              <a:t>the</a:t>
            </a:r>
            <a:r>
              <a:rPr lang="zh-TW" altLang="en-US" sz="1800" dirty="0"/>
              <a:t> </a:t>
            </a:r>
            <a:r>
              <a:rPr lang="en-US" altLang="zh-TW" sz="1800" dirty="0"/>
              <a:t>result</a:t>
            </a:r>
            <a:r>
              <a:rPr lang="zh-TW" altLang="en-US" sz="1800" dirty="0"/>
              <a:t> </a:t>
            </a:r>
            <a:r>
              <a:rPr lang="en-US" altLang="zh-TW" sz="1800" dirty="0"/>
              <a:t>reveal</a:t>
            </a:r>
            <a:r>
              <a:rPr lang="zh-TW" altLang="en-US" sz="1800" dirty="0"/>
              <a:t> </a:t>
            </a:r>
            <a:r>
              <a:rPr lang="en-US" altLang="zh-TW" sz="1800" dirty="0"/>
              <a:t>that</a:t>
            </a:r>
            <a:r>
              <a:rPr lang="zh-TW" altLang="en-US" sz="1800" dirty="0"/>
              <a:t> </a:t>
            </a:r>
            <a:r>
              <a:rPr lang="en-US" altLang="zh-TW" sz="1800" dirty="0"/>
              <a:t>the appropriate use of digital technologies had a significant moderating impact on the aggregate level of the supply chain resilience to impact on operational performance (</a:t>
            </a:r>
            <a:r>
              <a:rPr lang="en-US" altLang="zh-TW" sz="1800" dirty="0" err="1"/>
              <a:t>Alkhatib</a:t>
            </a:r>
            <a:r>
              <a:rPr lang="en-US" altLang="zh-TW" sz="1800" dirty="0"/>
              <a:t> &amp; Momani, 2023).</a:t>
            </a:r>
          </a:p>
          <a:p>
            <a:pPr marL="914400" lvl="1" indent="-457200" algn="just">
              <a:buFont typeface="+mj-lt"/>
              <a:buAutoNum type="arabicPeriod"/>
            </a:pPr>
            <a:endParaRPr lang="en-US" altLang="zh-TW" sz="1800" dirty="0"/>
          </a:p>
          <a:p>
            <a:pPr marL="457200" lvl="1" indent="0" algn="just">
              <a:buNone/>
            </a:pPr>
            <a:r>
              <a:rPr lang="en-US" altLang="zh-TW" sz="1800" b="1" u="sng" dirty="0"/>
              <a:t>Hypothesis 4 (H4): Information Technology Capability moderate the relationship between Supply Chain Resilience influence on Operation Performance</a:t>
            </a:r>
          </a:p>
        </p:txBody>
      </p:sp>
    </p:spTree>
    <p:extLst>
      <p:ext uri="{BB962C8B-B14F-4D97-AF65-F5344CB8AC3E}">
        <p14:creationId xmlns:p14="http://schemas.microsoft.com/office/powerpoint/2010/main" val="3684667405"/>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1">
      <a:majorFont>
        <a:latin typeface="Times New Roman"/>
        <a:ea typeface="標楷體"/>
        <a:cs typeface=""/>
      </a:majorFont>
      <a:minorFont>
        <a:latin typeface="Times New Roman"/>
        <a:ea typeface="標楷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2_自訂設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訂設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6553</TotalTime>
  <Words>3128</Words>
  <Application>Microsoft Office PowerPoint</Application>
  <PresentationFormat>寬螢幕</PresentationFormat>
  <Paragraphs>153</Paragraphs>
  <Slides>23</Slides>
  <Notes>0</Notes>
  <HiddenSlides>0</HiddenSlides>
  <MMClips>0</MMClips>
  <ScaleCrop>false</ScaleCrop>
  <HeadingPairs>
    <vt:vector size="6" baseType="variant">
      <vt:variant>
        <vt:lpstr>使用字型</vt:lpstr>
      </vt:variant>
      <vt:variant>
        <vt:i4>6</vt:i4>
      </vt:variant>
      <vt:variant>
        <vt:lpstr>佈景主題</vt:lpstr>
      </vt:variant>
      <vt:variant>
        <vt:i4>4</vt:i4>
      </vt:variant>
      <vt:variant>
        <vt:lpstr>投影片標題</vt:lpstr>
      </vt:variant>
      <vt:variant>
        <vt:i4>23</vt:i4>
      </vt:variant>
    </vt:vector>
  </HeadingPairs>
  <TitlesOfParts>
    <vt:vector size="33" baseType="lpstr">
      <vt:lpstr>標楷體</vt:lpstr>
      <vt:lpstr>Arial</vt:lpstr>
      <vt:lpstr>Calibri</vt:lpstr>
      <vt:lpstr>Calibri Light</vt:lpstr>
      <vt:lpstr>Times New Roman</vt:lpstr>
      <vt:lpstr>Wingdings</vt:lpstr>
      <vt:lpstr>Office 佈景主題</vt:lpstr>
      <vt:lpstr>2_自訂設計</vt:lpstr>
      <vt:lpstr>自訂設計</vt:lpstr>
      <vt:lpstr>1_自訂設計</vt:lpstr>
      <vt:lpstr>The Role and Relationship of Information Technology Capability, Supply Chain Resilience and Operation Performance  in Post-Pandemic Era</vt:lpstr>
      <vt:lpstr>Agenda</vt:lpstr>
      <vt:lpstr>Introduction </vt:lpstr>
      <vt:lpstr>Literature Review </vt:lpstr>
      <vt:lpstr>Literature Review </vt:lpstr>
      <vt:lpstr>Literature Review </vt:lpstr>
      <vt:lpstr>Literature Review </vt:lpstr>
      <vt:lpstr>Literature Review </vt:lpstr>
      <vt:lpstr>Literature Review </vt:lpstr>
      <vt:lpstr> Hypothesis and Modeling </vt:lpstr>
      <vt:lpstr> Research Methodology</vt:lpstr>
      <vt:lpstr> Research Methodology</vt:lpstr>
      <vt:lpstr> Research Methodology </vt:lpstr>
      <vt:lpstr> Research Methodology  </vt:lpstr>
      <vt:lpstr>Data Analysis</vt:lpstr>
      <vt:lpstr>Data Analysis</vt:lpstr>
      <vt:lpstr>Data Analysis</vt:lpstr>
      <vt:lpstr>Discussion</vt:lpstr>
      <vt:lpstr>Discussion</vt:lpstr>
      <vt:lpstr>Discussion</vt:lpstr>
      <vt:lpstr>Conclusion</vt:lpstr>
      <vt:lpstr>Conclusion</vt:lpstr>
      <vt:lpstr>End of Presentation Thanks for Your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王文鹿</cp:lastModifiedBy>
  <cp:revision>318</cp:revision>
  <cp:lastPrinted>2023-06-29T09:08:22Z</cp:lastPrinted>
  <dcterms:created xsi:type="dcterms:W3CDTF">2020-06-09T07:34:44Z</dcterms:created>
  <dcterms:modified xsi:type="dcterms:W3CDTF">2023-10-15T04:57:47Z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2931908</vt:lpwstr>
  </property>
  <property fmtid="{D5CDD505-2E9C-101B-9397-08002B2CF9AE}" pid="3" name="NXPowerLiteSettings">
    <vt:lpwstr>C7000400038000</vt:lpwstr>
  </property>
  <property fmtid="{D5CDD505-2E9C-101B-9397-08002B2CF9AE}" pid="4" name="NXPowerLiteVersion">
    <vt:lpwstr>S9.0.1</vt:lpwstr>
  </property>
</Properties>
</file>