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2"/>
  </p:notesMasterIdLst>
  <p:sldIdLst>
    <p:sldId id="362" r:id="rId3"/>
    <p:sldId id="396" r:id="rId4"/>
    <p:sldId id="393" r:id="rId5"/>
    <p:sldId id="399" r:id="rId6"/>
    <p:sldId id="366" r:id="rId7"/>
    <p:sldId id="402" r:id="rId8"/>
    <p:sldId id="392" r:id="rId9"/>
    <p:sldId id="394" r:id="rId10"/>
    <p:sldId id="397" r:id="rId11"/>
    <p:sldId id="398" r:id="rId12"/>
    <p:sldId id="395" r:id="rId13"/>
    <p:sldId id="409" r:id="rId14"/>
    <p:sldId id="410" r:id="rId15"/>
    <p:sldId id="411" r:id="rId16"/>
    <p:sldId id="412" r:id="rId17"/>
    <p:sldId id="414" r:id="rId18"/>
    <p:sldId id="413" r:id="rId19"/>
    <p:sldId id="400" r:id="rId20"/>
    <p:sldId id="40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546A"/>
    <a:srgbClr val="194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78" d="100"/>
          <a:sy n="78" d="100"/>
        </p:scale>
        <p:origin x="840" y="67"/>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19FBB1-2086-4A1F-8A49-36F87FC75FB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8A258B5A-84E5-4BC4-A3B3-C412B669CF2F}">
      <dgm:prSet phldrT="[文本]" custT="1"/>
      <dgm:spPr/>
      <dgm:t>
        <a:bodyPr/>
        <a:lstStyle/>
        <a:p>
          <a:r>
            <a:rPr lang="fr-FR" altLang="zh-CN" sz="1800" dirty="0">
              <a:latin typeface="Times New Roman" panose="02020603050405020304" pitchFamily="18" charset="0"/>
              <a:cs typeface="Times New Roman" panose="02020603050405020304" pitchFamily="18" charset="0"/>
            </a:rPr>
            <a:t>Traditional Machine Learning </a:t>
          </a:r>
          <a:endParaRPr lang="zh-CN" altLang="en-US" sz="1800" dirty="0">
            <a:latin typeface="Times New Roman" panose="02020603050405020304" pitchFamily="18" charset="0"/>
            <a:cs typeface="Times New Roman" panose="02020603050405020304" pitchFamily="18" charset="0"/>
          </a:endParaRPr>
        </a:p>
      </dgm:t>
    </dgm:pt>
    <dgm:pt modelId="{C481C0C1-C3EC-459F-BBB7-5AEF5F57E66E}" type="parTrans" cxnId="{03D2496D-C86A-452E-BF71-58CD67691211}">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5866F03D-F356-4466-A005-F4A602AAF6EA}" type="sibTrans" cxnId="{03D2496D-C86A-452E-BF71-58CD67691211}">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DB7D083C-9910-4D6B-9446-355B008FABEC}">
      <dgm:prSet phldrT="[文本]" custT="1"/>
      <dgm:spPr/>
      <dgm:t>
        <a:bodyPr/>
        <a:lstStyle/>
        <a:p>
          <a:r>
            <a:rPr lang="fr-FR" altLang="zh-CN" sz="1800" kern="1200" dirty="0">
              <a:solidFill>
                <a:prstClr val="white"/>
              </a:solidFill>
              <a:latin typeface="Times New Roman" panose="02020603050405020304" pitchFamily="18" charset="0"/>
              <a:ea typeface="微软雅黑"/>
              <a:cs typeface="Times New Roman" panose="02020603050405020304" pitchFamily="18" charset="0"/>
              <a:sym typeface="+mn-lt"/>
            </a:rPr>
            <a:t>Artificial neural network</a:t>
          </a:r>
          <a:endParaRPr lang="zh-CN" altLang="en-US" sz="1800" kern="1200" dirty="0">
            <a:solidFill>
              <a:prstClr val="white"/>
            </a:solidFill>
            <a:latin typeface="Times New Roman" panose="02020603050405020304" pitchFamily="18" charset="0"/>
            <a:ea typeface="微软雅黑"/>
            <a:cs typeface="Times New Roman" panose="02020603050405020304" pitchFamily="18" charset="0"/>
          </a:endParaRPr>
        </a:p>
      </dgm:t>
    </dgm:pt>
    <dgm:pt modelId="{63155809-7B2B-4192-9541-C05ED4667465}" type="parTrans" cxnId="{09E50C81-9690-49A0-BE12-6B8BB656452C}">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8DE5FCD3-AFD6-447E-9541-109CB2A471EA}" type="sibTrans" cxnId="{09E50C81-9690-49A0-BE12-6B8BB656452C}">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2C66C608-AECC-4449-A535-9DD5F065F658}">
      <dgm:prSet phldrT="[文本]" custT="1"/>
      <dgm:spPr/>
      <dgm:t>
        <a:bodyPr/>
        <a:lstStyle/>
        <a:p>
          <a:r>
            <a:rPr lang="en-US" sz="1800" b="0" kern="1200" dirty="0">
              <a:solidFill>
                <a:srgbClr val="44546A"/>
              </a:solidFill>
              <a:latin typeface="Times New Roman" panose="02020603050405020304" pitchFamily="18" charset="0"/>
              <a:ea typeface="微软雅黑"/>
              <a:cs typeface="Times New Roman" panose="02020603050405020304" pitchFamily="18" charset="0"/>
            </a:rPr>
            <a:t>We adopt the Word2Vec embedding method for text representation and feature extraction. </a:t>
          </a:r>
          <a:endParaRPr lang="zh-CN" altLang="en-US" sz="1800" b="0" kern="1200" dirty="0">
            <a:solidFill>
              <a:srgbClr val="44546A"/>
            </a:solidFill>
            <a:latin typeface="Times New Roman" panose="02020603050405020304" pitchFamily="18" charset="0"/>
            <a:ea typeface="微软雅黑"/>
            <a:cs typeface="Times New Roman" panose="02020603050405020304" pitchFamily="18" charset="0"/>
          </a:endParaRPr>
        </a:p>
      </dgm:t>
    </dgm:pt>
    <dgm:pt modelId="{9E32199E-1865-4C64-802B-B824E359BAD4}" type="parTrans" cxnId="{3FD56951-1BF8-493B-BF4E-7B597CFD746E}">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5937172F-8DF5-4D94-A377-82B26706B033}" type="sibTrans" cxnId="{3FD56951-1BF8-493B-BF4E-7B597CFD746E}">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752075DC-9E2D-477B-8B5F-A764B905C9B6}">
      <dgm:prSet phldrT="[文本]" custT="1"/>
      <dgm:spPr/>
      <dgm:t>
        <a:bodyPr/>
        <a:lstStyle/>
        <a:p>
          <a:pPr marL="114300" lvl="1" indent="0" algn="l" defTabSz="666750">
            <a:lnSpc>
              <a:spcPct val="90000"/>
            </a:lnSpc>
            <a:spcBef>
              <a:spcPct val="0"/>
            </a:spcBef>
            <a:spcAft>
              <a:spcPct val="20000"/>
            </a:spcAft>
          </a:pPr>
          <a:r>
            <a:rPr lang="en-US" altLang="zh-CN" sz="1800" b="0" kern="1200" dirty="0">
              <a:solidFill>
                <a:srgbClr val="44546A"/>
              </a:solidFill>
              <a:latin typeface="Times New Roman" panose="02020603050405020304" pitchFamily="18" charset="0"/>
              <a:ea typeface="微软雅黑"/>
              <a:cs typeface="Times New Roman" panose="02020603050405020304" pitchFamily="18" charset="0"/>
              <a:sym typeface="+mn-lt"/>
            </a:rPr>
            <a:t>Features are extracted in three dimensions: BOW with n-grams, TF-IDF with n-grams, and document topics.</a:t>
          </a:r>
          <a:endParaRPr lang="zh-CN" altLang="en-US" sz="1800" kern="1200" dirty="0">
            <a:latin typeface="Times New Roman" panose="02020603050405020304" pitchFamily="18" charset="0"/>
            <a:cs typeface="Times New Roman" panose="02020603050405020304" pitchFamily="18" charset="0"/>
          </a:endParaRPr>
        </a:p>
      </dgm:t>
    </dgm:pt>
    <dgm:pt modelId="{93DC9018-3B80-4899-BE5F-616C0ED11ACE}" type="parTrans" cxnId="{444293C6-CE68-486B-BBC3-21858F308604}">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36126E06-F96E-4315-9DAB-0AE8E00A9EA2}" type="sibTrans" cxnId="{444293C6-CE68-486B-BBC3-21858F308604}">
      <dgm:prSet/>
      <dgm:spPr/>
      <dgm:t>
        <a:bodyPr/>
        <a:lstStyle/>
        <a:p>
          <a:endParaRPr lang="zh-CN" altLang="en-US" sz="1800">
            <a:latin typeface="Times New Roman" panose="02020603050405020304" pitchFamily="18" charset="0"/>
            <a:cs typeface="Times New Roman" panose="02020603050405020304" pitchFamily="18" charset="0"/>
          </a:endParaRPr>
        </a:p>
      </dgm:t>
    </dgm:pt>
    <dgm:pt modelId="{8BD33187-11A4-40BC-A5BD-20F456E64DEE}">
      <dgm:prSet phldrT="[文本]" custT="1"/>
      <dgm:spPr/>
      <dgm:t>
        <a:bodyPr/>
        <a:lstStyle/>
        <a:p>
          <a:pPr marL="114300" lvl="1" indent="0" algn="l" defTabSz="666750">
            <a:lnSpc>
              <a:spcPct val="90000"/>
            </a:lnSpc>
            <a:spcBef>
              <a:spcPct val="0"/>
            </a:spcBef>
            <a:spcAft>
              <a:spcPct val="20000"/>
            </a:spcAft>
            <a:buChar char="•"/>
          </a:pPr>
          <a:r>
            <a:rPr lang="en-US" altLang="en-US" sz="1800" b="0" kern="1200" dirty="0">
              <a:solidFill>
                <a:srgbClr val="44546A"/>
              </a:solidFill>
              <a:latin typeface="Times New Roman" panose="02020603050405020304" pitchFamily="18" charset="0"/>
              <a:ea typeface="微软雅黑"/>
              <a:cs typeface="Times New Roman" panose="02020603050405020304" pitchFamily="18" charset="0"/>
            </a:rPr>
            <a:t>Use  a hybrid pattern of unigram and bigram combined with the text representation methods at the word level, to incorporate word order effects</a:t>
          </a:r>
          <a:endParaRPr lang="zh-CN" altLang="en-US" sz="1800" kern="1200" dirty="0">
            <a:latin typeface="Times New Roman" panose="02020603050405020304" pitchFamily="18" charset="0"/>
            <a:cs typeface="Times New Roman" panose="02020603050405020304" pitchFamily="18" charset="0"/>
          </a:endParaRPr>
        </a:p>
      </dgm:t>
    </dgm:pt>
    <dgm:pt modelId="{DA9E36F9-46CF-4626-9849-F0A80F22A5B9}" type="parTrans" cxnId="{271D1F19-CD36-469E-A069-49B3DD851B15}">
      <dgm:prSet/>
      <dgm:spPr/>
      <dgm:t>
        <a:bodyPr/>
        <a:lstStyle/>
        <a:p>
          <a:endParaRPr lang="zh-CN" altLang="en-US" sz="2000"/>
        </a:p>
      </dgm:t>
    </dgm:pt>
    <dgm:pt modelId="{25E67525-BC99-4145-883F-5EB52975C915}" type="sibTrans" cxnId="{271D1F19-CD36-469E-A069-49B3DD851B15}">
      <dgm:prSet/>
      <dgm:spPr/>
      <dgm:t>
        <a:bodyPr/>
        <a:lstStyle/>
        <a:p>
          <a:endParaRPr lang="zh-CN" altLang="en-US" sz="2000"/>
        </a:p>
      </dgm:t>
    </dgm:pt>
    <dgm:pt modelId="{D9263AA3-EDD3-4AB1-8283-9E16BBC6A116}">
      <dgm:prSet phldrT="[文本]" custT="1"/>
      <dgm:spPr/>
      <dgm:t>
        <a:bodyPr/>
        <a:lstStyle/>
        <a:p>
          <a:pPr marL="114300" lvl="1" indent="0" algn="l" defTabSz="666750">
            <a:lnSpc>
              <a:spcPct val="90000"/>
            </a:lnSpc>
            <a:spcBef>
              <a:spcPct val="0"/>
            </a:spcBef>
            <a:spcAft>
              <a:spcPct val="20000"/>
            </a:spcAft>
          </a:pPr>
          <a:endParaRPr lang="zh-CN" altLang="en-US" sz="1800" kern="1200" dirty="0">
            <a:latin typeface="Times New Roman" panose="02020603050405020304" pitchFamily="18" charset="0"/>
            <a:cs typeface="Times New Roman" panose="02020603050405020304" pitchFamily="18" charset="0"/>
          </a:endParaRPr>
        </a:p>
      </dgm:t>
    </dgm:pt>
    <dgm:pt modelId="{F082D82F-03DA-4C76-8848-DDC3A3A38AB7}" type="parTrans" cxnId="{5625A852-15B8-454B-B591-94623A0DAA12}">
      <dgm:prSet/>
      <dgm:spPr/>
      <dgm:t>
        <a:bodyPr/>
        <a:lstStyle/>
        <a:p>
          <a:endParaRPr lang="zh-CN" altLang="en-US" sz="2000"/>
        </a:p>
      </dgm:t>
    </dgm:pt>
    <dgm:pt modelId="{6BAF97EA-07B8-4360-BE75-1AD320A3377A}" type="sibTrans" cxnId="{5625A852-15B8-454B-B591-94623A0DAA12}">
      <dgm:prSet/>
      <dgm:spPr/>
      <dgm:t>
        <a:bodyPr/>
        <a:lstStyle/>
        <a:p>
          <a:endParaRPr lang="zh-CN" altLang="en-US" sz="2000"/>
        </a:p>
      </dgm:t>
    </dgm:pt>
    <dgm:pt modelId="{C41F2069-6980-44B5-A581-03662D0CC078}">
      <dgm:prSet phldrT="[文本]" custT="1"/>
      <dgm:spPr/>
      <dgm:t>
        <a:bodyPr/>
        <a:lstStyle/>
        <a:p>
          <a:pPr marL="114300" lvl="1" indent="0" algn="l" defTabSz="666750">
            <a:lnSpc>
              <a:spcPct val="90000"/>
            </a:lnSpc>
            <a:spcBef>
              <a:spcPct val="0"/>
            </a:spcBef>
            <a:spcAft>
              <a:spcPct val="20000"/>
            </a:spcAft>
            <a:buChar char="•"/>
          </a:pPr>
          <a:r>
            <a:rPr lang="en-US" sz="1800" b="0" kern="1200" dirty="0">
              <a:solidFill>
                <a:srgbClr val="44546A"/>
              </a:solidFill>
              <a:latin typeface="Times New Roman" panose="02020603050405020304" pitchFamily="18" charset="0"/>
              <a:ea typeface="微软雅黑"/>
              <a:cs typeface="Times New Roman" panose="02020603050405020304" pitchFamily="18" charset="0"/>
            </a:rPr>
            <a:t>We set the number of topics in vulnerability reports to be 40, which is fairly large number to cover most topics in reports. </a:t>
          </a:r>
          <a:endParaRPr lang="zh-CN" altLang="en-US" sz="1800" kern="1200" dirty="0">
            <a:latin typeface="Times New Roman" panose="02020603050405020304" pitchFamily="18" charset="0"/>
            <a:cs typeface="Times New Roman" panose="02020603050405020304" pitchFamily="18" charset="0"/>
          </a:endParaRPr>
        </a:p>
      </dgm:t>
    </dgm:pt>
    <dgm:pt modelId="{46B2D8C8-83A2-420D-BAAD-DDE17DAE7EAB}" type="parTrans" cxnId="{66EA4AEE-104C-42E1-9761-083D043345BF}">
      <dgm:prSet/>
      <dgm:spPr/>
      <dgm:t>
        <a:bodyPr/>
        <a:lstStyle/>
        <a:p>
          <a:endParaRPr lang="zh-CN" altLang="en-US" sz="2000"/>
        </a:p>
      </dgm:t>
    </dgm:pt>
    <dgm:pt modelId="{3DBD79CB-8276-4534-8259-674782B978DF}" type="sibTrans" cxnId="{66EA4AEE-104C-42E1-9761-083D043345BF}">
      <dgm:prSet/>
      <dgm:spPr/>
      <dgm:t>
        <a:bodyPr/>
        <a:lstStyle/>
        <a:p>
          <a:endParaRPr lang="zh-CN" altLang="en-US" sz="2000"/>
        </a:p>
      </dgm:t>
    </dgm:pt>
    <dgm:pt modelId="{8E64F223-CA1D-4590-BA07-4B46CBCF5BF9}">
      <dgm:prSet phldrT="[文本]" custT="1"/>
      <dgm:spPr/>
      <dgm:t>
        <a:bodyPr/>
        <a:lstStyle/>
        <a:p>
          <a:pPr marL="114300" lvl="1" indent="0" algn="l" defTabSz="666750">
            <a:lnSpc>
              <a:spcPct val="90000"/>
            </a:lnSpc>
            <a:spcBef>
              <a:spcPct val="0"/>
            </a:spcBef>
            <a:spcAft>
              <a:spcPct val="20000"/>
            </a:spcAft>
            <a:buChar char="•"/>
          </a:pPr>
          <a:endParaRPr lang="zh-CN" altLang="en-US" sz="1800" kern="1200" dirty="0">
            <a:latin typeface="Times New Roman" panose="02020603050405020304" pitchFamily="18" charset="0"/>
            <a:cs typeface="Times New Roman" panose="02020603050405020304" pitchFamily="18" charset="0"/>
          </a:endParaRPr>
        </a:p>
      </dgm:t>
    </dgm:pt>
    <dgm:pt modelId="{63AAEE24-3613-4EF4-8128-84ECC8550008}" type="parTrans" cxnId="{5E8A4188-1382-4D47-82CF-F53AE2469AE7}">
      <dgm:prSet/>
      <dgm:spPr/>
      <dgm:t>
        <a:bodyPr/>
        <a:lstStyle/>
        <a:p>
          <a:endParaRPr lang="zh-CN" altLang="en-US" sz="2000"/>
        </a:p>
      </dgm:t>
    </dgm:pt>
    <dgm:pt modelId="{F2481BCA-8A89-4DC4-A66C-2544E7A9C185}" type="sibTrans" cxnId="{5E8A4188-1382-4D47-82CF-F53AE2469AE7}">
      <dgm:prSet/>
      <dgm:spPr/>
      <dgm:t>
        <a:bodyPr/>
        <a:lstStyle/>
        <a:p>
          <a:endParaRPr lang="zh-CN" altLang="en-US" sz="2000"/>
        </a:p>
      </dgm:t>
    </dgm:pt>
    <dgm:pt modelId="{3887590B-F5AC-4898-A696-7F0DA13253AC}" type="pres">
      <dgm:prSet presAssocID="{E619FBB1-2086-4A1F-8A49-36F87FC75FBE}" presName="linear" presStyleCnt="0">
        <dgm:presLayoutVars>
          <dgm:animLvl val="lvl"/>
          <dgm:resizeHandles val="exact"/>
        </dgm:presLayoutVars>
      </dgm:prSet>
      <dgm:spPr/>
    </dgm:pt>
    <dgm:pt modelId="{E94DB2E9-253F-4CD2-9614-C758CAD5FE38}" type="pres">
      <dgm:prSet presAssocID="{8A258B5A-84E5-4BC4-A3B3-C412B669CF2F}" presName="parentText" presStyleLbl="node1" presStyleIdx="0" presStyleCnt="2" custScaleY="52391" custLinFactNeighborX="-162" custLinFactNeighborY="-27932">
        <dgm:presLayoutVars>
          <dgm:chMax val="0"/>
          <dgm:bulletEnabled val="1"/>
        </dgm:presLayoutVars>
      </dgm:prSet>
      <dgm:spPr/>
    </dgm:pt>
    <dgm:pt modelId="{59FFE38B-0A59-480B-BB17-96ECEF98844A}" type="pres">
      <dgm:prSet presAssocID="{8A258B5A-84E5-4BC4-A3B3-C412B669CF2F}" presName="childText" presStyleLbl="revTx" presStyleIdx="0" presStyleCnt="2" custScaleY="111757" custLinFactNeighborX="162" custLinFactNeighborY="-4781">
        <dgm:presLayoutVars>
          <dgm:bulletEnabled val="1"/>
        </dgm:presLayoutVars>
      </dgm:prSet>
      <dgm:spPr/>
    </dgm:pt>
    <dgm:pt modelId="{3B4B3B00-E22C-49C7-938D-785F40685344}" type="pres">
      <dgm:prSet presAssocID="{DB7D083C-9910-4D6B-9446-355B008FABEC}" presName="parentText" presStyleLbl="node1" presStyleIdx="1" presStyleCnt="2" custScaleY="50668" custLinFactNeighborY="8851">
        <dgm:presLayoutVars>
          <dgm:chMax val="0"/>
          <dgm:bulletEnabled val="1"/>
        </dgm:presLayoutVars>
      </dgm:prSet>
      <dgm:spPr/>
    </dgm:pt>
    <dgm:pt modelId="{EF0A677D-4791-4A30-B6E8-CEE3DE13A905}" type="pres">
      <dgm:prSet presAssocID="{DB7D083C-9910-4D6B-9446-355B008FABEC}" presName="childText" presStyleLbl="revTx" presStyleIdx="1" presStyleCnt="2" custScaleY="64787" custLinFactNeighborX="-324" custLinFactNeighborY="22339">
        <dgm:presLayoutVars>
          <dgm:bulletEnabled val="1"/>
        </dgm:presLayoutVars>
      </dgm:prSet>
      <dgm:spPr/>
    </dgm:pt>
  </dgm:ptLst>
  <dgm:cxnLst>
    <dgm:cxn modelId="{E84B0F06-FD15-4E6C-B726-4EC37B24B40B}" type="presOf" srcId="{2C66C608-AECC-4449-A535-9DD5F065F658}" destId="{EF0A677D-4791-4A30-B6E8-CEE3DE13A905}" srcOrd="0" destOrd="0" presId="urn:microsoft.com/office/officeart/2005/8/layout/vList2"/>
    <dgm:cxn modelId="{271D1F19-CD36-469E-A069-49B3DD851B15}" srcId="{8A258B5A-84E5-4BC4-A3B3-C412B669CF2F}" destId="{8BD33187-11A4-40BC-A5BD-20F456E64DEE}" srcOrd="2" destOrd="0" parTransId="{DA9E36F9-46CF-4626-9849-F0A80F22A5B9}" sibTransId="{25E67525-BC99-4145-883F-5EB52975C915}"/>
    <dgm:cxn modelId="{03D2496D-C86A-452E-BF71-58CD67691211}" srcId="{E619FBB1-2086-4A1F-8A49-36F87FC75FBE}" destId="{8A258B5A-84E5-4BC4-A3B3-C412B669CF2F}" srcOrd="0" destOrd="0" parTransId="{C481C0C1-C3EC-459F-BBB7-5AEF5F57E66E}" sibTransId="{5866F03D-F356-4466-A005-F4A602AAF6EA}"/>
    <dgm:cxn modelId="{3836AE4F-ECEC-450F-91E1-E2215C4F5925}" type="presOf" srcId="{C41F2069-6980-44B5-A581-03662D0CC078}" destId="{59FFE38B-0A59-480B-BB17-96ECEF98844A}" srcOrd="0" destOrd="4" presId="urn:microsoft.com/office/officeart/2005/8/layout/vList2"/>
    <dgm:cxn modelId="{3FD56951-1BF8-493B-BF4E-7B597CFD746E}" srcId="{DB7D083C-9910-4D6B-9446-355B008FABEC}" destId="{2C66C608-AECC-4449-A535-9DD5F065F658}" srcOrd="0" destOrd="0" parTransId="{9E32199E-1865-4C64-802B-B824E359BAD4}" sibTransId="{5937172F-8DF5-4D94-A377-82B26706B033}"/>
    <dgm:cxn modelId="{5625A852-15B8-454B-B591-94623A0DAA12}" srcId="{8A258B5A-84E5-4BC4-A3B3-C412B669CF2F}" destId="{D9263AA3-EDD3-4AB1-8283-9E16BBC6A116}" srcOrd="1" destOrd="0" parTransId="{F082D82F-03DA-4C76-8848-DDC3A3A38AB7}" sibTransId="{6BAF97EA-07B8-4360-BE75-1AD320A3377A}"/>
    <dgm:cxn modelId="{1D773E76-6D71-4D1F-8BCD-DCDEA867A30E}" type="presOf" srcId="{8E64F223-CA1D-4590-BA07-4B46CBCF5BF9}" destId="{59FFE38B-0A59-480B-BB17-96ECEF98844A}" srcOrd="0" destOrd="3" presId="urn:microsoft.com/office/officeart/2005/8/layout/vList2"/>
    <dgm:cxn modelId="{09E50C81-9690-49A0-BE12-6B8BB656452C}" srcId="{E619FBB1-2086-4A1F-8A49-36F87FC75FBE}" destId="{DB7D083C-9910-4D6B-9446-355B008FABEC}" srcOrd="1" destOrd="0" parTransId="{63155809-7B2B-4192-9541-C05ED4667465}" sibTransId="{8DE5FCD3-AFD6-447E-9541-109CB2A471EA}"/>
    <dgm:cxn modelId="{8618CA82-7B6A-4850-A4F4-9A9E3EB18FF7}" type="presOf" srcId="{D9263AA3-EDD3-4AB1-8283-9E16BBC6A116}" destId="{59FFE38B-0A59-480B-BB17-96ECEF98844A}" srcOrd="0" destOrd="1" presId="urn:microsoft.com/office/officeart/2005/8/layout/vList2"/>
    <dgm:cxn modelId="{5E8A4188-1382-4D47-82CF-F53AE2469AE7}" srcId="{8A258B5A-84E5-4BC4-A3B3-C412B669CF2F}" destId="{8E64F223-CA1D-4590-BA07-4B46CBCF5BF9}" srcOrd="3" destOrd="0" parTransId="{63AAEE24-3613-4EF4-8128-84ECC8550008}" sibTransId="{F2481BCA-8A89-4DC4-A66C-2544E7A9C185}"/>
    <dgm:cxn modelId="{803152A8-2B49-44C7-A077-B53232A3A4A7}" type="presOf" srcId="{752075DC-9E2D-477B-8B5F-A764B905C9B6}" destId="{59FFE38B-0A59-480B-BB17-96ECEF98844A}" srcOrd="0" destOrd="0" presId="urn:microsoft.com/office/officeart/2005/8/layout/vList2"/>
    <dgm:cxn modelId="{444293C6-CE68-486B-BBC3-21858F308604}" srcId="{8A258B5A-84E5-4BC4-A3B3-C412B669CF2F}" destId="{752075DC-9E2D-477B-8B5F-A764B905C9B6}" srcOrd="0" destOrd="0" parTransId="{93DC9018-3B80-4899-BE5F-616C0ED11ACE}" sibTransId="{36126E06-F96E-4315-9DAB-0AE8E00A9EA2}"/>
    <dgm:cxn modelId="{2A6857CA-32B6-4238-A534-BFE4F11CA07A}" type="presOf" srcId="{E619FBB1-2086-4A1F-8A49-36F87FC75FBE}" destId="{3887590B-F5AC-4898-A696-7F0DA13253AC}" srcOrd="0" destOrd="0" presId="urn:microsoft.com/office/officeart/2005/8/layout/vList2"/>
    <dgm:cxn modelId="{DB1094D4-97E4-4ADA-8044-8BC283EA67CF}" type="presOf" srcId="{8BD33187-11A4-40BC-A5BD-20F456E64DEE}" destId="{59FFE38B-0A59-480B-BB17-96ECEF98844A}" srcOrd="0" destOrd="2" presId="urn:microsoft.com/office/officeart/2005/8/layout/vList2"/>
    <dgm:cxn modelId="{5C2CB3D4-FBA2-46BF-8C0E-9ABD1F904960}" type="presOf" srcId="{DB7D083C-9910-4D6B-9446-355B008FABEC}" destId="{3B4B3B00-E22C-49C7-938D-785F40685344}" srcOrd="0" destOrd="0" presId="urn:microsoft.com/office/officeart/2005/8/layout/vList2"/>
    <dgm:cxn modelId="{66EA4AEE-104C-42E1-9761-083D043345BF}" srcId="{8A258B5A-84E5-4BC4-A3B3-C412B669CF2F}" destId="{C41F2069-6980-44B5-A581-03662D0CC078}" srcOrd="4" destOrd="0" parTransId="{46B2D8C8-83A2-420D-BAAD-DDE17DAE7EAB}" sibTransId="{3DBD79CB-8276-4534-8259-674782B978DF}"/>
    <dgm:cxn modelId="{79BA2FF8-B223-431C-B5A9-AD9961CFBAB7}" type="presOf" srcId="{8A258B5A-84E5-4BC4-A3B3-C412B669CF2F}" destId="{E94DB2E9-253F-4CD2-9614-C758CAD5FE38}" srcOrd="0" destOrd="0" presId="urn:microsoft.com/office/officeart/2005/8/layout/vList2"/>
    <dgm:cxn modelId="{4B41CA36-49DF-488F-8EFC-C144FDC384ED}" type="presParOf" srcId="{3887590B-F5AC-4898-A696-7F0DA13253AC}" destId="{E94DB2E9-253F-4CD2-9614-C758CAD5FE38}" srcOrd="0" destOrd="0" presId="urn:microsoft.com/office/officeart/2005/8/layout/vList2"/>
    <dgm:cxn modelId="{E39AF389-621B-4880-AFAD-791964AFA66D}" type="presParOf" srcId="{3887590B-F5AC-4898-A696-7F0DA13253AC}" destId="{59FFE38B-0A59-480B-BB17-96ECEF98844A}" srcOrd="1" destOrd="0" presId="urn:microsoft.com/office/officeart/2005/8/layout/vList2"/>
    <dgm:cxn modelId="{F3D7D18A-7FB3-42E7-95A7-6D3B07899C91}" type="presParOf" srcId="{3887590B-F5AC-4898-A696-7F0DA13253AC}" destId="{3B4B3B00-E22C-49C7-938D-785F40685344}" srcOrd="2" destOrd="0" presId="urn:microsoft.com/office/officeart/2005/8/layout/vList2"/>
    <dgm:cxn modelId="{52F5A7BA-7BCF-4C18-87A6-93923AFD457D}" type="presParOf" srcId="{3887590B-F5AC-4898-A696-7F0DA13253AC}" destId="{EF0A677D-4791-4A30-B6E8-CEE3DE13A90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DB2E9-253F-4CD2-9614-C758CAD5FE38}">
      <dsp:nvSpPr>
        <dsp:cNvPr id="0" name=""/>
        <dsp:cNvSpPr/>
      </dsp:nvSpPr>
      <dsp:spPr>
        <a:xfrm>
          <a:off x="0" y="0"/>
          <a:ext cx="10087428" cy="6374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altLang="zh-CN" sz="1800" kern="1200" dirty="0">
              <a:latin typeface="Times New Roman" panose="02020603050405020304" pitchFamily="18" charset="0"/>
              <a:cs typeface="Times New Roman" panose="02020603050405020304" pitchFamily="18" charset="0"/>
            </a:rPr>
            <a:t>Traditional Machine Learning </a:t>
          </a:r>
          <a:endParaRPr lang="zh-CN" altLang="en-US" sz="1800" kern="1200" dirty="0">
            <a:latin typeface="Times New Roman" panose="02020603050405020304" pitchFamily="18" charset="0"/>
            <a:cs typeface="Times New Roman" panose="02020603050405020304" pitchFamily="18" charset="0"/>
          </a:endParaRPr>
        </a:p>
      </dsp:txBody>
      <dsp:txXfrm>
        <a:off x="31120" y="31120"/>
        <a:ext cx="10025188" cy="575253"/>
      </dsp:txXfrm>
    </dsp:sp>
    <dsp:sp modelId="{59FFE38B-0A59-480B-BB17-96ECEF98844A}">
      <dsp:nvSpPr>
        <dsp:cNvPr id="0" name=""/>
        <dsp:cNvSpPr/>
      </dsp:nvSpPr>
      <dsp:spPr>
        <a:xfrm>
          <a:off x="0" y="760150"/>
          <a:ext cx="10087428" cy="240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276" tIns="22860" rIns="128016" bIns="22860" numCol="1" spcCol="1270" anchor="t" anchorCtr="0">
          <a:noAutofit/>
        </a:bodyPr>
        <a:lstStyle/>
        <a:p>
          <a:pPr marL="114300" lvl="1" indent="0" algn="l" defTabSz="666750">
            <a:lnSpc>
              <a:spcPct val="90000"/>
            </a:lnSpc>
            <a:spcBef>
              <a:spcPct val="0"/>
            </a:spcBef>
            <a:spcAft>
              <a:spcPct val="20000"/>
            </a:spcAft>
            <a:buChar char="•"/>
          </a:pPr>
          <a:r>
            <a:rPr lang="en-US" altLang="zh-CN" sz="1800" b="0" kern="1200" dirty="0">
              <a:solidFill>
                <a:srgbClr val="44546A"/>
              </a:solidFill>
              <a:latin typeface="Times New Roman" panose="02020603050405020304" pitchFamily="18" charset="0"/>
              <a:ea typeface="微软雅黑"/>
              <a:cs typeface="Times New Roman" panose="02020603050405020304" pitchFamily="18" charset="0"/>
              <a:sym typeface="+mn-lt"/>
            </a:rPr>
            <a:t>Features are extracted in three dimensions: BOW with n-grams, TF-IDF with n-grams, and document topics.</a:t>
          </a:r>
          <a:endParaRPr lang="zh-CN" altLang="en-US" sz="1800" kern="1200" dirty="0">
            <a:latin typeface="Times New Roman" panose="02020603050405020304" pitchFamily="18" charset="0"/>
            <a:cs typeface="Times New Roman" panose="02020603050405020304" pitchFamily="18" charset="0"/>
          </a:endParaRPr>
        </a:p>
        <a:p>
          <a:pPr marL="114300" lvl="1" indent="0" algn="l" defTabSz="666750">
            <a:lnSpc>
              <a:spcPct val="90000"/>
            </a:lnSpc>
            <a:spcBef>
              <a:spcPct val="0"/>
            </a:spcBef>
            <a:spcAft>
              <a:spcPct val="20000"/>
            </a:spcAft>
            <a:buChar char="•"/>
          </a:pPr>
          <a:endParaRPr lang="zh-CN" altLang="en-US" sz="1800" kern="1200" dirty="0">
            <a:latin typeface="Times New Roman" panose="02020603050405020304" pitchFamily="18" charset="0"/>
            <a:cs typeface="Times New Roman" panose="02020603050405020304" pitchFamily="18" charset="0"/>
          </a:endParaRPr>
        </a:p>
        <a:p>
          <a:pPr marL="114300" lvl="1" indent="0" algn="l" defTabSz="666750">
            <a:lnSpc>
              <a:spcPct val="90000"/>
            </a:lnSpc>
            <a:spcBef>
              <a:spcPct val="0"/>
            </a:spcBef>
            <a:spcAft>
              <a:spcPct val="20000"/>
            </a:spcAft>
            <a:buChar char="•"/>
          </a:pPr>
          <a:r>
            <a:rPr lang="en-US" altLang="en-US" sz="1800" b="0" kern="1200" dirty="0">
              <a:solidFill>
                <a:srgbClr val="44546A"/>
              </a:solidFill>
              <a:latin typeface="Times New Roman" panose="02020603050405020304" pitchFamily="18" charset="0"/>
              <a:ea typeface="微软雅黑"/>
              <a:cs typeface="Times New Roman" panose="02020603050405020304" pitchFamily="18" charset="0"/>
            </a:rPr>
            <a:t>Use  a hybrid pattern of unigram and bigram combined with the text representation methods at the word level, to incorporate word order effects</a:t>
          </a:r>
          <a:endParaRPr lang="zh-CN" altLang="en-US" sz="1800" kern="1200" dirty="0">
            <a:latin typeface="Times New Roman" panose="02020603050405020304" pitchFamily="18" charset="0"/>
            <a:cs typeface="Times New Roman" panose="02020603050405020304" pitchFamily="18" charset="0"/>
          </a:endParaRPr>
        </a:p>
        <a:p>
          <a:pPr marL="114300" lvl="1" indent="0" algn="l" defTabSz="666750">
            <a:lnSpc>
              <a:spcPct val="90000"/>
            </a:lnSpc>
            <a:spcBef>
              <a:spcPct val="0"/>
            </a:spcBef>
            <a:spcAft>
              <a:spcPct val="20000"/>
            </a:spcAft>
            <a:buChar char="•"/>
          </a:pPr>
          <a:endParaRPr lang="zh-CN" altLang="en-US" sz="1800" kern="1200" dirty="0">
            <a:latin typeface="Times New Roman" panose="02020603050405020304" pitchFamily="18" charset="0"/>
            <a:cs typeface="Times New Roman" panose="02020603050405020304" pitchFamily="18" charset="0"/>
          </a:endParaRPr>
        </a:p>
        <a:p>
          <a:pPr marL="114300" lvl="1" indent="0" algn="l" defTabSz="666750">
            <a:lnSpc>
              <a:spcPct val="90000"/>
            </a:lnSpc>
            <a:spcBef>
              <a:spcPct val="0"/>
            </a:spcBef>
            <a:spcAft>
              <a:spcPct val="20000"/>
            </a:spcAft>
            <a:buChar char="•"/>
          </a:pPr>
          <a:r>
            <a:rPr lang="en-US" sz="1800" b="0" kern="1200" dirty="0">
              <a:solidFill>
                <a:srgbClr val="44546A"/>
              </a:solidFill>
              <a:latin typeface="Times New Roman" panose="02020603050405020304" pitchFamily="18" charset="0"/>
              <a:ea typeface="微软雅黑"/>
              <a:cs typeface="Times New Roman" panose="02020603050405020304" pitchFamily="18" charset="0"/>
            </a:rPr>
            <a:t>We set the number of topics in vulnerability reports to be 40, which is fairly large number to cover most topics in reports. </a:t>
          </a:r>
          <a:endParaRPr lang="zh-CN" altLang="en-US" sz="1800" kern="1200" dirty="0">
            <a:latin typeface="Times New Roman" panose="02020603050405020304" pitchFamily="18" charset="0"/>
            <a:cs typeface="Times New Roman" panose="02020603050405020304" pitchFamily="18" charset="0"/>
          </a:endParaRPr>
        </a:p>
      </dsp:txBody>
      <dsp:txXfrm>
        <a:off x="0" y="760150"/>
        <a:ext cx="10087428" cy="2405904"/>
      </dsp:txXfrm>
    </dsp:sp>
    <dsp:sp modelId="{3B4B3B00-E22C-49C7-938D-785F40685344}">
      <dsp:nvSpPr>
        <dsp:cNvPr id="0" name=""/>
        <dsp:cNvSpPr/>
      </dsp:nvSpPr>
      <dsp:spPr>
        <a:xfrm>
          <a:off x="0" y="3319502"/>
          <a:ext cx="10087428" cy="6165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altLang="zh-CN" sz="1800" kern="1200" dirty="0">
              <a:solidFill>
                <a:prstClr val="white"/>
              </a:solidFill>
              <a:latin typeface="Times New Roman" panose="02020603050405020304" pitchFamily="18" charset="0"/>
              <a:ea typeface="微软雅黑"/>
              <a:cs typeface="Times New Roman" panose="02020603050405020304" pitchFamily="18" charset="0"/>
              <a:sym typeface="+mn-lt"/>
            </a:rPr>
            <a:t>Artificial neural network</a:t>
          </a:r>
          <a:endParaRPr lang="zh-CN" altLang="en-US" sz="1800" kern="1200" dirty="0">
            <a:solidFill>
              <a:prstClr val="white"/>
            </a:solidFill>
            <a:latin typeface="Times New Roman" panose="02020603050405020304" pitchFamily="18" charset="0"/>
            <a:ea typeface="微软雅黑"/>
            <a:cs typeface="Times New Roman" panose="02020603050405020304" pitchFamily="18" charset="0"/>
          </a:endParaRPr>
        </a:p>
      </dsp:txBody>
      <dsp:txXfrm>
        <a:off x="30096" y="3349598"/>
        <a:ext cx="10027236" cy="556336"/>
      </dsp:txXfrm>
    </dsp:sp>
    <dsp:sp modelId="{EF0A677D-4791-4A30-B6E8-CEE3DE13A905}">
      <dsp:nvSpPr>
        <dsp:cNvPr id="0" name=""/>
        <dsp:cNvSpPr/>
      </dsp:nvSpPr>
      <dsp:spPr>
        <a:xfrm>
          <a:off x="0" y="4021589"/>
          <a:ext cx="10087428" cy="6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27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solidFill>
                <a:srgbClr val="44546A"/>
              </a:solidFill>
              <a:latin typeface="Times New Roman" panose="02020603050405020304" pitchFamily="18" charset="0"/>
              <a:ea typeface="微软雅黑"/>
              <a:cs typeface="Times New Roman" panose="02020603050405020304" pitchFamily="18" charset="0"/>
            </a:rPr>
            <a:t>We adopt the Word2Vec embedding method for text representation and feature extraction. </a:t>
          </a:r>
          <a:endParaRPr lang="zh-CN" altLang="en-US" sz="1800" b="0" kern="1200" dirty="0">
            <a:solidFill>
              <a:srgbClr val="44546A"/>
            </a:solidFill>
            <a:latin typeface="Times New Roman" panose="02020603050405020304" pitchFamily="18" charset="0"/>
            <a:ea typeface="微软雅黑"/>
            <a:cs typeface="Times New Roman" panose="02020603050405020304" pitchFamily="18" charset="0"/>
          </a:endParaRPr>
        </a:p>
      </dsp:txBody>
      <dsp:txXfrm>
        <a:off x="0" y="4021589"/>
        <a:ext cx="10087428" cy="697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C303D-B686-4E9A-9B4B-6FD30633AA4A}" type="datetimeFigureOut">
              <a:rPr lang="zh-CN" altLang="en-US" smtClean="0"/>
              <a:t>2023/10/15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D0AC-7F07-4128-B9A6-9AC6CBCF667D}" type="slidenum">
              <a:rPr lang="zh-CN" altLang="en-US" smtClean="0"/>
              <a:t>‹#›</a:t>
            </a:fld>
            <a:endParaRPr lang="zh-CN" altLang="en-US"/>
          </a:p>
        </p:txBody>
      </p:sp>
    </p:spTree>
    <p:extLst>
      <p:ext uri="{BB962C8B-B14F-4D97-AF65-F5344CB8AC3E}">
        <p14:creationId xmlns:p14="http://schemas.microsoft.com/office/powerpoint/2010/main" val="1753834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91814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540125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881313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20072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05886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434315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86179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01584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696707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30029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26609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19277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94043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130898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041139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1509210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3669628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2862449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DengXian" panose="020F0502020204030204"/>
                <a:ea typeface="DengXian"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DengXian" panose="020F0502020204030204"/>
              <a:ea typeface="DengXian" panose="02010600030101010101" pitchFamily="2" charset="-122"/>
              <a:cs typeface="+mn-cs"/>
            </a:endParaRPr>
          </a:p>
        </p:txBody>
      </p:sp>
    </p:spTree>
    <p:extLst>
      <p:ext uri="{BB962C8B-B14F-4D97-AF65-F5344CB8AC3E}">
        <p14:creationId xmlns:p14="http://schemas.microsoft.com/office/powerpoint/2010/main" val="424991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3B2F64C6-7D5C-BC48-A962-E23F0BFEC084}"/>
              </a:ext>
            </a:extLst>
          </p:cNvPr>
          <p:cNvSpPr/>
          <p:nvPr userDrawn="1"/>
        </p:nvSpPr>
        <p:spPr>
          <a:xfrm>
            <a:off x="200441" y="193607"/>
            <a:ext cx="578289" cy="57828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a:extLst>
              <a:ext uri="{FF2B5EF4-FFF2-40B4-BE49-F238E27FC236}">
                <a16:creationId xmlns:a16="http://schemas.microsoft.com/office/drawing/2014/main" id="{40D463A3-7033-D449-AC8B-08C0EFBF331C}"/>
              </a:ext>
            </a:extLst>
          </p:cNvPr>
          <p:cNvSpPr/>
          <p:nvPr userDrawn="1"/>
        </p:nvSpPr>
        <p:spPr>
          <a:xfrm>
            <a:off x="798672" y="736271"/>
            <a:ext cx="215597" cy="21559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圆角矩形 3">
            <a:extLst>
              <a:ext uri="{FF2B5EF4-FFF2-40B4-BE49-F238E27FC236}">
                <a16:creationId xmlns:a16="http://schemas.microsoft.com/office/drawing/2014/main" id="{CEAD8200-B031-6E4A-87C5-FC095E3A9684}"/>
              </a:ext>
            </a:extLst>
          </p:cNvPr>
          <p:cNvSpPr/>
          <p:nvPr userDrawn="1"/>
        </p:nvSpPr>
        <p:spPr>
          <a:xfrm>
            <a:off x="995732" y="542126"/>
            <a:ext cx="132077" cy="13207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04560685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2023/10/15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04912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7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68590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94058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5818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0839775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TextBox 3"/>
          <p:cNvSpPr txBox="1"/>
          <p:nvPr userDrawn="1"/>
        </p:nvSpPr>
        <p:spPr>
          <a:xfrm>
            <a:off x="1691574" y="6625037"/>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56675031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077223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62121798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2023/10/15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19694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716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4899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C274ABD-D916-2542-98F0-C9BF7EB13301}"/>
              </a:ext>
            </a:extLst>
          </p:cNvPr>
          <p:cNvSpPr txBox="1"/>
          <p:nvPr/>
        </p:nvSpPr>
        <p:spPr>
          <a:xfrm>
            <a:off x="860363" y="1498988"/>
            <a:ext cx="11005066" cy="2185214"/>
          </a:xfrm>
          <a:prstGeom prst="rect">
            <a:avLst/>
          </a:prstGeom>
          <a:noFill/>
        </p:spPr>
        <p:txBody>
          <a:bodyPr wrap="square" rtlCol="0">
            <a:spAutoFit/>
          </a:bodyPr>
          <a:lstStyle/>
          <a:p>
            <a:pPr lvl="0">
              <a:defRPr/>
            </a:pPr>
            <a:r>
              <a:rPr kumimoji="1" lang="en-US" altLang="zh-CN" sz="2800" i="1" dirty="0">
                <a:solidFill>
                  <a:srgbClr val="44546A"/>
                </a:solidFill>
                <a:latin typeface="Times New Roman" panose="02020603050405020304" pitchFamily="18" charset="0"/>
                <a:ea typeface="方正细谭黑简体" panose="02000000000000000000" pitchFamily="2" charset="-122"/>
                <a:cs typeface="Times New Roman" panose="02020603050405020304" pitchFamily="18" charset="0"/>
                <a:sym typeface="+mn-lt"/>
              </a:rPr>
              <a:t>ICEB 2023-Paper15</a:t>
            </a:r>
          </a:p>
          <a:p>
            <a:pPr lvl="0">
              <a:defRPr/>
            </a:pPr>
            <a:endParaRPr kumimoji="1" lang="en-US" altLang="zh-CN" sz="3600" i="1" dirty="0">
              <a:solidFill>
                <a:srgbClr val="44546A"/>
              </a:solidFill>
              <a:latin typeface="Times New Roman" panose="02020603050405020304" pitchFamily="18" charset="0"/>
              <a:ea typeface="方正细谭黑简体" panose="02000000000000000000" pitchFamily="2" charset="-122"/>
              <a:cs typeface="Times New Roman" panose="02020603050405020304" pitchFamily="18" charset="0"/>
              <a:sym typeface="+mn-lt"/>
            </a:endParaRPr>
          </a:p>
          <a:p>
            <a:pPr lvl="0">
              <a:defRPr/>
            </a:pPr>
            <a:r>
              <a:rPr kumimoji="1" lang="en-US" altLang="zh-CN" sz="3600" dirty="0">
                <a:solidFill>
                  <a:srgbClr val="44546A"/>
                </a:solidFill>
                <a:latin typeface="Times New Roman" panose="02020603050405020304" pitchFamily="18" charset="0"/>
                <a:ea typeface="方正细谭黑简体" panose="02000000000000000000" pitchFamily="2" charset="-122"/>
                <a:cs typeface="Times New Roman" panose="02020603050405020304" pitchFamily="18" charset="0"/>
                <a:sym typeface="+mn-lt"/>
              </a:rPr>
              <a:t>Investigating Information Systems Vulnerabilities Using Machine Learning Algorithms</a:t>
            </a:r>
            <a:endParaRPr kumimoji="1" lang="zh-CN" altLang="en-US" sz="3600" b="0" i="0" u="none" strike="noStrike" kern="1200" cap="none" spc="0" normalizeH="0" baseline="0" noProof="0" dirty="0">
              <a:ln>
                <a:noFill/>
              </a:ln>
              <a:solidFill>
                <a:srgbClr val="44546A"/>
              </a:solidFill>
              <a:effectLst/>
              <a:uLnTx/>
              <a:uFillTx/>
              <a:latin typeface="Times New Roman" panose="02020603050405020304" pitchFamily="18" charset="0"/>
              <a:ea typeface="方正细谭黑简体" panose="02000000000000000000" pitchFamily="2" charset="-122"/>
              <a:cs typeface="Times New Roman" panose="02020603050405020304" pitchFamily="18" charset="0"/>
              <a:sym typeface="+mn-lt"/>
            </a:endParaRPr>
          </a:p>
        </p:txBody>
      </p:sp>
      <p:cxnSp>
        <p:nvCxnSpPr>
          <p:cNvPr id="9" name="直线连接符 8">
            <a:extLst>
              <a:ext uri="{FF2B5EF4-FFF2-40B4-BE49-F238E27FC236}">
                <a16:creationId xmlns:a16="http://schemas.microsoft.com/office/drawing/2014/main" id="{03F90DB6-EF95-A94E-B950-15C2FFD695E1}"/>
              </a:ext>
            </a:extLst>
          </p:cNvPr>
          <p:cNvCxnSpPr>
            <a:cxnSpLocks/>
          </p:cNvCxnSpPr>
          <p:nvPr/>
        </p:nvCxnSpPr>
        <p:spPr>
          <a:xfrm>
            <a:off x="969418" y="4452758"/>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8C2E2C5B-FFC3-454B-BC44-DC86A645DCC5}"/>
              </a:ext>
            </a:extLst>
          </p:cNvPr>
          <p:cNvSpPr txBox="1"/>
          <p:nvPr/>
        </p:nvSpPr>
        <p:spPr>
          <a:xfrm>
            <a:off x="854156" y="4008183"/>
            <a:ext cx="2424703"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zh-CN" sz="1800" b="1"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Presenter: </a:t>
            </a:r>
            <a:r>
              <a:rPr kumimoji="1" lang="en-US" altLang="zh-CN" sz="1800" b="1" i="0" u="none" strike="noStrike" kern="1200" cap="none" spc="0" normalizeH="0" baseline="0" noProof="0" dirty="0" err="1">
                <a:ln>
                  <a:noFill/>
                </a:ln>
                <a:solidFill>
                  <a:srgbClr val="44546A"/>
                </a:solidFill>
                <a:effectLst/>
                <a:uLnTx/>
                <a:uFillTx/>
                <a:latin typeface="Times New Roman" panose="02020603050405020304" pitchFamily="18" charset="0"/>
                <a:cs typeface="Times New Roman" panose="02020603050405020304" pitchFamily="18" charset="0"/>
                <a:sym typeface="+mn-lt"/>
              </a:rPr>
              <a:t>Shiyun</a:t>
            </a:r>
            <a:r>
              <a:rPr kumimoji="1" lang="en-US" altLang="zh-CN" sz="1800" b="1"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 Hao</a:t>
            </a:r>
            <a:endParaRPr kumimoji="1" lang="zh-CN" altLang="en-US" sz="1800" b="1"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20" name="文本框 19">
            <a:extLst>
              <a:ext uri="{FF2B5EF4-FFF2-40B4-BE49-F238E27FC236}">
                <a16:creationId xmlns:a16="http://schemas.microsoft.com/office/drawing/2014/main" id="{1D2F8C82-91F0-5946-84A6-E0C5D277D461}"/>
              </a:ext>
            </a:extLst>
          </p:cNvPr>
          <p:cNvSpPr txBox="1"/>
          <p:nvPr/>
        </p:nvSpPr>
        <p:spPr>
          <a:xfrm>
            <a:off x="854156" y="4528002"/>
            <a:ext cx="5492411" cy="70788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zh-CN" sz="200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Beijing </a:t>
            </a:r>
            <a:r>
              <a:rPr kumimoji="1" lang="en-US" altLang="zh-CN" sz="2000" i="0" u="none" strike="noStrike" kern="1200" cap="none" spc="0" normalizeH="0" baseline="0" noProof="0" dirty="0" err="1">
                <a:ln>
                  <a:noFill/>
                </a:ln>
                <a:solidFill>
                  <a:srgbClr val="44546A"/>
                </a:solidFill>
                <a:effectLst/>
                <a:uLnTx/>
                <a:uFillTx/>
                <a:latin typeface="Times New Roman" panose="02020603050405020304" pitchFamily="18" charset="0"/>
                <a:cs typeface="Times New Roman" panose="02020603050405020304" pitchFamily="18" charset="0"/>
                <a:sym typeface="+mn-lt"/>
              </a:rPr>
              <a:t>Jiaotong</a:t>
            </a:r>
            <a:r>
              <a:rPr kumimoji="1" lang="en-US" altLang="zh-CN" sz="200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 University, Beijing, China</a:t>
            </a:r>
          </a:p>
          <a:p>
            <a:pPr lvl="0">
              <a:defRPr/>
            </a:pPr>
            <a:r>
              <a:rPr kumimoji="1" lang="fr-FR" altLang="zh-CN" sz="2000" dirty="0">
                <a:solidFill>
                  <a:srgbClr val="44546A"/>
                </a:solidFill>
                <a:latin typeface="Times New Roman" panose="02020603050405020304" pitchFamily="18" charset="0"/>
                <a:cs typeface="Times New Roman" panose="02020603050405020304" pitchFamily="18" charset="0"/>
                <a:sym typeface="+mn-lt"/>
              </a:rPr>
              <a:t>O</a:t>
            </a:r>
            <a:r>
              <a:rPr kumimoji="1" lang="en-US" altLang="zh-CN" sz="2000" dirty="0" err="1">
                <a:solidFill>
                  <a:srgbClr val="44546A"/>
                </a:solidFill>
                <a:latin typeface="Times New Roman" panose="02020603050405020304" pitchFamily="18" charset="0"/>
                <a:cs typeface="Times New Roman" panose="02020603050405020304" pitchFamily="18" charset="0"/>
                <a:sym typeface="+mn-lt"/>
              </a:rPr>
              <a:t>ther</a:t>
            </a:r>
            <a:r>
              <a:rPr kumimoji="1" lang="fr-FR" altLang="zh-CN" sz="2000" dirty="0">
                <a:solidFill>
                  <a:srgbClr val="44546A"/>
                </a:solidFill>
                <a:latin typeface="Times New Roman" panose="02020603050405020304" pitchFamily="18" charset="0"/>
                <a:cs typeface="Times New Roman" panose="02020603050405020304" pitchFamily="18" charset="0"/>
                <a:sym typeface="+mn-lt"/>
              </a:rPr>
              <a:t> authors: Weihua Li, Xiong Zhang</a:t>
            </a:r>
            <a:endParaRPr kumimoji="1" lang="zh-CN" altLang="en-US" sz="200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5" name="Google Shape;424;p33">
            <a:extLst>
              <a:ext uri="{FF2B5EF4-FFF2-40B4-BE49-F238E27FC236}">
                <a16:creationId xmlns:a16="http://schemas.microsoft.com/office/drawing/2014/main" id="{318D1B06-E992-EEB0-4738-EF2052E8417E}"/>
              </a:ext>
            </a:extLst>
          </p:cNvPr>
          <p:cNvSpPr txBox="1">
            <a:spLocks/>
          </p:cNvSpPr>
          <p:nvPr/>
        </p:nvSpPr>
        <p:spPr>
          <a:xfrm>
            <a:off x="1989855" y="6289676"/>
            <a:ext cx="8746082" cy="4347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ctr" rtl="0">
              <a:lnSpc>
                <a:spcPct val="100000"/>
              </a:lnSpc>
              <a:spcBef>
                <a:spcPts val="0"/>
              </a:spcBef>
              <a:spcAft>
                <a:spcPts val="0"/>
              </a:spcAft>
              <a:buClr>
                <a:schemeClr val="dk1"/>
              </a:buClr>
              <a:buSzPts val="1200"/>
              <a:buFont typeface="Work Sans"/>
              <a:buNone/>
              <a:defRPr sz="1400" b="0" i="0" u="none" strike="noStrike" cap="none">
                <a:solidFill>
                  <a:schemeClr val="dk1"/>
                </a:solidFill>
                <a:latin typeface="Work Sans Medium"/>
                <a:ea typeface="Work Sans Medium"/>
                <a:cs typeface="Work Sans Medium"/>
                <a:sym typeface="Work Sans Medium"/>
              </a:defRPr>
            </a:lvl1pPr>
            <a:lvl2pPr marL="914400" marR="0" lvl="1"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2pPr>
            <a:lvl3pPr marL="1371600" marR="0" lvl="2"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3pPr>
            <a:lvl4pPr marL="1828800" marR="0" lvl="3"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4pPr>
            <a:lvl5pPr marL="2286000" marR="0" lvl="4"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5pPr>
            <a:lvl6pPr marL="2743200" marR="0" lvl="5"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6pPr>
            <a:lvl7pPr marL="3200400" marR="0" lvl="6"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7pPr>
            <a:lvl8pPr marL="3657600" marR="0" lvl="7"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8pPr>
            <a:lvl9pPr marL="4114800" marR="0" lvl="8" indent="-304800" algn="ctr" rtl="0">
              <a:lnSpc>
                <a:spcPct val="100000"/>
              </a:lnSpc>
              <a:spcBef>
                <a:spcPts val="0"/>
              </a:spcBef>
              <a:spcAft>
                <a:spcPts val="0"/>
              </a:spcAft>
              <a:buClr>
                <a:schemeClr val="dk1"/>
              </a:buClr>
              <a:buSzPts val="1800"/>
              <a:buFont typeface="Work Sans"/>
              <a:buNone/>
              <a:defRPr sz="1800" b="0" i="0" u="none" strike="noStrike" cap="none">
                <a:solidFill>
                  <a:schemeClr val="dk1"/>
                </a:solidFill>
                <a:latin typeface="Work Sans"/>
                <a:ea typeface="Work Sans"/>
                <a:cs typeface="Work Sans"/>
                <a:sym typeface="Work Sans"/>
              </a:defRPr>
            </a:lvl9pPr>
          </a:lstStyle>
          <a:p>
            <a:pPr marL="0" indent="0" algn="l">
              <a:buClrTx/>
              <a:buSzTx/>
              <a:defRPr/>
            </a:pPr>
            <a:r>
              <a:rPr kumimoji="1" lang="en-US" altLang="zh-TW" sz="2000" dirty="0">
                <a:solidFill>
                  <a:srgbClr val="44546A"/>
                </a:solidFill>
                <a:latin typeface="Times New Roman" panose="02020603050405020304" pitchFamily="18" charset="0"/>
                <a:ea typeface="+mn-ea"/>
                <a:cs typeface="Times New Roman" panose="02020603050405020304" pitchFamily="18" charset="0"/>
                <a:sym typeface="Work Sans"/>
              </a:rPr>
              <a:t>The 23rd International Conference on Electronic Business, October 19-23, 2023</a:t>
            </a:r>
            <a:endParaRPr kumimoji="1" lang="zh-TW" altLang="en-US" sz="2000" dirty="0">
              <a:solidFill>
                <a:srgbClr val="44546A"/>
              </a:solidFill>
              <a:latin typeface="Times New Roman" panose="02020603050405020304" pitchFamily="18" charset="0"/>
              <a:ea typeface="+mn-ea"/>
              <a:cs typeface="Times New Roman" panose="02020603050405020304" pitchFamily="18" charset="0"/>
              <a:sym typeface="Work Sans"/>
            </a:endParaRPr>
          </a:p>
        </p:txBody>
      </p:sp>
    </p:spTree>
    <p:extLst>
      <p:ext uri="{BB962C8B-B14F-4D97-AF65-F5344CB8AC3E}">
        <p14:creationId xmlns:p14="http://schemas.microsoft.com/office/powerpoint/2010/main" val="254750945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184858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Experiment</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17" name="文本框 16">
            <a:extLst>
              <a:ext uri="{FF2B5EF4-FFF2-40B4-BE49-F238E27FC236}">
                <a16:creationId xmlns:a16="http://schemas.microsoft.com/office/drawing/2014/main" id="{F73E7F30-B95E-EA45-B81C-53987EFC3A94}"/>
              </a:ext>
            </a:extLst>
          </p:cNvPr>
          <p:cNvSpPr txBox="1"/>
          <p:nvPr/>
        </p:nvSpPr>
        <p:spPr>
          <a:xfrm>
            <a:off x="1151904" y="1756508"/>
            <a:ext cx="9938399" cy="3731278"/>
          </a:xfrm>
          <a:prstGeom prst="rect">
            <a:avLst/>
          </a:prstGeom>
          <a:noFill/>
        </p:spPr>
        <p:txBody>
          <a:bodyPr wrap="square" rtlCol="0">
            <a:spAutoFit/>
          </a:bodyPr>
          <a:lstStyle/>
          <a:p>
            <a:pPr>
              <a:lnSpc>
                <a:spcPct val="150000"/>
              </a:lnSpc>
              <a:defRPr/>
            </a:pPr>
            <a:r>
              <a:rPr kumimoji="1" lang="en-US" altLang="zh-CN" sz="2000" dirty="0">
                <a:solidFill>
                  <a:srgbClr val="44546A"/>
                </a:solidFill>
                <a:cs typeface="+mn-ea"/>
                <a:sym typeface="+mn-lt"/>
              </a:rPr>
              <a:t>First, we establish the models by combining statistical text representation techniques and traditional machine learning algorithms: LR, CART, RF, GBDT, and SVM. All the experiments were conducted using 5-fold cross validation</a:t>
            </a:r>
          </a:p>
          <a:p>
            <a:pPr>
              <a:lnSpc>
                <a:spcPct val="150000"/>
              </a:lnSpc>
              <a:defRPr/>
            </a:pPr>
            <a:endParaRPr kumimoji="1" lang="en-US" altLang="zh-CN" sz="2000" dirty="0">
              <a:solidFill>
                <a:srgbClr val="44546A"/>
              </a:solidFill>
              <a:cs typeface="+mn-ea"/>
              <a:sym typeface="+mn-lt"/>
            </a:endParaRPr>
          </a:p>
          <a:p>
            <a:pPr>
              <a:lnSpc>
                <a:spcPct val="150000"/>
              </a:lnSpc>
              <a:defRPr/>
            </a:pPr>
            <a:r>
              <a:rPr kumimoji="1" lang="en-US" altLang="zh-CN" sz="2000" dirty="0">
                <a:solidFill>
                  <a:srgbClr val="44546A"/>
                </a:solidFill>
                <a:cs typeface="+mn-ea"/>
                <a:sym typeface="+mn-lt"/>
              </a:rPr>
              <a:t>Then, we established the models by combining neural text representation techniques and ANN.</a:t>
            </a:r>
          </a:p>
          <a:p>
            <a:pPr>
              <a:lnSpc>
                <a:spcPct val="150000"/>
              </a:lnSpc>
              <a:defRPr/>
            </a:pPr>
            <a:endParaRPr kumimoji="1" lang="en-US" altLang="zh-CN" sz="2000" dirty="0">
              <a:solidFill>
                <a:srgbClr val="44546A"/>
              </a:solidFill>
              <a:cs typeface="+mn-ea"/>
              <a:sym typeface="+mn-lt"/>
            </a:endParaRPr>
          </a:p>
          <a:p>
            <a:pPr>
              <a:lnSpc>
                <a:spcPct val="150000"/>
              </a:lnSpc>
              <a:defRPr/>
            </a:pPr>
            <a:r>
              <a:rPr kumimoji="1" lang="en-US" altLang="zh-CN" sz="2000" dirty="0">
                <a:solidFill>
                  <a:srgbClr val="44546A"/>
                </a:solidFill>
                <a:cs typeface="+mn-ea"/>
                <a:sym typeface="+mn-lt"/>
              </a:rPr>
              <a:t>The performance is measured using the metric of area under the curve (AUC).</a:t>
            </a:r>
            <a:endParaRPr kumimoji="1" lang="zh-CN" altLang="en-US" sz="2000" dirty="0">
              <a:solidFill>
                <a:srgbClr val="44546A"/>
              </a:solidFill>
              <a:cs typeface="+mn-ea"/>
              <a:sym typeface="+mn-lt"/>
            </a:endParaRPr>
          </a:p>
        </p:txBody>
      </p:sp>
      <p:sp>
        <p:nvSpPr>
          <p:cNvPr id="19" name="TextBox 18"/>
          <p:cNvSpPr txBox="1"/>
          <p:nvPr/>
        </p:nvSpPr>
        <p:spPr>
          <a:xfrm>
            <a:off x="6384194" y="6588492"/>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模板 </a:t>
            </a:r>
            <a:r>
              <a:rPr kumimoji="0" lang="en-US" altLang="zh-CN" sz="100" b="0" i="0" u="none" strike="noStrike" kern="0" cap="none" spc="0" normalizeH="0" baseline="0" noProof="0" dirty="0">
                <a:ln>
                  <a:noFill/>
                </a:ln>
                <a:solidFill>
                  <a:schemeClr val="bg1"/>
                </a:solidFill>
                <a:effectLst/>
                <a:uLnTx/>
                <a:uFillTx/>
              </a:rPr>
              <a:t>http://www.1ppt.com/moban/</a:t>
            </a:r>
            <a:r>
              <a:rPr kumimoji="0" lang="zh-CN" altLang="en-US" sz="100" b="0" i="0" u="none" strike="noStrike" kern="0" cap="none" spc="0" normalizeH="0" baseline="0" noProof="0" dirty="0">
                <a:ln>
                  <a:noFill/>
                </a:ln>
                <a:solidFill>
                  <a:schemeClr val="bg1"/>
                </a:solidFill>
                <a:effectLst/>
                <a:uLnTx/>
                <a:uFillTx/>
              </a:rPr>
              <a:t> </a:t>
            </a:r>
            <a:endParaRPr kumimoji="0" lang="en-US" altLang="zh-CN" sz="1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20067398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21718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Vulnerability Type Identification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8584716" y="1198078"/>
            <a:ext cx="3579623" cy="5016758"/>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identification rate is high in Cross-site Scripting, SQL Injection, Weak Password, File Operation Vulnerability and Remote Code Execution. The identification performance of these types of vulnerabilities is higher or close to 90%.</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On the other hand, the identification rate is low in Successful Intrusion Event and Configuration Error.</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average identification performance of Sensitive Information Disclosure and Unauthorized Access/Permission Bypass is around 80%. </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small sample size of these two types of vulnerabilities may be the reason for low identification rate. </a:t>
            </a:r>
            <a:endParaRPr kumimoji="1" lang="zh-CN" altLang="en-US"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18" name="表格 17">
            <a:extLst>
              <a:ext uri="{FF2B5EF4-FFF2-40B4-BE49-F238E27FC236}">
                <a16:creationId xmlns:a16="http://schemas.microsoft.com/office/drawing/2014/main" id="{3835261D-EF87-B452-6C52-14DA9523B276}"/>
              </a:ext>
            </a:extLst>
          </p:cNvPr>
          <p:cNvGraphicFramePr>
            <a:graphicFrameLocks noGrp="1"/>
          </p:cNvGraphicFramePr>
          <p:nvPr>
            <p:extLst>
              <p:ext uri="{D42A27DB-BD31-4B8C-83A1-F6EECF244321}">
                <p14:modId xmlns:p14="http://schemas.microsoft.com/office/powerpoint/2010/main" val="3095455850"/>
              </p:ext>
            </p:extLst>
          </p:nvPr>
        </p:nvGraphicFramePr>
        <p:xfrm>
          <a:off x="27661" y="1198078"/>
          <a:ext cx="8557055" cy="4946650"/>
        </p:xfrm>
        <a:graphic>
          <a:graphicData uri="http://schemas.openxmlformats.org/drawingml/2006/table">
            <a:tbl>
              <a:tblPr firstRow="1" firstCol="1" bandRow="1">
                <a:tableStyleId>{5C22544A-7EE6-4342-B048-85BDC9FD1C3A}</a:tableStyleId>
              </a:tblPr>
              <a:tblGrid>
                <a:gridCol w="1560131">
                  <a:extLst>
                    <a:ext uri="{9D8B030D-6E8A-4147-A177-3AD203B41FA5}">
                      <a16:colId xmlns:a16="http://schemas.microsoft.com/office/drawing/2014/main" val="2637619435"/>
                    </a:ext>
                  </a:extLst>
                </a:gridCol>
                <a:gridCol w="777436">
                  <a:extLst>
                    <a:ext uri="{9D8B030D-6E8A-4147-A177-3AD203B41FA5}">
                      <a16:colId xmlns:a16="http://schemas.microsoft.com/office/drawing/2014/main" val="4275762046"/>
                    </a:ext>
                  </a:extLst>
                </a:gridCol>
                <a:gridCol w="777436">
                  <a:extLst>
                    <a:ext uri="{9D8B030D-6E8A-4147-A177-3AD203B41FA5}">
                      <a16:colId xmlns:a16="http://schemas.microsoft.com/office/drawing/2014/main" val="914277182"/>
                    </a:ext>
                  </a:extLst>
                </a:gridCol>
                <a:gridCol w="777436">
                  <a:extLst>
                    <a:ext uri="{9D8B030D-6E8A-4147-A177-3AD203B41FA5}">
                      <a16:colId xmlns:a16="http://schemas.microsoft.com/office/drawing/2014/main" val="1762374631"/>
                    </a:ext>
                  </a:extLst>
                </a:gridCol>
                <a:gridCol w="777436">
                  <a:extLst>
                    <a:ext uri="{9D8B030D-6E8A-4147-A177-3AD203B41FA5}">
                      <a16:colId xmlns:a16="http://schemas.microsoft.com/office/drawing/2014/main" val="2218142199"/>
                    </a:ext>
                  </a:extLst>
                </a:gridCol>
                <a:gridCol w="777436">
                  <a:extLst>
                    <a:ext uri="{9D8B030D-6E8A-4147-A177-3AD203B41FA5}">
                      <a16:colId xmlns:a16="http://schemas.microsoft.com/office/drawing/2014/main" val="534800224"/>
                    </a:ext>
                  </a:extLst>
                </a:gridCol>
                <a:gridCol w="777436">
                  <a:extLst>
                    <a:ext uri="{9D8B030D-6E8A-4147-A177-3AD203B41FA5}">
                      <a16:colId xmlns:a16="http://schemas.microsoft.com/office/drawing/2014/main" val="577075978"/>
                    </a:ext>
                  </a:extLst>
                </a:gridCol>
                <a:gridCol w="777436">
                  <a:extLst>
                    <a:ext uri="{9D8B030D-6E8A-4147-A177-3AD203B41FA5}">
                      <a16:colId xmlns:a16="http://schemas.microsoft.com/office/drawing/2014/main" val="2488871385"/>
                    </a:ext>
                  </a:extLst>
                </a:gridCol>
                <a:gridCol w="777436">
                  <a:extLst>
                    <a:ext uri="{9D8B030D-6E8A-4147-A177-3AD203B41FA5}">
                      <a16:colId xmlns:a16="http://schemas.microsoft.com/office/drawing/2014/main" val="3896827494"/>
                    </a:ext>
                  </a:extLst>
                </a:gridCol>
                <a:gridCol w="777436">
                  <a:extLst>
                    <a:ext uri="{9D8B030D-6E8A-4147-A177-3AD203B41FA5}">
                      <a16:colId xmlns:a16="http://schemas.microsoft.com/office/drawing/2014/main" val="2599510715"/>
                    </a:ext>
                  </a:extLst>
                </a:gridCol>
              </a:tblGrid>
              <a:tr h="0">
                <a:tc rowSpan="2">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Vulnerability Type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Statistical Text &amp; Machine Learning</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1787117"/>
                  </a:ext>
                </a:extLst>
              </a:tr>
              <a:tr h="0">
                <a:tc vMerge="1">
                  <a:txBody>
                    <a:bodyPr/>
                    <a:lstStyle/>
                    <a:p>
                      <a:endParaRPr lang="zh-CN" altLang="en-US"/>
                    </a:p>
                  </a:txBody>
                  <a:tcP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4539246"/>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Cross-site Scripting</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(XSS)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0.8337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0.9835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0.9813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1849893"/>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SQL Injection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3303836"/>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Weak Password</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0.7083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0.9412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0.9472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0119543"/>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Successful Intrusion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Event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0.5275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0.8092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0.7858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0.8507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19478045"/>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Sensitive Information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Disclosure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0.6002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0.8236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0.8284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0.8592</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719537"/>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File Operation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Vulnerability</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0.6665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0.9171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7500715"/>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Configuration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0.7981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0.5746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907361"/>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Design Defect/</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Logic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47727513"/>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Remote Code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Execution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0.9464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0822439"/>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Unauthorized Access/</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Permission Bypass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0.8174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0.8367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0.8548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0.8630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0548137"/>
                  </a:ext>
                </a:extLst>
              </a:tr>
              <a:tr h="0">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0.9106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0.9086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1851345"/>
                  </a:ext>
                </a:extLst>
              </a:tr>
            </a:tbl>
          </a:graphicData>
        </a:graphic>
      </p:graphicFrame>
    </p:spTree>
    <p:extLst>
      <p:ext uri="{BB962C8B-B14F-4D97-AF65-F5344CB8AC3E}">
        <p14:creationId xmlns:p14="http://schemas.microsoft.com/office/powerpoint/2010/main" val="41292384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21718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Vulnerability Type Identification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8584716" y="1198078"/>
            <a:ext cx="3579623" cy="5509200"/>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low classification performance of these four types of vulnerabilities may be due to unbalance dataset and complexity of vulnerabilities.</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Successful Intrusion Event includes a variety of intrusion methods, such as: intrusion of malicious files, successful intrusion due to wrong use of editing tools, etc. Various intrusion methods lead to the similarity of this vulnerability category with other vulnerability types, thus it is difficult to identify. </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Configuration Error are mainly the result of improperly configured system, service operations and maintenance. Thus, it is usually exploited by attackers, since it usually involves numerous human factors or defects in the information system itself. Therefore, the variety of features results in low classification performance.</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18" name="表格 17">
            <a:extLst>
              <a:ext uri="{FF2B5EF4-FFF2-40B4-BE49-F238E27FC236}">
                <a16:creationId xmlns:a16="http://schemas.microsoft.com/office/drawing/2014/main" id="{3835261D-EF87-B452-6C52-14DA9523B276}"/>
              </a:ext>
            </a:extLst>
          </p:cNvPr>
          <p:cNvGraphicFramePr>
            <a:graphicFrameLocks noGrp="1"/>
          </p:cNvGraphicFramePr>
          <p:nvPr>
            <p:extLst>
              <p:ext uri="{D42A27DB-BD31-4B8C-83A1-F6EECF244321}">
                <p14:modId xmlns:p14="http://schemas.microsoft.com/office/powerpoint/2010/main" val="777178545"/>
              </p:ext>
            </p:extLst>
          </p:nvPr>
        </p:nvGraphicFramePr>
        <p:xfrm>
          <a:off x="27661" y="996043"/>
          <a:ext cx="8557055" cy="5502734"/>
        </p:xfrm>
        <a:graphic>
          <a:graphicData uri="http://schemas.openxmlformats.org/drawingml/2006/table">
            <a:tbl>
              <a:tblPr firstRow="1" firstCol="1" bandRow="1">
                <a:tableStyleId>{5C22544A-7EE6-4342-B048-85BDC9FD1C3A}</a:tableStyleId>
              </a:tblPr>
              <a:tblGrid>
                <a:gridCol w="1560131">
                  <a:extLst>
                    <a:ext uri="{9D8B030D-6E8A-4147-A177-3AD203B41FA5}">
                      <a16:colId xmlns:a16="http://schemas.microsoft.com/office/drawing/2014/main" val="2637619435"/>
                    </a:ext>
                  </a:extLst>
                </a:gridCol>
                <a:gridCol w="777436">
                  <a:extLst>
                    <a:ext uri="{9D8B030D-6E8A-4147-A177-3AD203B41FA5}">
                      <a16:colId xmlns:a16="http://schemas.microsoft.com/office/drawing/2014/main" val="4275762046"/>
                    </a:ext>
                  </a:extLst>
                </a:gridCol>
                <a:gridCol w="777436">
                  <a:extLst>
                    <a:ext uri="{9D8B030D-6E8A-4147-A177-3AD203B41FA5}">
                      <a16:colId xmlns:a16="http://schemas.microsoft.com/office/drawing/2014/main" val="914277182"/>
                    </a:ext>
                  </a:extLst>
                </a:gridCol>
                <a:gridCol w="777436">
                  <a:extLst>
                    <a:ext uri="{9D8B030D-6E8A-4147-A177-3AD203B41FA5}">
                      <a16:colId xmlns:a16="http://schemas.microsoft.com/office/drawing/2014/main" val="1762374631"/>
                    </a:ext>
                  </a:extLst>
                </a:gridCol>
                <a:gridCol w="777436">
                  <a:extLst>
                    <a:ext uri="{9D8B030D-6E8A-4147-A177-3AD203B41FA5}">
                      <a16:colId xmlns:a16="http://schemas.microsoft.com/office/drawing/2014/main" val="2218142199"/>
                    </a:ext>
                  </a:extLst>
                </a:gridCol>
                <a:gridCol w="777436">
                  <a:extLst>
                    <a:ext uri="{9D8B030D-6E8A-4147-A177-3AD203B41FA5}">
                      <a16:colId xmlns:a16="http://schemas.microsoft.com/office/drawing/2014/main" val="534800224"/>
                    </a:ext>
                  </a:extLst>
                </a:gridCol>
                <a:gridCol w="777436">
                  <a:extLst>
                    <a:ext uri="{9D8B030D-6E8A-4147-A177-3AD203B41FA5}">
                      <a16:colId xmlns:a16="http://schemas.microsoft.com/office/drawing/2014/main" val="577075978"/>
                    </a:ext>
                  </a:extLst>
                </a:gridCol>
                <a:gridCol w="777436">
                  <a:extLst>
                    <a:ext uri="{9D8B030D-6E8A-4147-A177-3AD203B41FA5}">
                      <a16:colId xmlns:a16="http://schemas.microsoft.com/office/drawing/2014/main" val="2488871385"/>
                    </a:ext>
                  </a:extLst>
                </a:gridCol>
                <a:gridCol w="777436">
                  <a:extLst>
                    <a:ext uri="{9D8B030D-6E8A-4147-A177-3AD203B41FA5}">
                      <a16:colId xmlns:a16="http://schemas.microsoft.com/office/drawing/2014/main" val="3896827494"/>
                    </a:ext>
                  </a:extLst>
                </a:gridCol>
                <a:gridCol w="777436">
                  <a:extLst>
                    <a:ext uri="{9D8B030D-6E8A-4147-A177-3AD203B41FA5}">
                      <a16:colId xmlns:a16="http://schemas.microsoft.com/office/drawing/2014/main" val="2599510715"/>
                    </a:ext>
                  </a:extLst>
                </a:gridCol>
              </a:tblGrid>
              <a:tr h="203015">
                <a:tc rowSpan="2">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Vulnerability Type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Statistical Text &amp; Machine Learning</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1787117"/>
                  </a:ext>
                </a:extLst>
              </a:tr>
              <a:tr h="751451">
                <a:tc vMerge="1">
                  <a:txBody>
                    <a:bodyPr/>
                    <a:lstStyle/>
                    <a:p>
                      <a:endParaRPr lang="zh-CN" altLang="en-US"/>
                    </a:p>
                  </a:txBody>
                  <a:tcP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4539246"/>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Cross-site Scripting</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(XSS)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0.8337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0.9835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0.9813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1849893"/>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SQL Injection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3303836"/>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Weak Password</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0.7083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0.9412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0.9472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011954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Successful Intrusion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Event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0.5275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0.8092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0.7858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0.8507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19478045"/>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Sensitive Information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Disclosure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0.6002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0.8236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0.8284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0.8592</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719537"/>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File Operation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Vulnerability</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0.6665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0.9171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7500715"/>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Configuration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0.7981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0.5746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907361"/>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Design Defect/</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Logic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0.9068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4772751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Remote Code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Execution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0.9464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0822439"/>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Unauthorized Access/</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Permission Bypass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0.8174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0.8367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0.8548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0.8630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0548137"/>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0.6773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0.9106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0.9086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1851345"/>
                  </a:ext>
                </a:extLst>
              </a:tr>
            </a:tbl>
          </a:graphicData>
        </a:graphic>
      </p:graphicFrame>
    </p:spTree>
    <p:extLst>
      <p:ext uri="{BB962C8B-B14F-4D97-AF65-F5344CB8AC3E}">
        <p14:creationId xmlns:p14="http://schemas.microsoft.com/office/powerpoint/2010/main" val="334351679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21718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Vulnerability Type Identification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8584716" y="1198078"/>
            <a:ext cx="3579623" cy="4031873"/>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low classification performance of these four types of vulnerabilities may be due to unbalance dataset and complexity of vulnerabilities.</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Unauthorized Access/Permission Bypass means that attackers without authentication can still remote login servers.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These vulnerability records usually contain illegal manipulation of databases or website directories, as well as leakage of sensitive information.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Therefore, these records can also be classified as Sensitive Information Disclosure.</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18" name="表格 17">
            <a:extLst>
              <a:ext uri="{FF2B5EF4-FFF2-40B4-BE49-F238E27FC236}">
                <a16:creationId xmlns:a16="http://schemas.microsoft.com/office/drawing/2014/main" id="{3835261D-EF87-B452-6C52-14DA9523B276}"/>
              </a:ext>
            </a:extLst>
          </p:cNvPr>
          <p:cNvGraphicFramePr>
            <a:graphicFrameLocks noGrp="1"/>
          </p:cNvGraphicFramePr>
          <p:nvPr/>
        </p:nvGraphicFramePr>
        <p:xfrm>
          <a:off x="27661" y="996043"/>
          <a:ext cx="8557055" cy="5502734"/>
        </p:xfrm>
        <a:graphic>
          <a:graphicData uri="http://schemas.openxmlformats.org/drawingml/2006/table">
            <a:tbl>
              <a:tblPr firstRow="1" firstCol="1" bandRow="1">
                <a:tableStyleId>{5C22544A-7EE6-4342-B048-85BDC9FD1C3A}</a:tableStyleId>
              </a:tblPr>
              <a:tblGrid>
                <a:gridCol w="1560131">
                  <a:extLst>
                    <a:ext uri="{9D8B030D-6E8A-4147-A177-3AD203B41FA5}">
                      <a16:colId xmlns:a16="http://schemas.microsoft.com/office/drawing/2014/main" val="2637619435"/>
                    </a:ext>
                  </a:extLst>
                </a:gridCol>
                <a:gridCol w="777436">
                  <a:extLst>
                    <a:ext uri="{9D8B030D-6E8A-4147-A177-3AD203B41FA5}">
                      <a16:colId xmlns:a16="http://schemas.microsoft.com/office/drawing/2014/main" val="4275762046"/>
                    </a:ext>
                  </a:extLst>
                </a:gridCol>
                <a:gridCol w="777436">
                  <a:extLst>
                    <a:ext uri="{9D8B030D-6E8A-4147-A177-3AD203B41FA5}">
                      <a16:colId xmlns:a16="http://schemas.microsoft.com/office/drawing/2014/main" val="914277182"/>
                    </a:ext>
                  </a:extLst>
                </a:gridCol>
                <a:gridCol w="777436">
                  <a:extLst>
                    <a:ext uri="{9D8B030D-6E8A-4147-A177-3AD203B41FA5}">
                      <a16:colId xmlns:a16="http://schemas.microsoft.com/office/drawing/2014/main" val="1762374631"/>
                    </a:ext>
                  </a:extLst>
                </a:gridCol>
                <a:gridCol w="777436">
                  <a:extLst>
                    <a:ext uri="{9D8B030D-6E8A-4147-A177-3AD203B41FA5}">
                      <a16:colId xmlns:a16="http://schemas.microsoft.com/office/drawing/2014/main" val="2218142199"/>
                    </a:ext>
                  </a:extLst>
                </a:gridCol>
                <a:gridCol w="777436">
                  <a:extLst>
                    <a:ext uri="{9D8B030D-6E8A-4147-A177-3AD203B41FA5}">
                      <a16:colId xmlns:a16="http://schemas.microsoft.com/office/drawing/2014/main" val="534800224"/>
                    </a:ext>
                  </a:extLst>
                </a:gridCol>
                <a:gridCol w="777436">
                  <a:extLst>
                    <a:ext uri="{9D8B030D-6E8A-4147-A177-3AD203B41FA5}">
                      <a16:colId xmlns:a16="http://schemas.microsoft.com/office/drawing/2014/main" val="577075978"/>
                    </a:ext>
                  </a:extLst>
                </a:gridCol>
                <a:gridCol w="777436">
                  <a:extLst>
                    <a:ext uri="{9D8B030D-6E8A-4147-A177-3AD203B41FA5}">
                      <a16:colId xmlns:a16="http://schemas.microsoft.com/office/drawing/2014/main" val="2488871385"/>
                    </a:ext>
                  </a:extLst>
                </a:gridCol>
                <a:gridCol w="777436">
                  <a:extLst>
                    <a:ext uri="{9D8B030D-6E8A-4147-A177-3AD203B41FA5}">
                      <a16:colId xmlns:a16="http://schemas.microsoft.com/office/drawing/2014/main" val="3896827494"/>
                    </a:ext>
                  </a:extLst>
                </a:gridCol>
                <a:gridCol w="777436">
                  <a:extLst>
                    <a:ext uri="{9D8B030D-6E8A-4147-A177-3AD203B41FA5}">
                      <a16:colId xmlns:a16="http://schemas.microsoft.com/office/drawing/2014/main" val="2599510715"/>
                    </a:ext>
                  </a:extLst>
                </a:gridCol>
              </a:tblGrid>
              <a:tr h="203015">
                <a:tc rowSpan="2">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Vulnerability Type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Statistical Text &amp; Machine Learning</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1787117"/>
                  </a:ext>
                </a:extLst>
              </a:tr>
              <a:tr h="751451">
                <a:tc vMerge="1">
                  <a:txBody>
                    <a:bodyPr/>
                    <a:lstStyle/>
                    <a:p>
                      <a:endParaRPr lang="zh-CN" altLang="en-US"/>
                    </a:p>
                  </a:txBody>
                  <a:tcP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4539246"/>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Cross-site Scripting</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(XSS)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0.8337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0.9835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0.9813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1849893"/>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SQL Injection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3303836"/>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Weak Password</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0.7083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0.9412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0.9472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011954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Successful Intrusion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Event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0.5275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0.8092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0.7858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0.8507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19478045"/>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Sensitive Information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Disclosure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0.6002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0.8236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0.8284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0.8592</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719537"/>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File Operation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Vulnerability</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0.6665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0.9171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7500715"/>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Configuration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0.7981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0.5746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907361"/>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Design Defect/</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Logic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0.9068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4772751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Remote Code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Execution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0.9464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0822439"/>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Unauthorized Access/</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Permission Bypass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0.8174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0.8367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0.8548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0.8630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0548137"/>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0.6773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0.9106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0.9086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1851345"/>
                  </a:ext>
                </a:extLst>
              </a:tr>
            </a:tbl>
          </a:graphicData>
        </a:graphic>
      </p:graphicFrame>
    </p:spTree>
    <p:extLst>
      <p:ext uri="{BB962C8B-B14F-4D97-AF65-F5344CB8AC3E}">
        <p14:creationId xmlns:p14="http://schemas.microsoft.com/office/powerpoint/2010/main" val="50291794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21718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Vulnerability Type Identification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8584716" y="1198078"/>
            <a:ext cx="3579623" cy="4278094"/>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Model Aspects</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In the first identification model, the identification rate is relatively higher in RF and GBDT, but is lowest in CART.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In terms of model characteristics, it is more difficult for CART to predict continuous text. RF and GBDT improve CART by assembling weak classifiers into more powerful ones. Thus, the results of RF and GBDT are significantly improved.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LR and SVM are common linear models. Their identification rates are more than 87%, slightly lower than GBDT and RF. </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18" name="表格 17">
            <a:extLst>
              <a:ext uri="{FF2B5EF4-FFF2-40B4-BE49-F238E27FC236}">
                <a16:creationId xmlns:a16="http://schemas.microsoft.com/office/drawing/2014/main" id="{3835261D-EF87-B452-6C52-14DA9523B276}"/>
              </a:ext>
            </a:extLst>
          </p:cNvPr>
          <p:cNvGraphicFramePr>
            <a:graphicFrameLocks noGrp="1"/>
          </p:cNvGraphicFramePr>
          <p:nvPr/>
        </p:nvGraphicFramePr>
        <p:xfrm>
          <a:off x="27661" y="996043"/>
          <a:ext cx="8557055" cy="5502734"/>
        </p:xfrm>
        <a:graphic>
          <a:graphicData uri="http://schemas.openxmlformats.org/drawingml/2006/table">
            <a:tbl>
              <a:tblPr firstRow="1" firstCol="1" bandRow="1">
                <a:tableStyleId>{5C22544A-7EE6-4342-B048-85BDC9FD1C3A}</a:tableStyleId>
              </a:tblPr>
              <a:tblGrid>
                <a:gridCol w="1560131">
                  <a:extLst>
                    <a:ext uri="{9D8B030D-6E8A-4147-A177-3AD203B41FA5}">
                      <a16:colId xmlns:a16="http://schemas.microsoft.com/office/drawing/2014/main" val="2637619435"/>
                    </a:ext>
                  </a:extLst>
                </a:gridCol>
                <a:gridCol w="777436">
                  <a:extLst>
                    <a:ext uri="{9D8B030D-6E8A-4147-A177-3AD203B41FA5}">
                      <a16:colId xmlns:a16="http://schemas.microsoft.com/office/drawing/2014/main" val="4275762046"/>
                    </a:ext>
                  </a:extLst>
                </a:gridCol>
                <a:gridCol w="777436">
                  <a:extLst>
                    <a:ext uri="{9D8B030D-6E8A-4147-A177-3AD203B41FA5}">
                      <a16:colId xmlns:a16="http://schemas.microsoft.com/office/drawing/2014/main" val="914277182"/>
                    </a:ext>
                  </a:extLst>
                </a:gridCol>
                <a:gridCol w="777436">
                  <a:extLst>
                    <a:ext uri="{9D8B030D-6E8A-4147-A177-3AD203B41FA5}">
                      <a16:colId xmlns:a16="http://schemas.microsoft.com/office/drawing/2014/main" val="1762374631"/>
                    </a:ext>
                  </a:extLst>
                </a:gridCol>
                <a:gridCol w="777436">
                  <a:extLst>
                    <a:ext uri="{9D8B030D-6E8A-4147-A177-3AD203B41FA5}">
                      <a16:colId xmlns:a16="http://schemas.microsoft.com/office/drawing/2014/main" val="2218142199"/>
                    </a:ext>
                  </a:extLst>
                </a:gridCol>
                <a:gridCol w="777436">
                  <a:extLst>
                    <a:ext uri="{9D8B030D-6E8A-4147-A177-3AD203B41FA5}">
                      <a16:colId xmlns:a16="http://schemas.microsoft.com/office/drawing/2014/main" val="534800224"/>
                    </a:ext>
                  </a:extLst>
                </a:gridCol>
                <a:gridCol w="777436">
                  <a:extLst>
                    <a:ext uri="{9D8B030D-6E8A-4147-A177-3AD203B41FA5}">
                      <a16:colId xmlns:a16="http://schemas.microsoft.com/office/drawing/2014/main" val="577075978"/>
                    </a:ext>
                  </a:extLst>
                </a:gridCol>
                <a:gridCol w="777436">
                  <a:extLst>
                    <a:ext uri="{9D8B030D-6E8A-4147-A177-3AD203B41FA5}">
                      <a16:colId xmlns:a16="http://schemas.microsoft.com/office/drawing/2014/main" val="2488871385"/>
                    </a:ext>
                  </a:extLst>
                </a:gridCol>
                <a:gridCol w="777436">
                  <a:extLst>
                    <a:ext uri="{9D8B030D-6E8A-4147-A177-3AD203B41FA5}">
                      <a16:colId xmlns:a16="http://schemas.microsoft.com/office/drawing/2014/main" val="3896827494"/>
                    </a:ext>
                  </a:extLst>
                </a:gridCol>
                <a:gridCol w="777436">
                  <a:extLst>
                    <a:ext uri="{9D8B030D-6E8A-4147-A177-3AD203B41FA5}">
                      <a16:colId xmlns:a16="http://schemas.microsoft.com/office/drawing/2014/main" val="2599510715"/>
                    </a:ext>
                  </a:extLst>
                </a:gridCol>
              </a:tblGrid>
              <a:tr h="203015">
                <a:tc rowSpan="2">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Vulnerability Type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Statistical Text &amp; Machine Learning</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1787117"/>
                  </a:ext>
                </a:extLst>
              </a:tr>
              <a:tr h="751451">
                <a:tc vMerge="1">
                  <a:txBody>
                    <a:bodyPr/>
                    <a:lstStyle/>
                    <a:p>
                      <a:endParaRPr lang="zh-CN" altLang="en-US"/>
                    </a:p>
                  </a:txBody>
                  <a:tcP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4539246"/>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Cross-site Scripting</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(XSS)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0.8337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0.9835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0.9813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1849893"/>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SQL Injection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3303836"/>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Weak Password</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0.7083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0.9412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0.9472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011954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Successful Intrusion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Event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0.5275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0.8092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0.7858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0.8507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19478045"/>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Sensitive Information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Disclosure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0.6002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0.8236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0.8284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0.8592</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719537"/>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File Operation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Vulnerability</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0.6665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0.9171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7500715"/>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Configuration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0.7981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0.5746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907361"/>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Design Defect/</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Logic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0.9068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4772751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Remote Code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Execution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0.9464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0822439"/>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Unauthorized Access/</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Permission Bypass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0.8174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0.8367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0.8548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0.8630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0548137"/>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0.6773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0.9106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0.9086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1851345"/>
                  </a:ext>
                </a:extLst>
              </a:tr>
            </a:tbl>
          </a:graphicData>
        </a:graphic>
      </p:graphicFrame>
    </p:spTree>
    <p:extLst>
      <p:ext uri="{BB962C8B-B14F-4D97-AF65-F5344CB8AC3E}">
        <p14:creationId xmlns:p14="http://schemas.microsoft.com/office/powerpoint/2010/main" val="176725437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21718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Vulnerability Type Identification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8584716" y="1198078"/>
            <a:ext cx="3579623" cy="4278094"/>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Model Aspects</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In the second identification model, all the identification rates of each identifier are higher than 0.9.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SG+NS could achieve the highest identification rate. SG could perform better than CBOW model for the reason that SG is more suitable to analyze long texts.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Overall, ANN could outperform traditional machine learning models when identifying information systems vulnerabilities.</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 </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18" name="表格 17">
            <a:extLst>
              <a:ext uri="{FF2B5EF4-FFF2-40B4-BE49-F238E27FC236}">
                <a16:creationId xmlns:a16="http://schemas.microsoft.com/office/drawing/2014/main" id="{3835261D-EF87-B452-6C52-14DA9523B276}"/>
              </a:ext>
            </a:extLst>
          </p:cNvPr>
          <p:cNvGraphicFramePr>
            <a:graphicFrameLocks noGrp="1"/>
          </p:cNvGraphicFramePr>
          <p:nvPr/>
        </p:nvGraphicFramePr>
        <p:xfrm>
          <a:off x="27661" y="996043"/>
          <a:ext cx="8557055" cy="5502734"/>
        </p:xfrm>
        <a:graphic>
          <a:graphicData uri="http://schemas.openxmlformats.org/drawingml/2006/table">
            <a:tbl>
              <a:tblPr firstRow="1" firstCol="1" bandRow="1">
                <a:tableStyleId>{5C22544A-7EE6-4342-B048-85BDC9FD1C3A}</a:tableStyleId>
              </a:tblPr>
              <a:tblGrid>
                <a:gridCol w="1560131">
                  <a:extLst>
                    <a:ext uri="{9D8B030D-6E8A-4147-A177-3AD203B41FA5}">
                      <a16:colId xmlns:a16="http://schemas.microsoft.com/office/drawing/2014/main" val="2637619435"/>
                    </a:ext>
                  </a:extLst>
                </a:gridCol>
                <a:gridCol w="777436">
                  <a:extLst>
                    <a:ext uri="{9D8B030D-6E8A-4147-A177-3AD203B41FA5}">
                      <a16:colId xmlns:a16="http://schemas.microsoft.com/office/drawing/2014/main" val="4275762046"/>
                    </a:ext>
                  </a:extLst>
                </a:gridCol>
                <a:gridCol w="777436">
                  <a:extLst>
                    <a:ext uri="{9D8B030D-6E8A-4147-A177-3AD203B41FA5}">
                      <a16:colId xmlns:a16="http://schemas.microsoft.com/office/drawing/2014/main" val="914277182"/>
                    </a:ext>
                  </a:extLst>
                </a:gridCol>
                <a:gridCol w="777436">
                  <a:extLst>
                    <a:ext uri="{9D8B030D-6E8A-4147-A177-3AD203B41FA5}">
                      <a16:colId xmlns:a16="http://schemas.microsoft.com/office/drawing/2014/main" val="1762374631"/>
                    </a:ext>
                  </a:extLst>
                </a:gridCol>
                <a:gridCol w="777436">
                  <a:extLst>
                    <a:ext uri="{9D8B030D-6E8A-4147-A177-3AD203B41FA5}">
                      <a16:colId xmlns:a16="http://schemas.microsoft.com/office/drawing/2014/main" val="2218142199"/>
                    </a:ext>
                  </a:extLst>
                </a:gridCol>
                <a:gridCol w="777436">
                  <a:extLst>
                    <a:ext uri="{9D8B030D-6E8A-4147-A177-3AD203B41FA5}">
                      <a16:colId xmlns:a16="http://schemas.microsoft.com/office/drawing/2014/main" val="534800224"/>
                    </a:ext>
                  </a:extLst>
                </a:gridCol>
                <a:gridCol w="777436">
                  <a:extLst>
                    <a:ext uri="{9D8B030D-6E8A-4147-A177-3AD203B41FA5}">
                      <a16:colId xmlns:a16="http://schemas.microsoft.com/office/drawing/2014/main" val="577075978"/>
                    </a:ext>
                  </a:extLst>
                </a:gridCol>
                <a:gridCol w="777436">
                  <a:extLst>
                    <a:ext uri="{9D8B030D-6E8A-4147-A177-3AD203B41FA5}">
                      <a16:colId xmlns:a16="http://schemas.microsoft.com/office/drawing/2014/main" val="2488871385"/>
                    </a:ext>
                  </a:extLst>
                </a:gridCol>
                <a:gridCol w="777436">
                  <a:extLst>
                    <a:ext uri="{9D8B030D-6E8A-4147-A177-3AD203B41FA5}">
                      <a16:colId xmlns:a16="http://schemas.microsoft.com/office/drawing/2014/main" val="3896827494"/>
                    </a:ext>
                  </a:extLst>
                </a:gridCol>
                <a:gridCol w="777436">
                  <a:extLst>
                    <a:ext uri="{9D8B030D-6E8A-4147-A177-3AD203B41FA5}">
                      <a16:colId xmlns:a16="http://schemas.microsoft.com/office/drawing/2014/main" val="2599510715"/>
                    </a:ext>
                  </a:extLst>
                </a:gridCol>
              </a:tblGrid>
              <a:tr h="203015">
                <a:tc rowSpan="2">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Vulnerability Type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Statistical Text &amp; Machine Learning</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1787117"/>
                  </a:ext>
                </a:extLst>
              </a:tr>
              <a:tr h="751451">
                <a:tc vMerge="1">
                  <a:txBody>
                    <a:bodyPr/>
                    <a:lstStyle/>
                    <a:p>
                      <a:endParaRPr lang="zh-CN" altLang="en-US"/>
                    </a:p>
                  </a:txBody>
                  <a:tcP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4539246"/>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Cross-site Scripting</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(XSS)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0.8337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0.9835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0.9813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0.9804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01849893"/>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SQL Injection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0.9632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0.9714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3303836"/>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Weak Password</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0.9304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0.7083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0.9412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0.9472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8011954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Successful Intrusion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Event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0.7929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0.5275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0.8092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0.7858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0.8507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19478045"/>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Sensitive Information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Disclosure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0.6002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0.8236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0.8284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0.8592</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719537"/>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File Operation</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 Vulnerability</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0.6665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0.9171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0.9283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47500715"/>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Configuration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0.7981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0.5746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0.8054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0.8309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0.8388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907361"/>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Design Defect/</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Logic Error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0.9068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47727513"/>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Remote Code </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Execution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0.9082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0.9299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0.9241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0.8996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0.9464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0822439"/>
                  </a:ext>
                </a:extLst>
              </a:tr>
              <a:tr h="533744">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Unauthorized Access/</a:t>
                      </a:r>
                      <a:endParaRPr lang="zh-CN" sz="1200">
                        <a:effectLst/>
                        <a:latin typeface="Times New Roman" panose="02020603050405020304" pitchFamily="18" charset="0"/>
                        <a:cs typeface="Times New Roman" panose="02020603050405020304" pitchFamily="18" charset="0"/>
                      </a:endParaRPr>
                    </a:p>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Permission Bypass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0.8174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0.8367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0.8224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0.8548</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0.8630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0.8574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40548137"/>
                  </a:ext>
                </a:extLst>
              </a:tr>
              <a:tr h="203015">
                <a:tc>
                  <a:txBody>
                    <a:bodyPr/>
                    <a:lstStyle/>
                    <a:p>
                      <a:pPr marL="304800" indent="-304800"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0.6773</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0.8875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0.9069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0.9106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304800" indent="-30480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0.9086</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71851345"/>
                  </a:ext>
                </a:extLst>
              </a:tr>
            </a:tbl>
          </a:graphicData>
        </a:graphic>
      </p:graphicFrame>
    </p:spTree>
    <p:extLst>
      <p:ext uri="{BB962C8B-B14F-4D97-AF65-F5344CB8AC3E}">
        <p14:creationId xmlns:p14="http://schemas.microsoft.com/office/powerpoint/2010/main" val="22054546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86488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Risk Level Prediction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1104777" y="3161708"/>
            <a:ext cx="10077512" cy="3046988"/>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prediction rates of low risk level and high risk level vulnerabilities are higher than that of middle risk level vulnerabilities.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Take Cross-site Scripting (XSS) as an example.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High risk XSS can lead to Web page hanging horse, identity theft, XSS worm attacks and so on. Some attackers utilize XSS to steal cookies, and view users' privacy. The description of low risk vulnerabilities is significantly sophisticated.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For low risk XSS, posters mostly describe the location of the vulnerability to warn companies, such as headers of logs or comments. The description of low risk vulnerabilities is significantly simpler. </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On the other hand, the description of middle risk vulnerabilities is relatively ambiguous.</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poster described the impact of a middle risk level XSS in Baihe as: “if the malicious code inserted, its spreading impact is still not insignificant”. </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3" name="表格 2">
            <a:extLst>
              <a:ext uri="{FF2B5EF4-FFF2-40B4-BE49-F238E27FC236}">
                <a16:creationId xmlns:a16="http://schemas.microsoft.com/office/drawing/2014/main" id="{BF2698A2-8A8E-299D-CF07-ECCE56162B54}"/>
              </a:ext>
            </a:extLst>
          </p:cNvPr>
          <p:cNvGraphicFramePr>
            <a:graphicFrameLocks noGrp="1"/>
          </p:cNvGraphicFramePr>
          <p:nvPr/>
        </p:nvGraphicFramePr>
        <p:xfrm>
          <a:off x="666689" y="1387968"/>
          <a:ext cx="10515600" cy="1392301"/>
        </p:xfrm>
        <a:graphic>
          <a:graphicData uri="http://schemas.openxmlformats.org/drawingml/2006/table">
            <a:tbl>
              <a:tblPr firstRow="1" firstCol="1" bandRow="1">
                <a:tableStyleId>{5C22544A-7EE6-4342-B048-85BDC9FD1C3A}</a:tableStyleId>
              </a:tblPr>
              <a:tblGrid>
                <a:gridCol w="1051560">
                  <a:extLst>
                    <a:ext uri="{9D8B030D-6E8A-4147-A177-3AD203B41FA5}">
                      <a16:colId xmlns:a16="http://schemas.microsoft.com/office/drawing/2014/main" val="2521830599"/>
                    </a:ext>
                  </a:extLst>
                </a:gridCol>
                <a:gridCol w="1051560">
                  <a:extLst>
                    <a:ext uri="{9D8B030D-6E8A-4147-A177-3AD203B41FA5}">
                      <a16:colId xmlns:a16="http://schemas.microsoft.com/office/drawing/2014/main" val="1749742045"/>
                    </a:ext>
                  </a:extLst>
                </a:gridCol>
                <a:gridCol w="1051560">
                  <a:extLst>
                    <a:ext uri="{9D8B030D-6E8A-4147-A177-3AD203B41FA5}">
                      <a16:colId xmlns:a16="http://schemas.microsoft.com/office/drawing/2014/main" val="1762583529"/>
                    </a:ext>
                  </a:extLst>
                </a:gridCol>
                <a:gridCol w="1051560">
                  <a:extLst>
                    <a:ext uri="{9D8B030D-6E8A-4147-A177-3AD203B41FA5}">
                      <a16:colId xmlns:a16="http://schemas.microsoft.com/office/drawing/2014/main" val="2396022431"/>
                    </a:ext>
                  </a:extLst>
                </a:gridCol>
                <a:gridCol w="1051560">
                  <a:extLst>
                    <a:ext uri="{9D8B030D-6E8A-4147-A177-3AD203B41FA5}">
                      <a16:colId xmlns:a16="http://schemas.microsoft.com/office/drawing/2014/main" val="1221237407"/>
                    </a:ext>
                  </a:extLst>
                </a:gridCol>
                <a:gridCol w="1051560">
                  <a:extLst>
                    <a:ext uri="{9D8B030D-6E8A-4147-A177-3AD203B41FA5}">
                      <a16:colId xmlns:a16="http://schemas.microsoft.com/office/drawing/2014/main" val="3710387543"/>
                    </a:ext>
                  </a:extLst>
                </a:gridCol>
                <a:gridCol w="1051560">
                  <a:extLst>
                    <a:ext uri="{9D8B030D-6E8A-4147-A177-3AD203B41FA5}">
                      <a16:colId xmlns:a16="http://schemas.microsoft.com/office/drawing/2014/main" val="2208062365"/>
                    </a:ext>
                  </a:extLst>
                </a:gridCol>
                <a:gridCol w="1051560">
                  <a:extLst>
                    <a:ext uri="{9D8B030D-6E8A-4147-A177-3AD203B41FA5}">
                      <a16:colId xmlns:a16="http://schemas.microsoft.com/office/drawing/2014/main" val="800432119"/>
                    </a:ext>
                  </a:extLst>
                </a:gridCol>
                <a:gridCol w="1051560">
                  <a:extLst>
                    <a:ext uri="{9D8B030D-6E8A-4147-A177-3AD203B41FA5}">
                      <a16:colId xmlns:a16="http://schemas.microsoft.com/office/drawing/2014/main" val="1844456406"/>
                    </a:ext>
                  </a:extLst>
                </a:gridCol>
                <a:gridCol w="1051560">
                  <a:extLst>
                    <a:ext uri="{9D8B030D-6E8A-4147-A177-3AD203B41FA5}">
                      <a16:colId xmlns:a16="http://schemas.microsoft.com/office/drawing/2014/main" val="3916727896"/>
                    </a:ext>
                  </a:extLst>
                </a:gridCol>
              </a:tblGrid>
              <a:tr h="0">
                <a:tc rowSpan="2">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Risk Level</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Statistical Text &amp; Machine Learning</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43201751"/>
                  </a:ext>
                </a:extLst>
              </a:tr>
              <a:tr h="0">
                <a:tc vMerge="1">
                  <a:txBody>
                    <a:bodyPr/>
                    <a:lstStyle/>
                    <a:p>
                      <a:endParaRPr lang="zh-CN" altLang="en-US"/>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089149"/>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High</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0.7418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0.5794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0.7363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0.7198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0.7417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56299872"/>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Middle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0.5402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0.6444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0.6340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0.6728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0.6715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77559002"/>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Low</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0.7532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0.5686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0.7553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0.7351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0.7628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0.7727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41654188"/>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0.6955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0.5627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0.6979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0.7185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0.7294</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13597884"/>
                  </a:ext>
                </a:extLst>
              </a:tr>
            </a:tbl>
          </a:graphicData>
        </a:graphic>
      </p:graphicFrame>
    </p:spTree>
    <p:extLst>
      <p:ext uri="{BB962C8B-B14F-4D97-AF65-F5344CB8AC3E}">
        <p14:creationId xmlns:p14="http://schemas.microsoft.com/office/powerpoint/2010/main" val="136756065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86488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Risk Level Prediction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sp>
        <p:nvSpPr>
          <p:cNvPr id="44" name="文本框 43">
            <a:extLst>
              <a:ext uri="{FF2B5EF4-FFF2-40B4-BE49-F238E27FC236}">
                <a16:creationId xmlns:a16="http://schemas.microsoft.com/office/drawing/2014/main" id="{78C7E719-A124-FA4E-8812-DA0140BA9A62}"/>
              </a:ext>
            </a:extLst>
          </p:cNvPr>
          <p:cNvSpPr txBox="1"/>
          <p:nvPr/>
        </p:nvSpPr>
        <p:spPr>
          <a:xfrm>
            <a:off x="1104777" y="3161708"/>
            <a:ext cx="9639423" cy="3539430"/>
          </a:xfrm>
          <a:prstGeom prst="rect">
            <a:avLst/>
          </a:prstGeom>
          <a:noFill/>
        </p:spPr>
        <p:txBody>
          <a:bodyPr wrap="square" rtlCol="0">
            <a:spAutoFit/>
          </a:bodyPr>
          <a:lstStyle/>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Algorithm Aspect</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GBDT performs better in risk level prediction. Its performance was similar to that of ANN.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LR performs better when predicting low and high-risk levels.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 performance of RF, GBDT and SVM in risk level prediction is more stable.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In contrast, CART performs worst in risk level prediction tasks. CART has high computational complexity and is not suitable for high-dimensional sparse features. Since there exist a large number of features in our experiments, it takes a lot of time to train each regression tree. This may explain the low performance of CART.</a:t>
            </a:r>
          </a:p>
          <a:p>
            <a:pPr lvl="0">
              <a:defRPr/>
            </a:pP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For ANN</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SG could achieve higher prediction rate than CBOW since SG is suitable to analyze long documents. </a:t>
            </a: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HS slightly outperforms NS since HS is good at pre-training of infrequent words. </a:t>
            </a:r>
          </a:p>
          <a:p>
            <a:pPr lvl="0">
              <a:defRPr/>
            </a:pPr>
            <a:endPar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lvl="0">
              <a:defRPr/>
            </a:pPr>
            <a:r>
              <a:rPr kumimoji="1" lang="en-US" altLang="zh-CN" sz="1600" dirty="0">
                <a:solidFill>
                  <a:prstClr val="black">
                    <a:lumMod val="75000"/>
                    <a:lumOff val="25000"/>
                  </a:prstClr>
                </a:solidFill>
                <a:latin typeface="Times New Roman" panose="02020603050405020304" pitchFamily="18" charset="0"/>
                <a:cs typeface="Times New Roman" panose="02020603050405020304" pitchFamily="18" charset="0"/>
                <a:sym typeface="+mn-lt"/>
              </a:rPr>
              <a:t>Overall, ANN outperforms traditional machine learning models by about 2% in AUC score.</a:t>
            </a:r>
            <a:endParaRPr kumimoji="1" lang="en-US" altLang="zh-CN" sz="16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3" name="表格 2">
            <a:extLst>
              <a:ext uri="{FF2B5EF4-FFF2-40B4-BE49-F238E27FC236}">
                <a16:creationId xmlns:a16="http://schemas.microsoft.com/office/drawing/2014/main" id="{BF2698A2-8A8E-299D-CF07-ECCE56162B54}"/>
              </a:ext>
            </a:extLst>
          </p:cNvPr>
          <p:cNvGraphicFramePr>
            <a:graphicFrameLocks noGrp="1"/>
          </p:cNvGraphicFramePr>
          <p:nvPr>
            <p:extLst>
              <p:ext uri="{D42A27DB-BD31-4B8C-83A1-F6EECF244321}">
                <p14:modId xmlns:p14="http://schemas.microsoft.com/office/powerpoint/2010/main" val="3100894202"/>
              </p:ext>
            </p:extLst>
          </p:nvPr>
        </p:nvGraphicFramePr>
        <p:xfrm>
          <a:off x="666689" y="1387968"/>
          <a:ext cx="10515600" cy="1392301"/>
        </p:xfrm>
        <a:graphic>
          <a:graphicData uri="http://schemas.openxmlformats.org/drawingml/2006/table">
            <a:tbl>
              <a:tblPr firstRow="1" firstCol="1" bandRow="1">
                <a:tableStyleId>{5C22544A-7EE6-4342-B048-85BDC9FD1C3A}</a:tableStyleId>
              </a:tblPr>
              <a:tblGrid>
                <a:gridCol w="1051560">
                  <a:extLst>
                    <a:ext uri="{9D8B030D-6E8A-4147-A177-3AD203B41FA5}">
                      <a16:colId xmlns:a16="http://schemas.microsoft.com/office/drawing/2014/main" val="2521830599"/>
                    </a:ext>
                  </a:extLst>
                </a:gridCol>
                <a:gridCol w="1051560">
                  <a:extLst>
                    <a:ext uri="{9D8B030D-6E8A-4147-A177-3AD203B41FA5}">
                      <a16:colId xmlns:a16="http://schemas.microsoft.com/office/drawing/2014/main" val="1749742045"/>
                    </a:ext>
                  </a:extLst>
                </a:gridCol>
                <a:gridCol w="1051560">
                  <a:extLst>
                    <a:ext uri="{9D8B030D-6E8A-4147-A177-3AD203B41FA5}">
                      <a16:colId xmlns:a16="http://schemas.microsoft.com/office/drawing/2014/main" val="1762583529"/>
                    </a:ext>
                  </a:extLst>
                </a:gridCol>
                <a:gridCol w="1051560">
                  <a:extLst>
                    <a:ext uri="{9D8B030D-6E8A-4147-A177-3AD203B41FA5}">
                      <a16:colId xmlns:a16="http://schemas.microsoft.com/office/drawing/2014/main" val="2396022431"/>
                    </a:ext>
                  </a:extLst>
                </a:gridCol>
                <a:gridCol w="1051560">
                  <a:extLst>
                    <a:ext uri="{9D8B030D-6E8A-4147-A177-3AD203B41FA5}">
                      <a16:colId xmlns:a16="http://schemas.microsoft.com/office/drawing/2014/main" val="1221237407"/>
                    </a:ext>
                  </a:extLst>
                </a:gridCol>
                <a:gridCol w="1051560">
                  <a:extLst>
                    <a:ext uri="{9D8B030D-6E8A-4147-A177-3AD203B41FA5}">
                      <a16:colId xmlns:a16="http://schemas.microsoft.com/office/drawing/2014/main" val="3710387543"/>
                    </a:ext>
                  </a:extLst>
                </a:gridCol>
                <a:gridCol w="1051560">
                  <a:extLst>
                    <a:ext uri="{9D8B030D-6E8A-4147-A177-3AD203B41FA5}">
                      <a16:colId xmlns:a16="http://schemas.microsoft.com/office/drawing/2014/main" val="2208062365"/>
                    </a:ext>
                  </a:extLst>
                </a:gridCol>
                <a:gridCol w="1051560">
                  <a:extLst>
                    <a:ext uri="{9D8B030D-6E8A-4147-A177-3AD203B41FA5}">
                      <a16:colId xmlns:a16="http://schemas.microsoft.com/office/drawing/2014/main" val="800432119"/>
                    </a:ext>
                  </a:extLst>
                </a:gridCol>
                <a:gridCol w="1051560">
                  <a:extLst>
                    <a:ext uri="{9D8B030D-6E8A-4147-A177-3AD203B41FA5}">
                      <a16:colId xmlns:a16="http://schemas.microsoft.com/office/drawing/2014/main" val="1844456406"/>
                    </a:ext>
                  </a:extLst>
                </a:gridCol>
                <a:gridCol w="1051560">
                  <a:extLst>
                    <a:ext uri="{9D8B030D-6E8A-4147-A177-3AD203B41FA5}">
                      <a16:colId xmlns:a16="http://schemas.microsoft.com/office/drawing/2014/main" val="3916727896"/>
                    </a:ext>
                  </a:extLst>
                </a:gridCol>
              </a:tblGrid>
              <a:tr h="0">
                <a:tc rowSpan="2">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Risk Level</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5">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Statistical Text &amp; Machine Learning</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Neural Text &amp; ANN</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43201751"/>
                  </a:ext>
                </a:extLst>
              </a:tr>
              <a:tr h="0">
                <a:tc vMerge="1">
                  <a:txBody>
                    <a:bodyPr/>
                    <a:lstStyle/>
                    <a:p>
                      <a:endParaRPr lang="zh-CN" altLang="en-US"/>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LR</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CART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RF</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GBDT</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SVM</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(CBOW+HS)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(SG+NS)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ANN</a:t>
                      </a:r>
                      <a:endParaRPr lang="zh-CN"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(SG+HS)</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66089149"/>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High</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0.7418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0.5794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0.7363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0.7198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0.7417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0.7431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0.7445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0.7441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56299872"/>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Middle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0.5914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0.5402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0.6444</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0.6638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0.6340</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0.6728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0.6719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0.6705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0.6715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77559002"/>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Low</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0.7532</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0.5686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0.7243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0.7553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0.7351</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0.7628</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0.7656</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0.7727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41654188"/>
                  </a:ext>
                </a:extLst>
              </a:tr>
              <a:tr h="0">
                <a:tc>
                  <a:txBody>
                    <a:bodyPr/>
                    <a:lstStyle/>
                    <a:p>
                      <a:pPr algn="just">
                        <a:lnSpc>
                          <a:spcPct val="107000"/>
                        </a:lnSpc>
                        <a:spcAft>
                          <a:spcPts val="800"/>
                        </a:spcAft>
                      </a:pPr>
                      <a:r>
                        <a:rPr lang="en-US" sz="1200">
                          <a:effectLst/>
                          <a:latin typeface="Times New Roman" panose="02020603050405020304" pitchFamily="18" charset="0"/>
                          <a:cs typeface="Times New Roman" panose="02020603050405020304" pitchFamily="18" charset="0"/>
                        </a:rPr>
                        <a:t>Average</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0.6955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0.5627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0.6979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0.7185</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0.6963</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0.7257</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0.7269</a:t>
                      </a:r>
                      <a:endParaRPr lang="zh-CN"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0.7294</a:t>
                      </a:r>
                      <a:endParaRPr lang="zh-CN"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13597884"/>
                  </a:ext>
                </a:extLst>
              </a:tr>
            </a:tbl>
          </a:graphicData>
        </a:graphic>
      </p:graphicFrame>
    </p:spTree>
    <p:extLst>
      <p:ext uri="{BB962C8B-B14F-4D97-AF65-F5344CB8AC3E}">
        <p14:creationId xmlns:p14="http://schemas.microsoft.com/office/powerpoint/2010/main" val="42102851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492243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dirty="0">
                <a:solidFill>
                  <a:srgbClr val="44546A"/>
                </a:solidFill>
                <a:cs typeface="+mn-ea"/>
                <a:sym typeface="+mn-lt"/>
              </a:rPr>
              <a:t>Conclusion and Future Direction</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42" name="文本框 41">
            <a:extLst>
              <a:ext uri="{FF2B5EF4-FFF2-40B4-BE49-F238E27FC236}">
                <a16:creationId xmlns:a16="http://schemas.microsoft.com/office/drawing/2014/main" id="{A54A1D47-ABAF-E644-8BCE-D2ED74330D4B}"/>
              </a:ext>
            </a:extLst>
          </p:cNvPr>
          <p:cNvSpPr txBox="1"/>
          <p:nvPr/>
        </p:nvSpPr>
        <p:spPr>
          <a:xfrm>
            <a:off x="1151904" y="1373278"/>
            <a:ext cx="10816939" cy="4653646"/>
          </a:xfrm>
          <a:prstGeom prst="rect">
            <a:avLst/>
          </a:prstGeom>
          <a:noFill/>
        </p:spPr>
        <p:txBody>
          <a:bodyPr wrap="square" rtlCol="0">
            <a:spAutoFit/>
          </a:bodyPr>
          <a:lstStyle/>
          <a:p>
            <a:pPr>
              <a:lnSpc>
                <a:spcPct val="150000"/>
              </a:lnSpc>
              <a:defRPr/>
            </a:pPr>
            <a:r>
              <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rPr>
              <a:t>This research adopts intelligent models and various text representation techniques to comprehensively understand information systems vulnerabilities. </a:t>
            </a:r>
          </a:p>
          <a:p>
            <a:pPr>
              <a:lnSpc>
                <a:spcPct val="150000"/>
              </a:lnSpc>
              <a:defRPr/>
            </a:pPr>
            <a:r>
              <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rPr>
              <a:t>First, we collected reports of information system vulnerabilities from a crowd-testing platform in China. </a:t>
            </a:r>
          </a:p>
          <a:p>
            <a:pPr>
              <a:lnSpc>
                <a:spcPct val="150000"/>
              </a:lnSpc>
              <a:defRPr/>
            </a:pPr>
            <a:r>
              <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rPr>
              <a:t>Then we conducted experiments to automatically identify vulnerability types and predict their risk levels. </a:t>
            </a:r>
          </a:p>
          <a:p>
            <a:pPr>
              <a:lnSpc>
                <a:spcPct val="150000"/>
              </a:lnSpc>
              <a:defRPr/>
            </a:pPr>
            <a:r>
              <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rPr>
              <a:t>Our experimental results show that the combination of ANN and neural text representation could outperform other state of art algorithms.</a:t>
            </a:r>
          </a:p>
          <a:p>
            <a:pPr>
              <a:lnSpc>
                <a:spcPct val="150000"/>
              </a:lnSpc>
              <a:defRPr/>
            </a:pPr>
            <a:endPar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a:p>
            <a:pPr>
              <a:lnSpc>
                <a:spcPct val="150000"/>
              </a:lnSpc>
              <a:defRPr/>
            </a:pPr>
            <a:r>
              <a:rPr kumimoji="1" lang="en-US" altLang="zh-CN" sz="2000" dirty="0">
                <a:solidFill>
                  <a:prstClr val="black">
                    <a:lumMod val="75000"/>
                    <a:lumOff val="25000"/>
                  </a:prstClr>
                </a:solidFill>
                <a:latin typeface="Times New Roman" panose="02020603050405020304" pitchFamily="18" charset="0"/>
                <a:cs typeface="Times New Roman" panose="02020603050405020304" pitchFamily="18" charset="0"/>
                <a:sym typeface="+mn-lt"/>
              </a:rPr>
              <a:t>Vulnerability reports may include image and screenshots demonstrating codes, technical problems, among others, associated with information systems vulnerabilities. Future research could adopt image-understanding techniques to improve the performance of models to understanding vulnerabilities.</a:t>
            </a:r>
            <a:endParaRPr kumimoji="1" lang="zh-CN" altLang="en-US" sz="2000" dirty="0">
              <a:solidFill>
                <a:prstClr val="black">
                  <a:lumMod val="75000"/>
                  <a:lumOff val="25000"/>
                </a:prstClr>
              </a:solidFill>
              <a:latin typeface="Times New Roman" panose="02020603050405020304" pitchFamily="18" charset="0"/>
              <a:cs typeface="Times New Roman" panose="02020603050405020304" pitchFamily="18" charset="0"/>
              <a:sym typeface="+mn-lt"/>
            </a:endParaRPr>
          </a:p>
        </p:txBody>
      </p:sp>
    </p:spTree>
    <p:extLst>
      <p:ext uri="{BB962C8B-B14F-4D97-AF65-F5344CB8AC3E}">
        <p14:creationId xmlns:p14="http://schemas.microsoft.com/office/powerpoint/2010/main" val="17725103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dissolv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extLst>
              <a:ext uri="{FF2B5EF4-FFF2-40B4-BE49-F238E27FC236}">
                <a16:creationId xmlns:a16="http://schemas.microsoft.com/office/drawing/2014/main" id="{45B1AD47-FBE2-5841-A20B-C19DCB479721}"/>
              </a:ext>
            </a:extLst>
          </p:cNvPr>
          <p:cNvSpPr/>
          <p:nvPr/>
        </p:nvSpPr>
        <p:spPr>
          <a:xfrm>
            <a:off x="2438397" y="2149868"/>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3" name="文本框 2">
            <a:extLst>
              <a:ext uri="{FF2B5EF4-FFF2-40B4-BE49-F238E27FC236}">
                <a16:creationId xmlns:a16="http://schemas.microsoft.com/office/drawing/2014/main" id="{3C274ABD-D916-2542-98F0-C9BF7EB13301}"/>
              </a:ext>
            </a:extLst>
          </p:cNvPr>
          <p:cNvSpPr txBox="1"/>
          <p:nvPr/>
        </p:nvSpPr>
        <p:spPr>
          <a:xfrm>
            <a:off x="3445658" y="2644170"/>
            <a:ext cx="6307945"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rPr>
              <a:t>Thank you</a:t>
            </a:r>
            <a:endParaRPr kumimoji="1" lang="zh-CN" altLang="en-US" sz="9600" b="0" i="0" u="none" strike="noStrike" kern="1200" cap="none" spc="0" normalizeH="0" baseline="0" noProof="0" dirty="0">
              <a:ln>
                <a:noFill/>
              </a:ln>
              <a:solidFill>
                <a:srgbClr val="44546A"/>
              </a:solidFill>
              <a:effectLst/>
              <a:uLnTx/>
              <a:uFillTx/>
              <a:latin typeface="方正细谭黑简体" panose="02000000000000000000" pitchFamily="2" charset="-122"/>
              <a:ea typeface="方正细谭黑简体" panose="02000000000000000000" pitchFamily="2" charset="-122"/>
              <a:cs typeface="+mn-ea"/>
              <a:sym typeface="+mn-lt"/>
            </a:endParaRPr>
          </a:p>
        </p:txBody>
      </p:sp>
      <p:sp>
        <p:nvSpPr>
          <p:cNvPr id="10" name="圆角矩形 9">
            <a:extLst>
              <a:ext uri="{FF2B5EF4-FFF2-40B4-BE49-F238E27FC236}">
                <a16:creationId xmlns:a16="http://schemas.microsoft.com/office/drawing/2014/main" id="{7E43EA85-2B8B-3346-AF16-D0F2109F032B}"/>
              </a:ext>
            </a:extLst>
          </p:cNvPr>
          <p:cNvSpPr/>
          <p:nvPr/>
        </p:nvSpPr>
        <p:spPr>
          <a:xfrm>
            <a:off x="5403018" y="1752539"/>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1" name="圆角矩形 10">
            <a:extLst>
              <a:ext uri="{FF2B5EF4-FFF2-40B4-BE49-F238E27FC236}">
                <a16:creationId xmlns:a16="http://schemas.microsoft.com/office/drawing/2014/main" id="{AD1D2417-1B73-F541-AFC3-687CB0DD43F9}"/>
              </a:ext>
            </a:extLst>
          </p:cNvPr>
          <p:cNvSpPr/>
          <p:nvPr/>
        </p:nvSpPr>
        <p:spPr>
          <a:xfrm>
            <a:off x="5870357" y="2435100"/>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2" name="圆角矩形 21">
            <a:extLst>
              <a:ext uri="{FF2B5EF4-FFF2-40B4-BE49-F238E27FC236}">
                <a16:creationId xmlns:a16="http://schemas.microsoft.com/office/drawing/2014/main" id="{168A35F6-CA46-EB4C-8E2D-BC25192CCD76}"/>
              </a:ext>
            </a:extLst>
          </p:cNvPr>
          <p:cNvSpPr/>
          <p:nvPr/>
        </p:nvSpPr>
        <p:spPr>
          <a:xfrm>
            <a:off x="2598240" y="4972112"/>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265339601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checkerboard(across)">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animBg="1"/>
      <p:bldP spid="1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00933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Introduction</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grpSp>
        <p:nvGrpSpPr>
          <p:cNvPr id="17" name="组合 16">
            <a:extLst>
              <a:ext uri="{FF2B5EF4-FFF2-40B4-BE49-F238E27FC236}">
                <a16:creationId xmlns:a16="http://schemas.microsoft.com/office/drawing/2014/main" id="{6FC33303-4C48-4117-9374-12AD19A1A780}"/>
              </a:ext>
            </a:extLst>
          </p:cNvPr>
          <p:cNvGrpSpPr/>
          <p:nvPr/>
        </p:nvGrpSpPr>
        <p:grpSpPr>
          <a:xfrm>
            <a:off x="634877" y="1537866"/>
            <a:ext cx="5189370" cy="4135913"/>
            <a:chOff x="1174752" y="2094775"/>
            <a:chExt cx="4294140" cy="3422418"/>
          </a:xfrm>
        </p:grpSpPr>
        <p:pic>
          <p:nvPicPr>
            <p:cNvPr id="18" name="Picture 5">
              <a:extLst>
                <a:ext uri="{FF2B5EF4-FFF2-40B4-BE49-F238E27FC236}">
                  <a16:creationId xmlns:a16="http://schemas.microsoft.com/office/drawing/2014/main" id="{EBE951E6-58D6-4B27-B731-6C68D49DEA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4752" y="2094775"/>
              <a:ext cx="4294140" cy="3422418"/>
            </a:xfrm>
            <a:prstGeom prst="rect">
              <a:avLst/>
            </a:prstGeom>
          </p:spPr>
        </p:pic>
        <p:sp>
          <p:nvSpPr>
            <p:cNvPr id="20" name="透明">
              <a:extLst>
                <a:ext uri="{FF2B5EF4-FFF2-40B4-BE49-F238E27FC236}">
                  <a16:creationId xmlns:a16="http://schemas.microsoft.com/office/drawing/2014/main" id="{58EC946A-7389-4CB3-A241-E2F87F5A07CB}"/>
                </a:ext>
              </a:extLst>
            </p:cNvPr>
            <p:cNvSpPr>
              <a:spLocks/>
            </p:cNvSpPr>
            <p:nvPr/>
          </p:nvSpPr>
          <p:spPr bwMode="auto">
            <a:xfrm>
              <a:off x="3259976" y="2301989"/>
              <a:ext cx="1979872" cy="2176456"/>
            </a:xfrm>
            <a:custGeom>
              <a:avLst/>
              <a:gdLst>
                <a:gd name="T0" fmla="*/ 1682 w 1682"/>
                <a:gd name="T1" fmla="*/ 0 h 2069"/>
                <a:gd name="T2" fmla="*/ 789 w 1682"/>
                <a:gd name="T3" fmla="*/ 0 h 2069"/>
                <a:gd name="T4" fmla="*/ 0 w 1682"/>
                <a:gd name="T5" fmla="*/ 2069 h 2069"/>
                <a:gd name="T6" fmla="*/ 1682 w 1682"/>
                <a:gd name="T7" fmla="*/ 2069 h 2069"/>
                <a:gd name="T8" fmla="*/ 1682 w 1682"/>
                <a:gd name="T9" fmla="*/ 0 h 2069"/>
              </a:gdLst>
              <a:ahLst/>
              <a:cxnLst>
                <a:cxn ang="0">
                  <a:pos x="T0" y="T1"/>
                </a:cxn>
                <a:cxn ang="0">
                  <a:pos x="T2" y="T3"/>
                </a:cxn>
                <a:cxn ang="0">
                  <a:pos x="T4" y="T5"/>
                </a:cxn>
                <a:cxn ang="0">
                  <a:pos x="T6" y="T7"/>
                </a:cxn>
                <a:cxn ang="0">
                  <a:pos x="T8" y="T9"/>
                </a:cxn>
              </a:cxnLst>
              <a:rect l="0" t="0" r="r" b="b"/>
              <a:pathLst>
                <a:path w="1682" h="2069">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44546A"/>
                </a:solidFill>
                <a:cs typeface="+mn-ea"/>
                <a:sym typeface="+mn-lt"/>
              </a:endParaRPr>
            </a:p>
          </p:txBody>
        </p:sp>
      </p:grpSp>
      <p:sp>
        <p:nvSpPr>
          <p:cNvPr id="22" name="文本框 21">
            <a:extLst>
              <a:ext uri="{FF2B5EF4-FFF2-40B4-BE49-F238E27FC236}">
                <a16:creationId xmlns:a16="http://schemas.microsoft.com/office/drawing/2014/main" id="{04560ED9-71A7-44E2-8077-32D9ABAB58CD}"/>
              </a:ext>
            </a:extLst>
          </p:cNvPr>
          <p:cNvSpPr txBox="1"/>
          <p:nvPr/>
        </p:nvSpPr>
        <p:spPr>
          <a:xfrm>
            <a:off x="6987684" y="1788279"/>
            <a:ext cx="4992361" cy="923330"/>
          </a:xfrm>
          <a:prstGeom prst="rect">
            <a:avLst/>
          </a:prstGeom>
          <a:noFill/>
        </p:spPr>
        <p:txBody>
          <a:bodyPr wrap="square" rtlCol="0">
            <a:spAutoFit/>
            <a:scene3d>
              <a:camera prst="orthographicFront"/>
              <a:lightRig rig="threePt" dir="t"/>
            </a:scene3d>
            <a:sp3d contourW="12700"/>
          </a:bodyPr>
          <a:lstStyle/>
          <a:p>
            <a:r>
              <a:rPr lang="en-US" altLang="zh-CN" dirty="0">
                <a:solidFill>
                  <a:srgbClr val="44546A"/>
                </a:solidFill>
                <a:cs typeface="+mn-ea"/>
                <a:sym typeface="+mn-lt"/>
              </a:rPr>
              <a:t>Cybersecurity issues such as data breaches due to information system vulnerabilities continue to be a major concern for firms.</a:t>
            </a:r>
            <a:endParaRPr lang="zh-CN" altLang="en-US" dirty="0">
              <a:solidFill>
                <a:srgbClr val="44546A"/>
              </a:solidFill>
              <a:cs typeface="+mn-ea"/>
              <a:sym typeface="+mn-lt"/>
            </a:endParaRPr>
          </a:p>
        </p:txBody>
      </p:sp>
      <p:sp>
        <p:nvSpPr>
          <p:cNvPr id="24" name="椭圆 38">
            <a:extLst>
              <a:ext uri="{FF2B5EF4-FFF2-40B4-BE49-F238E27FC236}">
                <a16:creationId xmlns:a16="http://schemas.microsoft.com/office/drawing/2014/main" id="{9DCE618A-86C5-4AEF-AB26-98B48DF7C720}"/>
              </a:ext>
            </a:extLst>
          </p:cNvPr>
          <p:cNvSpPr/>
          <p:nvPr/>
        </p:nvSpPr>
        <p:spPr>
          <a:xfrm>
            <a:off x="6468587" y="1849507"/>
            <a:ext cx="394467" cy="317917"/>
          </a:xfrm>
          <a:custGeom>
            <a:avLst/>
            <a:gdLst>
              <a:gd name="connsiteX0" fmla="*/ 50882 w 608344"/>
              <a:gd name="connsiteY0" fmla="*/ 115887 h 490289"/>
              <a:gd name="connsiteX1" fmla="*/ 50882 w 608344"/>
              <a:gd name="connsiteY1" fmla="*/ 201112 h 490289"/>
              <a:gd name="connsiteX2" fmla="*/ 438489 w 608344"/>
              <a:gd name="connsiteY2" fmla="*/ 201112 h 490289"/>
              <a:gd name="connsiteX3" fmla="*/ 438489 w 608344"/>
              <a:gd name="connsiteY3" fmla="*/ 162825 h 490289"/>
              <a:gd name="connsiteX4" fmla="*/ 219567 w 608344"/>
              <a:gd name="connsiteY4" fmla="*/ 162825 h 490289"/>
              <a:gd name="connsiteX5" fmla="*/ 174400 w 608344"/>
              <a:gd name="connsiteY5" fmla="*/ 135399 h 490289"/>
              <a:gd name="connsiteX6" fmla="*/ 165459 w 608344"/>
              <a:gd name="connsiteY6" fmla="*/ 118372 h 490289"/>
              <a:gd name="connsiteX7" fmla="*/ 164260 w 608344"/>
              <a:gd name="connsiteY7" fmla="*/ 115887 h 490289"/>
              <a:gd name="connsiteX8" fmla="*/ 50697 w 608344"/>
              <a:gd name="connsiteY8" fmla="*/ 64991 h 490289"/>
              <a:gd name="connsiteX9" fmla="*/ 164445 w 608344"/>
              <a:gd name="connsiteY9" fmla="*/ 64991 h 490289"/>
              <a:gd name="connsiteX10" fmla="*/ 210718 w 608344"/>
              <a:gd name="connsiteY10" fmla="*/ 94995 h 490289"/>
              <a:gd name="connsiteX11" fmla="*/ 219567 w 608344"/>
              <a:gd name="connsiteY11" fmla="*/ 112022 h 490289"/>
              <a:gd name="connsiteX12" fmla="*/ 438674 w 608344"/>
              <a:gd name="connsiteY12" fmla="*/ 112022 h 490289"/>
              <a:gd name="connsiteX13" fmla="*/ 489371 w 608344"/>
              <a:gd name="connsiteY13" fmla="*/ 162641 h 490289"/>
              <a:gd name="connsiteX14" fmla="*/ 489371 w 608344"/>
              <a:gd name="connsiteY14" fmla="*/ 445560 h 490289"/>
              <a:gd name="connsiteX15" fmla="*/ 444665 w 608344"/>
              <a:gd name="connsiteY15" fmla="*/ 490289 h 490289"/>
              <a:gd name="connsiteX16" fmla="*/ 44798 w 608344"/>
              <a:gd name="connsiteY16" fmla="*/ 490289 h 490289"/>
              <a:gd name="connsiteX17" fmla="*/ 0 w 608344"/>
              <a:gd name="connsiteY17" fmla="*/ 445560 h 490289"/>
              <a:gd name="connsiteX18" fmla="*/ 0 w 608344"/>
              <a:gd name="connsiteY18" fmla="*/ 115611 h 490289"/>
              <a:gd name="connsiteX19" fmla="*/ 50697 w 608344"/>
              <a:gd name="connsiteY19" fmla="*/ 64991 h 490289"/>
              <a:gd name="connsiteX20" fmla="*/ 261904 w 608344"/>
              <a:gd name="connsiteY20" fmla="*/ 0 h 490289"/>
              <a:gd name="connsiteX21" fmla="*/ 519660 w 608344"/>
              <a:gd name="connsiteY21" fmla="*/ 0 h 490289"/>
              <a:gd name="connsiteX22" fmla="*/ 608344 w 608344"/>
              <a:gd name="connsiteY22" fmla="*/ 88635 h 490289"/>
              <a:gd name="connsiteX23" fmla="*/ 608344 w 608344"/>
              <a:gd name="connsiteY23" fmla="*/ 335764 h 490289"/>
              <a:gd name="connsiteX24" fmla="*/ 578107 w 608344"/>
              <a:gd name="connsiteY24" fmla="*/ 365953 h 490289"/>
              <a:gd name="connsiteX25" fmla="*/ 547961 w 608344"/>
              <a:gd name="connsiteY25" fmla="*/ 335764 h 490289"/>
              <a:gd name="connsiteX26" fmla="*/ 547961 w 608344"/>
              <a:gd name="connsiteY26" fmla="*/ 88635 h 490289"/>
              <a:gd name="connsiteX27" fmla="*/ 519660 w 608344"/>
              <a:gd name="connsiteY27" fmla="*/ 60379 h 490289"/>
              <a:gd name="connsiteX28" fmla="*/ 261904 w 608344"/>
              <a:gd name="connsiteY28" fmla="*/ 60379 h 490289"/>
              <a:gd name="connsiteX29" fmla="*/ 231666 w 608344"/>
              <a:gd name="connsiteY29" fmla="*/ 30190 h 490289"/>
              <a:gd name="connsiteX30" fmla="*/ 261904 w 608344"/>
              <a:gd name="connsiteY30" fmla="*/ 0 h 490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8344" h="490289">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26" name="文本框 25">
            <a:extLst>
              <a:ext uri="{FF2B5EF4-FFF2-40B4-BE49-F238E27FC236}">
                <a16:creationId xmlns:a16="http://schemas.microsoft.com/office/drawing/2014/main" id="{5B5E2D4B-1DA6-42A2-99F0-C75C9B2209FC}"/>
              </a:ext>
            </a:extLst>
          </p:cNvPr>
          <p:cNvSpPr txBox="1"/>
          <p:nvPr/>
        </p:nvSpPr>
        <p:spPr>
          <a:xfrm>
            <a:off x="6987684" y="3112603"/>
            <a:ext cx="4488460" cy="646331"/>
          </a:xfrm>
          <a:prstGeom prst="rect">
            <a:avLst/>
          </a:prstGeom>
          <a:noFill/>
        </p:spPr>
        <p:txBody>
          <a:bodyPr wrap="square" rtlCol="0">
            <a:spAutoFit/>
            <a:scene3d>
              <a:camera prst="orthographicFront"/>
              <a:lightRig rig="threePt" dir="t"/>
            </a:scene3d>
            <a:sp3d contourW="12700"/>
          </a:bodyPr>
          <a:lstStyle/>
          <a:p>
            <a:r>
              <a:rPr lang="en-US" altLang="zh-CN" dirty="0">
                <a:solidFill>
                  <a:srgbClr val="44546A"/>
                </a:solidFill>
                <a:cs typeface="+mn-ea"/>
                <a:sym typeface="+mn-lt"/>
              </a:rPr>
              <a:t>Vulnerability exploitation is one of the manners to do harm to data asset</a:t>
            </a:r>
            <a:endParaRPr lang="zh-CN" altLang="en-US" dirty="0">
              <a:solidFill>
                <a:srgbClr val="44546A"/>
              </a:solidFill>
              <a:cs typeface="+mn-ea"/>
              <a:sym typeface="+mn-lt"/>
            </a:endParaRPr>
          </a:p>
        </p:txBody>
      </p:sp>
      <p:sp>
        <p:nvSpPr>
          <p:cNvPr id="29" name="文本框 28">
            <a:extLst>
              <a:ext uri="{FF2B5EF4-FFF2-40B4-BE49-F238E27FC236}">
                <a16:creationId xmlns:a16="http://schemas.microsoft.com/office/drawing/2014/main" id="{C1F9F2CE-9511-4D6C-A23D-D5A7D74F65F0}"/>
              </a:ext>
            </a:extLst>
          </p:cNvPr>
          <p:cNvSpPr txBox="1"/>
          <p:nvPr/>
        </p:nvSpPr>
        <p:spPr>
          <a:xfrm>
            <a:off x="6987684" y="4442038"/>
            <a:ext cx="5189370" cy="1200329"/>
          </a:xfrm>
          <a:prstGeom prst="rect">
            <a:avLst/>
          </a:prstGeom>
          <a:noFill/>
        </p:spPr>
        <p:txBody>
          <a:bodyPr wrap="square" rtlCol="0">
            <a:spAutoFit/>
            <a:scene3d>
              <a:camera prst="orthographicFront"/>
              <a:lightRig rig="threePt" dir="t"/>
            </a:scene3d>
            <a:sp3d contourW="12700"/>
          </a:bodyPr>
          <a:lstStyle/>
          <a:p>
            <a:r>
              <a:rPr lang="en-US" altLang="zh-CN" dirty="0">
                <a:solidFill>
                  <a:srgbClr val="44546A"/>
                </a:solidFill>
                <a:cs typeface="+mn-ea"/>
                <a:sym typeface="+mn-lt"/>
              </a:rPr>
              <a:t>The key is how to comprehensively understand the nature among various types of information systems vulnerabilities in order to fix vulnerabilities more efficiently. </a:t>
            </a:r>
            <a:endParaRPr lang="zh-CN" altLang="en-US" dirty="0">
              <a:solidFill>
                <a:srgbClr val="44546A"/>
              </a:solidFill>
              <a:cs typeface="+mn-ea"/>
              <a:sym typeface="+mn-lt"/>
            </a:endParaRPr>
          </a:p>
        </p:txBody>
      </p:sp>
      <p:grpSp>
        <p:nvGrpSpPr>
          <p:cNvPr id="31" name="组合 30">
            <a:extLst>
              <a:ext uri="{FF2B5EF4-FFF2-40B4-BE49-F238E27FC236}">
                <a16:creationId xmlns:a16="http://schemas.microsoft.com/office/drawing/2014/main" id="{E0D618FE-FEDC-49F5-9E37-E1B914AC2840}"/>
              </a:ext>
            </a:extLst>
          </p:cNvPr>
          <p:cNvGrpSpPr/>
          <p:nvPr/>
        </p:nvGrpSpPr>
        <p:grpSpPr>
          <a:xfrm>
            <a:off x="6657916" y="2862554"/>
            <a:ext cx="4488460" cy="1333500"/>
            <a:chOff x="6153150" y="3105150"/>
            <a:chExt cx="4488460" cy="1333500"/>
          </a:xfrm>
        </p:grpSpPr>
        <p:cxnSp>
          <p:nvCxnSpPr>
            <p:cNvPr id="32" name="直接连接符 31">
              <a:extLst>
                <a:ext uri="{FF2B5EF4-FFF2-40B4-BE49-F238E27FC236}">
                  <a16:creationId xmlns:a16="http://schemas.microsoft.com/office/drawing/2014/main" id="{0B2B5C6C-6FC5-47E3-856A-73B690DCFE2E}"/>
                </a:ext>
              </a:extLst>
            </p:cNvPr>
            <p:cNvCxnSpPr>
              <a:cxnSpLocks/>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C1B5A7C6-5B1A-4181-BA41-8468F6B20B3F}"/>
                </a:ext>
              </a:extLst>
            </p:cNvPr>
            <p:cNvCxnSpPr>
              <a:cxnSpLocks/>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34" name="Freeform 15">
            <a:extLst>
              <a:ext uri="{FF2B5EF4-FFF2-40B4-BE49-F238E27FC236}">
                <a16:creationId xmlns:a16="http://schemas.microsoft.com/office/drawing/2014/main" id="{694B17A7-CB01-409B-B9E1-8305678CFA90}"/>
              </a:ext>
            </a:extLst>
          </p:cNvPr>
          <p:cNvSpPr>
            <a:spLocks noEditPoints="1"/>
          </p:cNvSpPr>
          <p:nvPr/>
        </p:nvSpPr>
        <p:spPr bwMode="auto">
          <a:xfrm>
            <a:off x="6472466" y="3179975"/>
            <a:ext cx="370900" cy="31791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sp>
        <p:nvSpPr>
          <p:cNvPr id="35" name="Freeform 17">
            <a:extLst>
              <a:ext uri="{FF2B5EF4-FFF2-40B4-BE49-F238E27FC236}">
                <a16:creationId xmlns:a16="http://schemas.microsoft.com/office/drawing/2014/main" id="{8C3A4099-E314-4249-B933-A2352A98CECC}"/>
              </a:ext>
            </a:extLst>
          </p:cNvPr>
          <p:cNvSpPr>
            <a:spLocks noEditPoints="1"/>
          </p:cNvSpPr>
          <p:nvPr/>
        </p:nvSpPr>
        <p:spPr bwMode="auto">
          <a:xfrm>
            <a:off x="6439615" y="4451142"/>
            <a:ext cx="365897" cy="369333"/>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rgbClr val="44546A"/>
          </a:solidFill>
          <a:ln>
            <a:noFill/>
          </a:ln>
        </p:spPr>
        <p:txBody>
          <a:bodyPr vert="horz" wrap="square" lIns="83743" tIns="41872" rIns="83743" bIns="41872"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tabLst/>
              <a:defRPr/>
            </a:pPr>
            <a:endParaRPr kumimoji="0" lang="zh-CN" altLang="en-US" sz="900" b="0" i="0" u="none" strike="noStrike" kern="1200" cap="none" spc="0" normalizeH="0" baseline="0" noProof="0" dirty="0">
              <a:ln>
                <a:noFill/>
              </a:ln>
              <a:solidFill>
                <a:srgbClr val="44546A"/>
              </a:solidFill>
              <a:effectLst/>
              <a:uLnTx/>
              <a:uFillTx/>
              <a:cs typeface="+mn-ea"/>
              <a:sym typeface="+mn-lt"/>
            </a:endParaRPr>
          </a:p>
        </p:txBody>
      </p:sp>
      <p:pic>
        <p:nvPicPr>
          <p:cNvPr id="1027" name="Picture 3" descr="网络安全科技图片素材_免费下载_jpg图片格式_VRF高清图片500463181_摄图网">
            <a:extLst>
              <a:ext uri="{FF2B5EF4-FFF2-40B4-BE49-F238E27FC236}">
                <a16:creationId xmlns:a16="http://schemas.microsoft.com/office/drawing/2014/main" id="{86820EC3-E2BC-1C80-4DD1-4573EB22FC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470" y="1798110"/>
            <a:ext cx="4655647" cy="2630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7844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4"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71080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Literature Review</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24" name="Freeform 13">
            <a:extLst>
              <a:ext uri="{FF2B5EF4-FFF2-40B4-BE49-F238E27FC236}">
                <a16:creationId xmlns:a16="http://schemas.microsoft.com/office/drawing/2014/main" id="{DF1DABA0-0E37-4DD3-99CD-DDC3CB6A1271}"/>
              </a:ext>
            </a:extLst>
          </p:cNvPr>
          <p:cNvSpPr>
            <a:spLocks noEditPoints="1"/>
          </p:cNvSpPr>
          <p:nvPr/>
        </p:nvSpPr>
        <p:spPr bwMode="auto">
          <a:xfrm>
            <a:off x="1242102" y="1360686"/>
            <a:ext cx="2923181" cy="3455962"/>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5" name="Freeform 16">
            <a:extLst>
              <a:ext uri="{FF2B5EF4-FFF2-40B4-BE49-F238E27FC236}">
                <a16:creationId xmlns:a16="http://schemas.microsoft.com/office/drawing/2014/main" id="{1C7AD684-37A5-4CD9-832B-5EB86D6D4B40}"/>
              </a:ext>
            </a:extLst>
          </p:cNvPr>
          <p:cNvSpPr>
            <a:spLocks noEditPoints="1"/>
          </p:cNvSpPr>
          <p:nvPr/>
        </p:nvSpPr>
        <p:spPr bwMode="auto">
          <a:xfrm>
            <a:off x="1955837" y="5047605"/>
            <a:ext cx="1494000" cy="1198362"/>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rgbClr val="44546A"/>
          </a:soli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nvGrpSpPr>
          <p:cNvPr id="26" name="Group 12">
            <a:extLst>
              <a:ext uri="{FF2B5EF4-FFF2-40B4-BE49-F238E27FC236}">
                <a16:creationId xmlns:a16="http://schemas.microsoft.com/office/drawing/2014/main" id="{70AE771E-EE2C-4E48-9A36-90FD148A1C1C}"/>
              </a:ext>
            </a:extLst>
          </p:cNvPr>
          <p:cNvGrpSpPr/>
          <p:nvPr/>
        </p:nvGrpSpPr>
        <p:grpSpPr>
          <a:xfrm>
            <a:off x="1551195" y="1762719"/>
            <a:ext cx="2300613" cy="2059155"/>
            <a:chOff x="8169276" y="952501"/>
            <a:chExt cx="3781424" cy="3384550"/>
          </a:xfrm>
          <a:solidFill>
            <a:srgbClr val="44546A"/>
          </a:solidFill>
        </p:grpSpPr>
        <p:sp>
          <p:nvSpPr>
            <p:cNvPr id="27" name="Freeform 10">
              <a:extLst>
                <a:ext uri="{FF2B5EF4-FFF2-40B4-BE49-F238E27FC236}">
                  <a16:creationId xmlns:a16="http://schemas.microsoft.com/office/drawing/2014/main" id="{104711B0-34DD-4628-BDFD-F1F5F779ACC3}"/>
                </a:ext>
              </a:extLst>
            </p:cNvPr>
            <p:cNvSpPr>
              <a:spLocks/>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28" name="Freeform 11">
              <a:extLst>
                <a:ext uri="{FF2B5EF4-FFF2-40B4-BE49-F238E27FC236}">
                  <a16:creationId xmlns:a16="http://schemas.microsoft.com/office/drawing/2014/main" id="{F2709E79-D434-4629-9594-B87A517DFE95}"/>
                </a:ext>
              </a:extLst>
            </p:cNvPr>
            <p:cNvSpPr>
              <a:spLocks/>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grpSp>
        <p:nvGrpSpPr>
          <p:cNvPr id="29" name="组合 28">
            <a:extLst>
              <a:ext uri="{FF2B5EF4-FFF2-40B4-BE49-F238E27FC236}">
                <a16:creationId xmlns:a16="http://schemas.microsoft.com/office/drawing/2014/main" id="{273CC4E3-0332-4950-B6F7-435C0C0A0B36}"/>
              </a:ext>
            </a:extLst>
          </p:cNvPr>
          <p:cNvGrpSpPr/>
          <p:nvPr/>
        </p:nvGrpSpPr>
        <p:grpSpPr>
          <a:xfrm>
            <a:off x="5455591" y="1762719"/>
            <a:ext cx="6154024" cy="1107996"/>
            <a:chOff x="5971177" y="1605306"/>
            <a:chExt cx="6154024" cy="1107996"/>
          </a:xfrm>
        </p:grpSpPr>
        <p:sp>
          <p:nvSpPr>
            <p:cNvPr id="30" name="Oval 4">
              <a:extLst>
                <a:ext uri="{FF2B5EF4-FFF2-40B4-BE49-F238E27FC236}">
                  <a16:creationId xmlns:a16="http://schemas.microsoft.com/office/drawing/2014/main" id="{DCB91C34-4CF1-4F6C-8C82-9169626665D0}"/>
                </a:ext>
              </a:extLst>
            </p:cNvPr>
            <p:cNvSpPr/>
            <p:nvPr/>
          </p:nvSpPr>
          <p:spPr>
            <a:xfrm>
              <a:off x="5971177" y="1812130"/>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01</a:t>
              </a:r>
            </a:p>
          </p:txBody>
        </p:sp>
        <p:sp>
          <p:nvSpPr>
            <p:cNvPr id="32" name="文本框 31">
              <a:extLst>
                <a:ext uri="{FF2B5EF4-FFF2-40B4-BE49-F238E27FC236}">
                  <a16:creationId xmlns:a16="http://schemas.microsoft.com/office/drawing/2014/main" id="{EC509CF1-0975-4A96-ABC2-009D28D512D8}"/>
                </a:ext>
              </a:extLst>
            </p:cNvPr>
            <p:cNvSpPr txBox="1"/>
            <p:nvPr/>
          </p:nvSpPr>
          <p:spPr>
            <a:xfrm>
              <a:off x="6626553" y="1605306"/>
              <a:ext cx="5498648"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rgbClr val="44546A"/>
                  </a:solidFill>
                  <a:cs typeface="+mn-ea"/>
                  <a:sym typeface="+mn-lt"/>
                </a:rPr>
                <a:t>Mechanism </a:t>
              </a:r>
              <a:r>
                <a:rPr lang="fr-FR" altLang="zh-CN" dirty="0">
                  <a:solidFill>
                    <a:srgbClr val="44546A"/>
                  </a:solidFill>
                  <a:cs typeface="+mn-ea"/>
                </a:rPr>
                <a:t>of vulnerability disclosure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44546A"/>
                  </a:solidFill>
                  <a:cs typeface="+mn-ea"/>
                  <a:sym typeface="+mn-lt"/>
                </a:rPr>
                <a:t> (Ahmed et al. 2021) proposed a comprehensive framework to examine the mechanisms of vulnerability disclosure</a:t>
              </a:r>
              <a:endParaRPr lang="zh-CN" altLang="en-US" sz="1600" dirty="0">
                <a:solidFill>
                  <a:srgbClr val="44546A"/>
                </a:solidFill>
                <a:cs typeface="+mn-ea"/>
                <a:sym typeface="+mn-lt"/>
              </a:endParaRPr>
            </a:p>
          </p:txBody>
        </p:sp>
      </p:grpSp>
      <p:grpSp>
        <p:nvGrpSpPr>
          <p:cNvPr id="33" name="组合 32">
            <a:extLst>
              <a:ext uri="{FF2B5EF4-FFF2-40B4-BE49-F238E27FC236}">
                <a16:creationId xmlns:a16="http://schemas.microsoft.com/office/drawing/2014/main" id="{B9879154-C967-469F-925D-10EC56F00C1C}"/>
              </a:ext>
            </a:extLst>
          </p:cNvPr>
          <p:cNvGrpSpPr/>
          <p:nvPr/>
        </p:nvGrpSpPr>
        <p:grpSpPr>
          <a:xfrm>
            <a:off x="5455590" y="3164254"/>
            <a:ext cx="6154023" cy="861774"/>
            <a:chOff x="5971177" y="2728803"/>
            <a:chExt cx="6154023" cy="861774"/>
          </a:xfrm>
        </p:grpSpPr>
        <p:sp>
          <p:nvSpPr>
            <p:cNvPr id="34" name="Oval 19">
              <a:extLst>
                <a:ext uri="{FF2B5EF4-FFF2-40B4-BE49-F238E27FC236}">
                  <a16:creationId xmlns:a16="http://schemas.microsoft.com/office/drawing/2014/main" id="{B49CBD04-1EF5-4F9F-AEC9-FEC376B76853}"/>
                </a:ext>
              </a:extLst>
            </p:cNvPr>
            <p:cNvSpPr/>
            <p:nvPr/>
          </p:nvSpPr>
          <p:spPr>
            <a:xfrm>
              <a:off x="5971177" y="288080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02</a:t>
              </a:r>
            </a:p>
          </p:txBody>
        </p:sp>
        <p:sp>
          <p:nvSpPr>
            <p:cNvPr id="36" name="文本框 35">
              <a:extLst>
                <a:ext uri="{FF2B5EF4-FFF2-40B4-BE49-F238E27FC236}">
                  <a16:creationId xmlns:a16="http://schemas.microsoft.com/office/drawing/2014/main" id="{045EE030-CF14-4651-B936-2EA142CBC9A0}"/>
                </a:ext>
              </a:extLst>
            </p:cNvPr>
            <p:cNvSpPr txBox="1"/>
            <p:nvPr/>
          </p:nvSpPr>
          <p:spPr>
            <a:xfrm>
              <a:off x="6626553" y="2728803"/>
              <a:ext cx="5498647" cy="861774"/>
            </a:xfrm>
            <a:prstGeom prst="rect">
              <a:avLst/>
            </a:prstGeom>
            <a:noFill/>
          </p:spPr>
          <p:txBody>
            <a:bodyPr wrap="square" rtlCol="0">
              <a:spAutoFit/>
            </a:bodyPr>
            <a:lstStyle/>
            <a:p>
              <a:pPr>
                <a:defRPr/>
              </a:pPr>
              <a:r>
                <a:rPr lang="en-US" altLang="zh-CN" dirty="0">
                  <a:solidFill>
                    <a:srgbClr val="44546A"/>
                  </a:solidFill>
                  <a:cs typeface="+mn-ea"/>
                </a:rPr>
                <a:t>Interplay between vulnerabilities and companies</a:t>
              </a:r>
            </a:p>
            <a:p>
              <a:pPr>
                <a:defRPr/>
              </a:pPr>
              <a:r>
                <a:rPr lang="en-US" altLang="zh-CN" sz="1600" dirty="0">
                  <a:solidFill>
                    <a:srgbClr val="44546A"/>
                  </a:solidFill>
                  <a:cs typeface="+mn-ea"/>
                  <a:sym typeface="+mn-lt"/>
                </a:rPr>
                <a:t>Security vulnerabilities have a negative impact on the market value of firms</a:t>
              </a:r>
              <a:r>
                <a:rPr lang="nl-NL" altLang="zh-CN" sz="1600" dirty="0">
                  <a:solidFill>
                    <a:srgbClr val="44546A"/>
                  </a:solidFill>
                  <a:cs typeface="+mn-ea"/>
                  <a:sym typeface="+mn-lt"/>
                </a:rPr>
                <a:t>s (Niu et al. 2022)</a:t>
              </a:r>
              <a:endParaRPr lang="zh-CN" altLang="en-US" sz="1600" dirty="0">
                <a:solidFill>
                  <a:srgbClr val="44546A"/>
                </a:solidFill>
                <a:cs typeface="+mn-ea"/>
                <a:sym typeface="+mn-lt"/>
              </a:endParaRPr>
            </a:p>
          </p:txBody>
        </p:sp>
      </p:grpSp>
      <p:grpSp>
        <p:nvGrpSpPr>
          <p:cNvPr id="37" name="组合 36">
            <a:extLst>
              <a:ext uri="{FF2B5EF4-FFF2-40B4-BE49-F238E27FC236}">
                <a16:creationId xmlns:a16="http://schemas.microsoft.com/office/drawing/2014/main" id="{7AE954CD-F818-4DAE-8F43-EADDA56861C8}"/>
              </a:ext>
            </a:extLst>
          </p:cNvPr>
          <p:cNvGrpSpPr/>
          <p:nvPr/>
        </p:nvGrpSpPr>
        <p:grpSpPr>
          <a:xfrm>
            <a:off x="5455588" y="4448728"/>
            <a:ext cx="6154025" cy="1107996"/>
            <a:chOff x="5971177" y="3884741"/>
            <a:chExt cx="6154025" cy="1107996"/>
          </a:xfrm>
        </p:grpSpPr>
        <p:sp>
          <p:nvSpPr>
            <p:cNvPr id="38" name="Oval 25">
              <a:extLst>
                <a:ext uri="{FF2B5EF4-FFF2-40B4-BE49-F238E27FC236}">
                  <a16:creationId xmlns:a16="http://schemas.microsoft.com/office/drawing/2014/main" id="{D8533F14-64BF-4441-B7B9-CFFE575EA367}"/>
                </a:ext>
              </a:extLst>
            </p:cNvPr>
            <p:cNvSpPr/>
            <p:nvPr/>
          </p:nvSpPr>
          <p:spPr>
            <a:xfrm>
              <a:off x="5971177" y="4054466"/>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03</a:t>
              </a:r>
            </a:p>
          </p:txBody>
        </p:sp>
        <p:sp>
          <p:nvSpPr>
            <p:cNvPr id="40" name="文本框 39">
              <a:extLst>
                <a:ext uri="{FF2B5EF4-FFF2-40B4-BE49-F238E27FC236}">
                  <a16:creationId xmlns:a16="http://schemas.microsoft.com/office/drawing/2014/main" id="{E8DC5608-6789-46AC-B3A9-9AF2B8096FF1}"/>
                </a:ext>
              </a:extLst>
            </p:cNvPr>
            <p:cNvSpPr txBox="1"/>
            <p:nvPr/>
          </p:nvSpPr>
          <p:spPr>
            <a:xfrm>
              <a:off x="6626554" y="3884741"/>
              <a:ext cx="5498648" cy="1107996"/>
            </a:xfrm>
            <a:prstGeom prst="rect">
              <a:avLst/>
            </a:prstGeom>
            <a:noFill/>
          </p:spPr>
          <p:txBody>
            <a:bodyPr wrap="square" rtlCol="0">
              <a:spAutoFit/>
            </a:bodyPr>
            <a:lstStyle/>
            <a:p>
              <a:pPr>
                <a:defRPr/>
              </a:pPr>
              <a:r>
                <a:rPr lang="en-US" altLang="zh-CN" dirty="0">
                  <a:solidFill>
                    <a:srgbClr val="44546A"/>
                  </a:solidFill>
                  <a:cs typeface="+mn-ea"/>
                </a:rPr>
                <a:t>Automation processes to detect vulnerabilities</a:t>
              </a:r>
            </a:p>
            <a:p>
              <a:pPr>
                <a:defRPr/>
              </a:pPr>
              <a:r>
                <a:rPr lang="en-US" altLang="zh-CN" sz="1600" dirty="0">
                  <a:solidFill>
                    <a:srgbClr val="44546A"/>
                  </a:solidFill>
                  <a:cs typeface="+mn-ea"/>
                  <a:sym typeface="+mn-lt"/>
                </a:rPr>
                <a:t>(Wu et al. 2021) used the Word2Vec tool to convert tokens into vectors as inputs to the neural network for automatic vulnerability detection</a:t>
              </a:r>
              <a:endParaRPr lang="zh-CN" altLang="en-US" sz="1600" dirty="0">
                <a:solidFill>
                  <a:srgbClr val="44546A"/>
                </a:solidFill>
                <a:cs typeface="+mn-ea"/>
                <a:sym typeface="+mn-lt"/>
              </a:endParaRPr>
            </a:p>
          </p:txBody>
        </p:sp>
      </p:grpSp>
    </p:spTree>
    <p:extLst>
      <p:ext uri="{BB962C8B-B14F-4D97-AF65-F5344CB8AC3E}">
        <p14:creationId xmlns:p14="http://schemas.microsoft.com/office/powerpoint/2010/main" val="238756708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14:presetBounceEnd="40000">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14:bounceEnd="40000">
                                          <p:cBhvr additive="base">
                                            <p:cTn id="2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14:presetBounceEnd="4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40000">
                                          <p:cBhvr additive="base">
                                            <p:cTn id="26" dur="500" fill="hold"/>
                                            <p:tgtEl>
                                              <p:spTgt spid="33"/>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14:presetBounceEnd="40000">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14:bounceEnd="40000">
                                          <p:cBhvr additive="base">
                                            <p:cTn id="31" dur="500" fill="hold"/>
                                            <p:tgtEl>
                                              <p:spTgt spid="37"/>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1+#ppt_w/2"/>
                                              </p:val>
                                            </p:tav>
                                            <p:tav tm="100000">
                                              <p:val>
                                                <p:strVal val="#ppt_x"/>
                                              </p:val>
                                            </p:tav>
                                          </p:tavLst>
                                        </p:anim>
                                        <p:anim calcmode="lin" valueType="num">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1+#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1+#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71080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Literature Review</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grpSp>
        <p:nvGrpSpPr>
          <p:cNvPr id="29" name="组合 28">
            <a:extLst>
              <a:ext uri="{FF2B5EF4-FFF2-40B4-BE49-F238E27FC236}">
                <a16:creationId xmlns:a16="http://schemas.microsoft.com/office/drawing/2014/main" id="{DF5F9868-E017-421C-87B0-A35C3DE4DC1B}"/>
              </a:ext>
            </a:extLst>
          </p:cNvPr>
          <p:cNvGrpSpPr/>
          <p:nvPr/>
        </p:nvGrpSpPr>
        <p:grpSpPr>
          <a:xfrm>
            <a:off x="899078" y="1724026"/>
            <a:ext cx="5132387" cy="1704974"/>
            <a:chOff x="874713" y="1943101"/>
            <a:chExt cx="5132387" cy="1704974"/>
          </a:xfrm>
        </p:grpSpPr>
        <p:grpSp>
          <p:nvGrpSpPr>
            <p:cNvPr id="30" name="组合 29">
              <a:extLst>
                <a:ext uri="{FF2B5EF4-FFF2-40B4-BE49-F238E27FC236}">
                  <a16:creationId xmlns:a16="http://schemas.microsoft.com/office/drawing/2014/main" id="{E5DA8A51-F5FC-48E3-907B-51CA52AEC7BA}"/>
                </a:ext>
              </a:extLst>
            </p:cNvPr>
            <p:cNvGrpSpPr/>
            <p:nvPr/>
          </p:nvGrpSpPr>
          <p:grpSpPr>
            <a:xfrm>
              <a:off x="874713" y="1943101"/>
              <a:ext cx="5132387" cy="1704974"/>
              <a:chOff x="874713" y="1752601"/>
              <a:chExt cx="5132387" cy="1704974"/>
            </a:xfrm>
          </p:grpSpPr>
          <p:sp>
            <p:nvSpPr>
              <p:cNvPr id="34" name="矩形 33">
                <a:extLst>
                  <a:ext uri="{FF2B5EF4-FFF2-40B4-BE49-F238E27FC236}">
                    <a16:creationId xmlns:a16="http://schemas.microsoft.com/office/drawing/2014/main" id="{0A758BFB-16F3-4A03-977C-9FC650974007}"/>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35" name="椭圆 8">
                <a:extLst>
                  <a:ext uri="{FF2B5EF4-FFF2-40B4-BE49-F238E27FC236}">
                    <a16:creationId xmlns:a16="http://schemas.microsoft.com/office/drawing/2014/main" id="{FEC86CB8-2D52-49E7-B21F-A8591EDFB163}"/>
                  </a:ext>
                </a:extLst>
              </p:cNvPr>
              <p:cNvSpPr/>
              <p:nvPr/>
            </p:nvSpPr>
            <p:spPr>
              <a:xfrm>
                <a:off x="5200650" y="1991396"/>
                <a:ext cx="586015" cy="514075"/>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1" name="组合 30">
              <a:extLst>
                <a:ext uri="{FF2B5EF4-FFF2-40B4-BE49-F238E27FC236}">
                  <a16:creationId xmlns:a16="http://schemas.microsoft.com/office/drawing/2014/main" id="{8117E859-9900-40CC-A19F-981814A8E211}"/>
                </a:ext>
              </a:extLst>
            </p:cNvPr>
            <p:cNvGrpSpPr/>
            <p:nvPr/>
          </p:nvGrpSpPr>
          <p:grpSpPr>
            <a:xfrm>
              <a:off x="1259397" y="2277135"/>
              <a:ext cx="4119053" cy="1005506"/>
              <a:chOff x="7483988" y="3314482"/>
              <a:chExt cx="4119053" cy="1005506"/>
            </a:xfrm>
          </p:grpSpPr>
          <p:sp>
            <p:nvSpPr>
              <p:cNvPr id="32" name="矩形 31">
                <a:extLst>
                  <a:ext uri="{FF2B5EF4-FFF2-40B4-BE49-F238E27FC236}">
                    <a16:creationId xmlns:a16="http://schemas.microsoft.com/office/drawing/2014/main" id="{3432412B-8E70-4E04-9AEB-F0521BCA5501}"/>
                  </a:ext>
                </a:extLst>
              </p:cNvPr>
              <p:cNvSpPr/>
              <p:nvPr/>
            </p:nvSpPr>
            <p:spPr>
              <a:xfrm>
                <a:off x="7483988" y="3732519"/>
                <a:ext cx="4119053" cy="587469"/>
              </a:xfrm>
              <a:prstGeom prst="rect">
                <a:avLst/>
              </a:prstGeom>
              <a:ln>
                <a:noFill/>
              </a:ln>
            </p:spPr>
            <p:txBody>
              <a:bodyPr wrap="square">
                <a:spAutoFit/>
                <a:scene3d>
                  <a:camera prst="orthographicFront"/>
                  <a:lightRig rig="threePt" dir="t"/>
                </a:scene3d>
                <a:sp3d contourW="12700"/>
              </a:bodyPr>
              <a:lstStyle/>
              <a:p>
                <a:pPr>
                  <a:lnSpc>
                    <a:spcPct val="120000"/>
                  </a:lnSpc>
                </a:pPr>
                <a:r>
                  <a:rPr lang="en-US" altLang="zh-CN" sz="1400" dirty="0">
                    <a:solidFill>
                      <a:srgbClr val="44546A"/>
                    </a:solidFill>
                    <a:cs typeface="+mn-ea"/>
                    <a:sym typeface="+mn-lt"/>
                  </a:rPr>
                  <a:t>This study focuses on the detailed description in textual data from vulnerability reports.</a:t>
                </a:r>
                <a:endParaRPr lang="zh-CN" altLang="en-US" sz="1400" dirty="0">
                  <a:solidFill>
                    <a:srgbClr val="44546A"/>
                  </a:solidFill>
                  <a:cs typeface="+mn-ea"/>
                  <a:sym typeface="+mn-lt"/>
                </a:endParaRPr>
              </a:p>
            </p:txBody>
          </p:sp>
          <p:sp>
            <p:nvSpPr>
              <p:cNvPr id="33" name="矩形 32">
                <a:extLst>
                  <a:ext uri="{FF2B5EF4-FFF2-40B4-BE49-F238E27FC236}">
                    <a16:creationId xmlns:a16="http://schemas.microsoft.com/office/drawing/2014/main" id="{C86813B7-7F05-4ED3-B04F-5580D7186DC0}"/>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b="1" dirty="0">
                    <a:solidFill>
                      <a:srgbClr val="44546A"/>
                    </a:solidFill>
                    <a:cs typeface="+mn-ea"/>
                    <a:sym typeface="+mn-lt"/>
                  </a:rPr>
                  <a:t>DATA</a:t>
                </a:r>
                <a:endParaRPr lang="zh-CN" altLang="en-US" b="1" dirty="0">
                  <a:solidFill>
                    <a:srgbClr val="44546A"/>
                  </a:solidFill>
                  <a:cs typeface="+mn-ea"/>
                  <a:sym typeface="+mn-lt"/>
                </a:endParaRPr>
              </a:p>
            </p:txBody>
          </p:sp>
        </p:grpSp>
      </p:grpSp>
      <p:grpSp>
        <p:nvGrpSpPr>
          <p:cNvPr id="36" name="组合 35">
            <a:extLst>
              <a:ext uri="{FF2B5EF4-FFF2-40B4-BE49-F238E27FC236}">
                <a16:creationId xmlns:a16="http://schemas.microsoft.com/office/drawing/2014/main" id="{5D13AA60-6D61-4460-9527-543E229F120C}"/>
              </a:ext>
            </a:extLst>
          </p:cNvPr>
          <p:cNvGrpSpPr/>
          <p:nvPr/>
        </p:nvGrpSpPr>
        <p:grpSpPr>
          <a:xfrm>
            <a:off x="899078" y="3703638"/>
            <a:ext cx="5132387" cy="1704974"/>
            <a:chOff x="874713" y="3922713"/>
            <a:chExt cx="5132387" cy="1704974"/>
          </a:xfrm>
        </p:grpSpPr>
        <p:grpSp>
          <p:nvGrpSpPr>
            <p:cNvPr id="37" name="组合 36">
              <a:extLst>
                <a:ext uri="{FF2B5EF4-FFF2-40B4-BE49-F238E27FC236}">
                  <a16:creationId xmlns:a16="http://schemas.microsoft.com/office/drawing/2014/main" id="{87741F1D-BE3A-44F8-A46B-71A2C6CB3A3C}"/>
                </a:ext>
              </a:extLst>
            </p:cNvPr>
            <p:cNvGrpSpPr/>
            <p:nvPr/>
          </p:nvGrpSpPr>
          <p:grpSpPr>
            <a:xfrm>
              <a:off x="874713" y="3922713"/>
              <a:ext cx="5132387" cy="1704974"/>
              <a:chOff x="874713" y="1752601"/>
              <a:chExt cx="5132387" cy="1704974"/>
            </a:xfrm>
          </p:grpSpPr>
          <p:sp>
            <p:nvSpPr>
              <p:cNvPr id="41" name="矩形 40">
                <a:extLst>
                  <a:ext uri="{FF2B5EF4-FFF2-40B4-BE49-F238E27FC236}">
                    <a16:creationId xmlns:a16="http://schemas.microsoft.com/office/drawing/2014/main" id="{69B07898-829B-40C3-888A-82B75B6C4BE6}"/>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2" name="椭圆 31">
                <a:extLst>
                  <a:ext uri="{FF2B5EF4-FFF2-40B4-BE49-F238E27FC236}">
                    <a16:creationId xmlns:a16="http://schemas.microsoft.com/office/drawing/2014/main" id="{D6564A51-9B7A-4615-9390-1B4B1FC3971F}"/>
                  </a:ext>
                </a:extLst>
              </p:cNvPr>
              <p:cNvSpPr/>
              <p:nvPr/>
            </p:nvSpPr>
            <p:spPr>
              <a:xfrm>
                <a:off x="5209572" y="1955426"/>
                <a:ext cx="568171" cy="586015"/>
              </a:xfrm>
              <a:custGeom>
                <a:avLst/>
                <a:gdLst>
                  <a:gd name="connsiteX0" fmla="*/ 559267 w 589292"/>
                  <a:gd name="connsiteY0" fmla="*/ 238088 h 607799"/>
                  <a:gd name="connsiteX1" fmla="*/ 575556 w 589292"/>
                  <a:gd name="connsiteY1" fmla="*/ 244486 h 607799"/>
                  <a:gd name="connsiteX2" fmla="*/ 589292 w 589292"/>
                  <a:gd name="connsiteY2" fmla="*/ 264606 h 607799"/>
                  <a:gd name="connsiteX3" fmla="*/ 589292 w 589292"/>
                  <a:gd name="connsiteY3" fmla="*/ 598164 h 607799"/>
                  <a:gd name="connsiteX4" fmla="*/ 576113 w 589292"/>
                  <a:gd name="connsiteY4" fmla="*/ 607112 h 607799"/>
                  <a:gd name="connsiteX5" fmla="*/ 452019 w 589292"/>
                  <a:gd name="connsiteY5" fmla="*/ 558341 h 607799"/>
                  <a:gd name="connsiteX6" fmla="*/ 438282 w 589292"/>
                  <a:gd name="connsiteY6" fmla="*/ 538221 h 607799"/>
                  <a:gd name="connsiteX7" fmla="*/ 438282 w 589292"/>
                  <a:gd name="connsiteY7" fmla="*/ 383843 h 607799"/>
                  <a:gd name="connsiteX8" fmla="*/ 444362 w 589292"/>
                  <a:gd name="connsiteY8" fmla="*/ 381618 h 607799"/>
                  <a:gd name="connsiteX9" fmla="*/ 466080 w 589292"/>
                  <a:gd name="connsiteY9" fmla="*/ 366690 h 607799"/>
                  <a:gd name="connsiteX10" fmla="*/ 537409 w 589292"/>
                  <a:gd name="connsiteY10" fmla="*/ 275269 h 607799"/>
                  <a:gd name="connsiteX11" fmla="*/ 559267 w 589292"/>
                  <a:gd name="connsiteY11" fmla="*/ 238088 h 607799"/>
                  <a:gd name="connsiteX12" fmla="*/ 209859 w 589292"/>
                  <a:gd name="connsiteY12" fmla="*/ 194902 h 607799"/>
                  <a:gd name="connsiteX13" fmla="*/ 260000 w 589292"/>
                  <a:gd name="connsiteY13" fmla="*/ 194902 h 607799"/>
                  <a:gd name="connsiteX14" fmla="*/ 262971 w 589292"/>
                  <a:gd name="connsiteY14" fmla="*/ 202458 h 607799"/>
                  <a:gd name="connsiteX15" fmla="*/ 291525 w 589292"/>
                  <a:gd name="connsiteY15" fmla="*/ 257523 h 607799"/>
                  <a:gd name="connsiteX16" fmla="*/ 371937 w 589292"/>
                  <a:gd name="connsiteY16" fmla="*/ 366032 h 607799"/>
                  <a:gd name="connsiteX17" fmla="*/ 393850 w 589292"/>
                  <a:gd name="connsiteY17" fmla="*/ 381374 h 607799"/>
                  <a:gd name="connsiteX18" fmla="*/ 397425 w 589292"/>
                  <a:gd name="connsiteY18" fmla="*/ 382811 h 607799"/>
                  <a:gd name="connsiteX19" fmla="*/ 397425 w 589292"/>
                  <a:gd name="connsiteY19" fmla="*/ 539294 h 607799"/>
                  <a:gd name="connsiteX20" fmla="*/ 379504 w 589292"/>
                  <a:gd name="connsiteY20" fmla="*/ 557185 h 607799"/>
                  <a:gd name="connsiteX21" fmla="*/ 209859 w 589292"/>
                  <a:gd name="connsiteY21" fmla="*/ 557185 h 607799"/>
                  <a:gd name="connsiteX22" fmla="*/ 191938 w 589292"/>
                  <a:gd name="connsiteY22" fmla="*/ 539294 h 607799"/>
                  <a:gd name="connsiteX23" fmla="*/ 191938 w 589292"/>
                  <a:gd name="connsiteY23" fmla="*/ 212840 h 607799"/>
                  <a:gd name="connsiteX24" fmla="*/ 209859 w 589292"/>
                  <a:gd name="connsiteY24" fmla="*/ 194902 h 607799"/>
                  <a:gd name="connsiteX25" fmla="*/ 13186 w 589292"/>
                  <a:gd name="connsiteY25" fmla="*/ 140695 h 607799"/>
                  <a:gd name="connsiteX26" fmla="*/ 137338 w 589292"/>
                  <a:gd name="connsiteY26" fmla="*/ 189466 h 607799"/>
                  <a:gd name="connsiteX27" fmla="*/ 151081 w 589292"/>
                  <a:gd name="connsiteY27" fmla="*/ 209633 h 607799"/>
                  <a:gd name="connsiteX28" fmla="*/ 151081 w 589292"/>
                  <a:gd name="connsiteY28" fmla="*/ 543612 h 607799"/>
                  <a:gd name="connsiteX29" fmla="*/ 138359 w 589292"/>
                  <a:gd name="connsiteY29" fmla="*/ 552235 h 607799"/>
                  <a:gd name="connsiteX30" fmla="*/ 13743 w 589292"/>
                  <a:gd name="connsiteY30" fmla="*/ 503278 h 607799"/>
                  <a:gd name="connsiteX31" fmla="*/ 0 w 589292"/>
                  <a:gd name="connsiteY31" fmla="*/ 483065 h 607799"/>
                  <a:gd name="connsiteX32" fmla="*/ 0 w 589292"/>
                  <a:gd name="connsiteY32" fmla="*/ 149643 h 607799"/>
                  <a:gd name="connsiteX33" fmla="*/ 13186 w 589292"/>
                  <a:gd name="connsiteY33" fmla="*/ 140695 h 607799"/>
                  <a:gd name="connsiteX34" fmla="*/ 418473 w 589292"/>
                  <a:gd name="connsiteY34" fmla="*/ 52152 h 607799"/>
                  <a:gd name="connsiteX35" fmla="*/ 341047 w 589292"/>
                  <a:gd name="connsiteY35" fmla="*/ 129569 h 607799"/>
                  <a:gd name="connsiteX36" fmla="*/ 376975 w 589292"/>
                  <a:gd name="connsiteY36" fmla="*/ 194887 h 607799"/>
                  <a:gd name="connsiteX37" fmla="*/ 394568 w 589292"/>
                  <a:gd name="connsiteY37" fmla="*/ 203092 h 607799"/>
                  <a:gd name="connsiteX38" fmla="*/ 418473 w 589292"/>
                  <a:gd name="connsiteY38" fmla="*/ 206893 h 607799"/>
                  <a:gd name="connsiteX39" fmla="*/ 438248 w 589292"/>
                  <a:gd name="connsiteY39" fmla="*/ 204344 h 607799"/>
                  <a:gd name="connsiteX40" fmla="*/ 455701 w 589292"/>
                  <a:gd name="connsiteY40" fmla="*/ 197436 h 607799"/>
                  <a:gd name="connsiteX41" fmla="*/ 495946 w 589292"/>
                  <a:gd name="connsiteY41" fmla="*/ 129569 h 607799"/>
                  <a:gd name="connsiteX42" fmla="*/ 418473 w 589292"/>
                  <a:gd name="connsiteY42" fmla="*/ 52152 h 607799"/>
                  <a:gd name="connsiteX43" fmla="*/ 419123 w 589292"/>
                  <a:gd name="connsiteY43" fmla="*/ 0 h 607799"/>
                  <a:gd name="connsiteX44" fmla="*/ 552809 w 589292"/>
                  <a:gd name="connsiteY44" fmla="*/ 133509 h 607799"/>
                  <a:gd name="connsiteX45" fmla="*/ 524540 w 589292"/>
                  <a:gd name="connsiteY45" fmla="*/ 224509 h 607799"/>
                  <a:gd name="connsiteX46" fmla="*/ 505973 w 589292"/>
                  <a:gd name="connsiteY46" fmla="*/ 255708 h 607799"/>
                  <a:gd name="connsiteX47" fmla="*/ 439315 w 589292"/>
                  <a:gd name="connsiteY47" fmla="*/ 341051 h 607799"/>
                  <a:gd name="connsiteX48" fmla="*/ 438248 w 589292"/>
                  <a:gd name="connsiteY48" fmla="*/ 342071 h 607799"/>
                  <a:gd name="connsiteX49" fmla="*/ 419262 w 589292"/>
                  <a:gd name="connsiteY49" fmla="*/ 349581 h 607799"/>
                  <a:gd name="connsiteX50" fmla="*/ 398978 w 589292"/>
                  <a:gd name="connsiteY50" fmla="*/ 340681 h 607799"/>
                  <a:gd name="connsiteX51" fmla="*/ 397492 w 589292"/>
                  <a:gd name="connsiteY51" fmla="*/ 339151 h 607799"/>
                  <a:gd name="connsiteX52" fmla="*/ 323593 w 589292"/>
                  <a:gd name="connsiteY52" fmla="*/ 238880 h 607799"/>
                  <a:gd name="connsiteX53" fmla="*/ 300198 w 589292"/>
                  <a:gd name="connsiteY53" fmla="*/ 195026 h 607799"/>
                  <a:gd name="connsiteX54" fmla="*/ 285437 w 589292"/>
                  <a:gd name="connsiteY54" fmla="*/ 133509 h 607799"/>
                  <a:gd name="connsiteX55" fmla="*/ 419123 w 589292"/>
                  <a:gd name="connsiteY55" fmla="*/ 0 h 60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292" h="607799">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38" name="组合 37">
              <a:extLst>
                <a:ext uri="{FF2B5EF4-FFF2-40B4-BE49-F238E27FC236}">
                  <a16:creationId xmlns:a16="http://schemas.microsoft.com/office/drawing/2014/main" id="{0CC07FF0-9C3B-44C5-9795-9C70F497D33F}"/>
                </a:ext>
              </a:extLst>
            </p:cNvPr>
            <p:cNvGrpSpPr/>
            <p:nvPr/>
          </p:nvGrpSpPr>
          <p:grpSpPr>
            <a:xfrm>
              <a:off x="1259398" y="4272447"/>
              <a:ext cx="3941252" cy="1264038"/>
              <a:chOff x="7483989" y="3314482"/>
              <a:chExt cx="3941252" cy="1264038"/>
            </a:xfrm>
          </p:grpSpPr>
          <p:sp>
            <p:nvSpPr>
              <p:cNvPr id="39" name="矩形 38">
                <a:extLst>
                  <a:ext uri="{FF2B5EF4-FFF2-40B4-BE49-F238E27FC236}">
                    <a16:creationId xmlns:a16="http://schemas.microsoft.com/office/drawing/2014/main" id="{3C8FE026-177F-4914-9986-ED05CAED6CB8}"/>
                  </a:ext>
                </a:extLst>
              </p:cNvPr>
              <p:cNvSpPr/>
              <p:nvPr/>
            </p:nvSpPr>
            <p:spPr>
              <a:xfrm>
                <a:off x="7483989" y="3732519"/>
                <a:ext cx="3941252" cy="846001"/>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1400" dirty="0">
                    <a:solidFill>
                      <a:srgbClr val="44546A"/>
                    </a:solidFill>
                    <a:cs typeface="+mn-ea"/>
                    <a:sym typeface="+mn-lt"/>
                  </a:rPr>
                  <a:t>Latent Dirichlet Allocation model</a:t>
                </a:r>
              </a:p>
              <a:p>
                <a:pPr algn="just">
                  <a:lnSpc>
                    <a:spcPct val="120000"/>
                  </a:lnSpc>
                </a:pPr>
                <a:r>
                  <a:rPr lang="fr-FR" altLang="zh-CN" sz="1400" dirty="0">
                    <a:solidFill>
                      <a:srgbClr val="44546A"/>
                    </a:solidFill>
                    <a:cs typeface="+mn-ea"/>
                    <a:sym typeface="+mn-lt"/>
                  </a:rPr>
                  <a:t>Machine learning algorithms</a:t>
                </a:r>
              </a:p>
              <a:p>
                <a:pPr algn="just">
                  <a:lnSpc>
                    <a:spcPct val="120000"/>
                  </a:lnSpc>
                </a:pPr>
                <a:r>
                  <a:rPr lang="fr-FR" altLang="zh-CN" sz="1400" dirty="0">
                    <a:solidFill>
                      <a:srgbClr val="44546A"/>
                    </a:solidFill>
                    <a:cs typeface="+mn-ea"/>
                    <a:sym typeface="+mn-lt"/>
                  </a:rPr>
                  <a:t>Artificial neural network</a:t>
                </a:r>
                <a:endParaRPr lang="zh-CN" altLang="en-US" sz="1400" dirty="0">
                  <a:solidFill>
                    <a:srgbClr val="44546A"/>
                  </a:solidFill>
                  <a:cs typeface="+mn-ea"/>
                  <a:sym typeface="+mn-lt"/>
                </a:endParaRPr>
              </a:p>
            </p:txBody>
          </p:sp>
          <p:sp>
            <p:nvSpPr>
              <p:cNvPr id="40" name="矩形 39">
                <a:extLst>
                  <a:ext uri="{FF2B5EF4-FFF2-40B4-BE49-F238E27FC236}">
                    <a16:creationId xmlns:a16="http://schemas.microsoft.com/office/drawing/2014/main" id="{6ECE850D-226C-430F-A4DB-B6757D21927D}"/>
                  </a:ext>
                </a:extLst>
              </p:cNvPr>
              <p:cNvSpPr/>
              <p:nvPr/>
            </p:nvSpPr>
            <p:spPr>
              <a:xfrm>
                <a:off x="7483989" y="3314482"/>
                <a:ext cx="2050552" cy="396583"/>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dirty="0">
                    <a:solidFill>
                      <a:srgbClr val="44546A"/>
                    </a:solidFill>
                    <a:cs typeface="+mn-ea"/>
                    <a:sym typeface="+mn-lt"/>
                  </a:rPr>
                  <a:t>Algorithms</a:t>
                </a:r>
                <a:endParaRPr lang="zh-CN" altLang="en-US" b="1" dirty="0">
                  <a:solidFill>
                    <a:srgbClr val="44546A"/>
                  </a:solidFill>
                  <a:cs typeface="+mn-ea"/>
                  <a:sym typeface="+mn-lt"/>
                </a:endParaRPr>
              </a:p>
            </p:txBody>
          </p:sp>
        </p:grpSp>
      </p:grpSp>
      <p:grpSp>
        <p:nvGrpSpPr>
          <p:cNvPr id="43" name="组合 42">
            <a:extLst>
              <a:ext uri="{FF2B5EF4-FFF2-40B4-BE49-F238E27FC236}">
                <a16:creationId xmlns:a16="http://schemas.microsoft.com/office/drawing/2014/main" id="{AD531938-2B28-41A3-80E9-0B62C3CCE397}"/>
              </a:ext>
            </a:extLst>
          </p:cNvPr>
          <p:cNvGrpSpPr/>
          <p:nvPr/>
        </p:nvGrpSpPr>
        <p:grpSpPr>
          <a:xfrm>
            <a:off x="6209266" y="1724026"/>
            <a:ext cx="5132387" cy="1704974"/>
            <a:chOff x="6184901" y="1943101"/>
            <a:chExt cx="5132387" cy="1704974"/>
          </a:xfrm>
        </p:grpSpPr>
        <p:grpSp>
          <p:nvGrpSpPr>
            <p:cNvPr id="44" name="组合 43">
              <a:extLst>
                <a:ext uri="{FF2B5EF4-FFF2-40B4-BE49-F238E27FC236}">
                  <a16:creationId xmlns:a16="http://schemas.microsoft.com/office/drawing/2014/main" id="{27F92DE7-27A0-4D94-B715-0C4DC286CB14}"/>
                </a:ext>
              </a:extLst>
            </p:cNvPr>
            <p:cNvGrpSpPr/>
            <p:nvPr/>
          </p:nvGrpSpPr>
          <p:grpSpPr>
            <a:xfrm>
              <a:off x="6184901" y="1943101"/>
              <a:ext cx="5132387" cy="1704974"/>
              <a:chOff x="874713" y="1752601"/>
              <a:chExt cx="5132387" cy="1704974"/>
            </a:xfrm>
          </p:grpSpPr>
          <p:sp>
            <p:nvSpPr>
              <p:cNvPr id="48" name="矩形 47">
                <a:extLst>
                  <a:ext uri="{FF2B5EF4-FFF2-40B4-BE49-F238E27FC236}">
                    <a16:creationId xmlns:a16="http://schemas.microsoft.com/office/drawing/2014/main" id="{E7E2A206-2D55-466B-BE55-F419385BA39F}"/>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49" name="椭圆 34">
                <a:extLst>
                  <a:ext uri="{FF2B5EF4-FFF2-40B4-BE49-F238E27FC236}">
                    <a16:creationId xmlns:a16="http://schemas.microsoft.com/office/drawing/2014/main" id="{8D39BF85-4A4D-4266-B5D9-BEAAD3CAC3BD}"/>
                  </a:ext>
                </a:extLst>
              </p:cNvPr>
              <p:cNvSpPr/>
              <p:nvPr/>
            </p:nvSpPr>
            <p:spPr>
              <a:xfrm>
                <a:off x="5200650" y="2065550"/>
                <a:ext cx="586015" cy="365766"/>
              </a:xfrm>
              <a:custGeom>
                <a:avLst/>
                <a:gdLst>
                  <a:gd name="connsiteX0" fmla="*/ 509262 w 608697"/>
                  <a:gd name="connsiteY0" fmla="*/ 287324 h 379924"/>
                  <a:gd name="connsiteX1" fmla="*/ 488226 w 608697"/>
                  <a:gd name="connsiteY1" fmla="*/ 308258 h 379924"/>
                  <a:gd name="connsiteX2" fmla="*/ 509262 w 608697"/>
                  <a:gd name="connsiteY2" fmla="*/ 329266 h 379924"/>
                  <a:gd name="connsiteX3" fmla="*/ 530223 w 608697"/>
                  <a:gd name="connsiteY3" fmla="*/ 308258 h 379924"/>
                  <a:gd name="connsiteX4" fmla="*/ 509262 w 608697"/>
                  <a:gd name="connsiteY4" fmla="*/ 287324 h 379924"/>
                  <a:gd name="connsiteX5" fmla="*/ 442648 w 608697"/>
                  <a:gd name="connsiteY5" fmla="*/ 287324 h 379924"/>
                  <a:gd name="connsiteX6" fmla="*/ 421687 w 608697"/>
                  <a:gd name="connsiteY6" fmla="*/ 308332 h 379924"/>
                  <a:gd name="connsiteX7" fmla="*/ 442648 w 608697"/>
                  <a:gd name="connsiteY7" fmla="*/ 329266 h 379924"/>
                  <a:gd name="connsiteX8" fmla="*/ 463684 w 608697"/>
                  <a:gd name="connsiteY8" fmla="*/ 308332 h 379924"/>
                  <a:gd name="connsiteX9" fmla="*/ 442648 w 608697"/>
                  <a:gd name="connsiteY9" fmla="*/ 287324 h 379924"/>
                  <a:gd name="connsiteX10" fmla="*/ 380436 w 608697"/>
                  <a:gd name="connsiteY10" fmla="*/ 284940 h 379924"/>
                  <a:gd name="connsiteX11" fmla="*/ 380436 w 608697"/>
                  <a:gd name="connsiteY11" fmla="*/ 332469 h 379924"/>
                  <a:gd name="connsiteX12" fmla="*/ 399457 w 608697"/>
                  <a:gd name="connsiteY12" fmla="*/ 332469 h 379924"/>
                  <a:gd name="connsiteX13" fmla="*/ 399457 w 608697"/>
                  <a:gd name="connsiteY13" fmla="*/ 284940 h 379924"/>
                  <a:gd name="connsiteX14" fmla="*/ 114131 w 608697"/>
                  <a:gd name="connsiteY14" fmla="*/ 199418 h 379924"/>
                  <a:gd name="connsiteX15" fmla="*/ 171196 w 608697"/>
                  <a:gd name="connsiteY15" fmla="*/ 199418 h 379924"/>
                  <a:gd name="connsiteX16" fmla="*/ 437501 w 608697"/>
                  <a:gd name="connsiteY16" fmla="*/ 199418 h 379924"/>
                  <a:gd name="connsiteX17" fmla="*/ 494566 w 608697"/>
                  <a:gd name="connsiteY17" fmla="*/ 199418 h 379924"/>
                  <a:gd name="connsiteX18" fmla="*/ 513588 w 608697"/>
                  <a:gd name="connsiteY18" fmla="*/ 218415 h 379924"/>
                  <a:gd name="connsiteX19" fmla="*/ 608697 w 608697"/>
                  <a:gd name="connsiteY19" fmla="*/ 360927 h 379924"/>
                  <a:gd name="connsiteX20" fmla="*/ 589675 w 608697"/>
                  <a:gd name="connsiteY20" fmla="*/ 379924 h 379924"/>
                  <a:gd name="connsiteX21" fmla="*/ 19022 w 608697"/>
                  <a:gd name="connsiteY21" fmla="*/ 379924 h 379924"/>
                  <a:gd name="connsiteX22" fmla="*/ 0 w 608697"/>
                  <a:gd name="connsiteY22" fmla="*/ 360927 h 379924"/>
                  <a:gd name="connsiteX23" fmla="*/ 95109 w 608697"/>
                  <a:gd name="connsiteY23" fmla="*/ 218415 h 379924"/>
                  <a:gd name="connsiteX24" fmla="*/ 114131 w 608697"/>
                  <a:gd name="connsiteY24" fmla="*/ 199418 h 379924"/>
                  <a:gd name="connsiteX25" fmla="*/ 190214 w 608697"/>
                  <a:gd name="connsiteY25" fmla="*/ 0 h 379924"/>
                  <a:gd name="connsiteX26" fmla="*/ 418484 w 608697"/>
                  <a:gd name="connsiteY26" fmla="*/ 0 h 379924"/>
                  <a:gd name="connsiteX27" fmla="*/ 437506 w 608697"/>
                  <a:gd name="connsiteY27" fmla="*/ 18997 h 379924"/>
                  <a:gd name="connsiteX28" fmla="*/ 437506 w 608697"/>
                  <a:gd name="connsiteY28" fmla="*/ 180436 h 379924"/>
                  <a:gd name="connsiteX29" fmla="*/ 171192 w 608697"/>
                  <a:gd name="connsiteY29" fmla="*/ 180436 h 379924"/>
                  <a:gd name="connsiteX30" fmla="*/ 171192 w 608697"/>
                  <a:gd name="connsiteY30" fmla="*/ 18997 h 379924"/>
                  <a:gd name="connsiteX31" fmla="*/ 190214 w 608697"/>
                  <a:gd name="connsiteY31" fmla="*/ 0 h 37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8697" h="379924">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45" name="组合 44">
              <a:extLst>
                <a:ext uri="{FF2B5EF4-FFF2-40B4-BE49-F238E27FC236}">
                  <a16:creationId xmlns:a16="http://schemas.microsoft.com/office/drawing/2014/main" id="{277BC512-0839-4C9C-BD5D-A4AD67C133B9}"/>
                </a:ext>
              </a:extLst>
            </p:cNvPr>
            <p:cNvGrpSpPr/>
            <p:nvPr/>
          </p:nvGrpSpPr>
          <p:grpSpPr>
            <a:xfrm>
              <a:off x="6569585" y="2277135"/>
              <a:ext cx="4314287" cy="1005506"/>
              <a:chOff x="7483988" y="3314482"/>
              <a:chExt cx="4314287" cy="1005506"/>
            </a:xfrm>
          </p:grpSpPr>
          <p:sp>
            <p:nvSpPr>
              <p:cNvPr id="46" name="矩形 45">
                <a:extLst>
                  <a:ext uri="{FF2B5EF4-FFF2-40B4-BE49-F238E27FC236}">
                    <a16:creationId xmlns:a16="http://schemas.microsoft.com/office/drawing/2014/main" id="{B88E73F1-66B4-4846-A4A5-322E02A5C6B8}"/>
                  </a:ext>
                </a:extLst>
              </p:cNvPr>
              <p:cNvSpPr/>
              <p:nvPr/>
            </p:nvSpPr>
            <p:spPr>
              <a:xfrm>
                <a:off x="7483988" y="3732519"/>
                <a:ext cx="4314287" cy="587469"/>
              </a:xfrm>
              <a:prstGeom prst="rect">
                <a:avLst/>
              </a:prstGeom>
            </p:spPr>
            <p:txBody>
              <a:bodyPr wrap="square">
                <a:spAutoFit/>
                <a:scene3d>
                  <a:camera prst="orthographicFront"/>
                  <a:lightRig rig="threePt" dir="t"/>
                </a:scene3d>
                <a:sp3d contourW="12700"/>
              </a:bodyPr>
              <a:lstStyle/>
              <a:p>
                <a:pPr>
                  <a:lnSpc>
                    <a:spcPct val="120000"/>
                  </a:lnSpc>
                </a:pPr>
                <a:r>
                  <a:rPr lang="en-US" altLang="zh-CN" sz="1400" dirty="0">
                    <a:solidFill>
                      <a:srgbClr val="44546A"/>
                    </a:solidFill>
                    <a:cs typeface="+mn-ea"/>
                    <a:sym typeface="+mn-lt"/>
                  </a:rPr>
                  <a:t>Different text representation methods are used for feature extraction of vulnerability reports</a:t>
                </a:r>
                <a:endParaRPr lang="zh-CN" altLang="en-US" sz="1400" dirty="0">
                  <a:solidFill>
                    <a:srgbClr val="44546A"/>
                  </a:solidFill>
                  <a:cs typeface="+mn-ea"/>
                  <a:sym typeface="+mn-lt"/>
                </a:endParaRPr>
              </a:p>
            </p:txBody>
          </p:sp>
          <p:sp>
            <p:nvSpPr>
              <p:cNvPr id="47" name="矩形 46">
                <a:extLst>
                  <a:ext uri="{FF2B5EF4-FFF2-40B4-BE49-F238E27FC236}">
                    <a16:creationId xmlns:a16="http://schemas.microsoft.com/office/drawing/2014/main" id="{49075565-C71E-43A0-96B2-7237263EA75C}"/>
                  </a:ext>
                </a:extLst>
              </p:cNvPr>
              <p:cNvSpPr/>
              <p:nvPr/>
            </p:nvSpPr>
            <p:spPr>
              <a:xfrm>
                <a:off x="7483988" y="3314482"/>
                <a:ext cx="2750117" cy="396583"/>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dirty="0">
                    <a:solidFill>
                      <a:srgbClr val="44546A"/>
                    </a:solidFill>
                    <a:cs typeface="+mn-ea"/>
                    <a:sym typeface="+mn-lt"/>
                  </a:rPr>
                  <a:t>Text Representation</a:t>
                </a:r>
                <a:endParaRPr lang="zh-CN" altLang="en-US" b="1" dirty="0">
                  <a:solidFill>
                    <a:srgbClr val="44546A"/>
                  </a:solidFill>
                  <a:cs typeface="+mn-ea"/>
                  <a:sym typeface="+mn-lt"/>
                </a:endParaRPr>
              </a:p>
            </p:txBody>
          </p:sp>
        </p:grpSp>
      </p:grpSp>
      <p:grpSp>
        <p:nvGrpSpPr>
          <p:cNvPr id="50" name="组合 49">
            <a:extLst>
              <a:ext uri="{FF2B5EF4-FFF2-40B4-BE49-F238E27FC236}">
                <a16:creationId xmlns:a16="http://schemas.microsoft.com/office/drawing/2014/main" id="{3454E90F-FF7F-419B-A4DF-62FF7F83B0B8}"/>
              </a:ext>
            </a:extLst>
          </p:cNvPr>
          <p:cNvGrpSpPr/>
          <p:nvPr/>
        </p:nvGrpSpPr>
        <p:grpSpPr>
          <a:xfrm>
            <a:off x="6209266" y="3703638"/>
            <a:ext cx="5132387" cy="1704974"/>
            <a:chOff x="6184901" y="3922713"/>
            <a:chExt cx="5132387" cy="1704974"/>
          </a:xfrm>
        </p:grpSpPr>
        <p:grpSp>
          <p:nvGrpSpPr>
            <p:cNvPr id="51" name="组合 50">
              <a:extLst>
                <a:ext uri="{FF2B5EF4-FFF2-40B4-BE49-F238E27FC236}">
                  <a16:creationId xmlns:a16="http://schemas.microsoft.com/office/drawing/2014/main" id="{37478E19-9B07-42B2-BDC9-B87090C6FFE5}"/>
                </a:ext>
              </a:extLst>
            </p:cNvPr>
            <p:cNvGrpSpPr/>
            <p:nvPr/>
          </p:nvGrpSpPr>
          <p:grpSpPr>
            <a:xfrm>
              <a:off x="6184901" y="3922713"/>
              <a:ext cx="5132387" cy="1704974"/>
              <a:chOff x="874713" y="1752601"/>
              <a:chExt cx="5132387" cy="1704974"/>
            </a:xfrm>
          </p:grpSpPr>
          <p:sp>
            <p:nvSpPr>
              <p:cNvPr id="55" name="矩形 54">
                <a:extLst>
                  <a:ext uri="{FF2B5EF4-FFF2-40B4-BE49-F238E27FC236}">
                    <a16:creationId xmlns:a16="http://schemas.microsoft.com/office/drawing/2014/main" id="{2DBE521C-D9E4-4A5C-A076-A82B9B493E13}"/>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sp>
            <p:nvSpPr>
              <p:cNvPr id="56" name="椭圆 37">
                <a:extLst>
                  <a:ext uri="{FF2B5EF4-FFF2-40B4-BE49-F238E27FC236}">
                    <a16:creationId xmlns:a16="http://schemas.microsoft.com/office/drawing/2014/main" id="{2DC62873-085D-487E-8133-1F7F7E7F0EA1}"/>
                  </a:ext>
                </a:extLst>
              </p:cNvPr>
              <p:cNvSpPr/>
              <p:nvPr/>
            </p:nvSpPr>
            <p:spPr>
              <a:xfrm>
                <a:off x="5231643" y="1955426"/>
                <a:ext cx="524028" cy="586015"/>
              </a:xfrm>
              <a:custGeom>
                <a:avLst/>
                <a:gdLst>
                  <a:gd name="T0" fmla="*/ 3531 w 3631"/>
                  <a:gd name="T1" fmla="*/ 0 h 4067"/>
                  <a:gd name="T2" fmla="*/ 1249 w 3631"/>
                  <a:gd name="T3" fmla="*/ 0 h 4067"/>
                  <a:gd name="T4" fmla="*/ 1178 w 3631"/>
                  <a:gd name="T5" fmla="*/ 29 h 4067"/>
                  <a:gd name="T6" fmla="*/ 29 w 3631"/>
                  <a:gd name="T7" fmla="*/ 1179 h 4067"/>
                  <a:gd name="T8" fmla="*/ 0 w 3631"/>
                  <a:gd name="T9" fmla="*/ 1249 h 4067"/>
                  <a:gd name="T10" fmla="*/ 0 w 3631"/>
                  <a:gd name="T11" fmla="*/ 3967 h 4067"/>
                  <a:gd name="T12" fmla="*/ 100 w 3631"/>
                  <a:gd name="T13" fmla="*/ 4067 h 4067"/>
                  <a:gd name="T14" fmla="*/ 3531 w 3631"/>
                  <a:gd name="T15" fmla="*/ 4067 h 4067"/>
                  <a:gd name="T16" fmla="*/ 3631 w 3631"/>
                  <a:gd name="T17" fmla="*/ 3967 h 4067"/>
                  <a:gd name="T18" fmla="*/ 3631 w 3631"/>
                  <a:gd name="T19" fmla="*/ 100 h 4067"/>
                  <a:gd name="T20" fmla="*/ 3531 w 3631"/>
                  <a:gd name="T21" fmla="*/ 0 h 4067"/>
                  <a:gd name="T22" fmla="*/ 2636 w 3631"/>
                  <a:gd name="T23" fmla="*/ 1442 h 4067"/>
                  <a:gd name="T24" fmla="*/ 2932 w 3631"/>
                  <a:gd name="T25" fmla="*/ 1442 h 4067"/>
                  <a:gd name="T26" fmla="*/ 2932 w 3631"/>
                  <a:gd name="T27" fmla="*/ 449 h 4067"/>
                  <a:gd name="T28" fmla="*/ 2998 w 3631"/>
                  <a:gd name="T29" fmla="*/ 382 h 4067"/>
                  <a:gd name="T30" fmla="*/ 3065 w 3631"/>
                  <a:gd name="T31" fmla="*/ 449 h 4067"/>
                  <a:gd name="T32" fmla="*/ 3065 w 3631"/>
                  <a:gd name="T33" fmla="*/ 1509 h 4067"/>
                  <a:gd name="T34" fmla="*/ 2998 w 3631"/>
                  <a:gd name="T35" fmla="*/ 1575 h 4067"/>
                  <a:gd name="T36" fmla="*/ 2636 w 3631"/>
                  <a:gd name="T37" fmla="*/ 1575 h 4067"/>
                  <a:gd name="T38" fmla="*/ 2569 w 3631"/>
                  <a:gd name="T39" fmla="*/ 1509 h 4067"/>
                  <a:gd name="T40" fmla="*/ 2636 w 3631"/>
                  <a:gd name="T41" fmla="*/ 1442 h 4067"/>
                  <a:gd name="T42" fmla="*/ 1966 w 3631"/>
                  <a:gd name="T43" fmla="*/ 1442 h 4067"/>
                  <a:gd name="T44" fmla="*/ 2262 w 3631"/>
                  <a:gd name="T45" fmla="*/ 1442 h 4067"/>
                  <a:gd name="T46" fmla="*/ 2262 w 3631"/>
                  <a:gd name="T47" fmla="*/ 449 h 4067"/>
                  <a:gd name="T48" fmla="*/ 2329 w 3631"/>
                  <a:gd name="T49" fmla="*/ 382 h 4067"/>
                  <a:gd name="T50" fmla="*/ 2395 w 3631"/>
                  <a:gd name="T51" fmla="*/ 449 h 4067"/>
                  <a:gd name="T52" fmla="*/ 2395 w 3631"/>
                  <a:gd name="T53" fmla="*/ 1509 h 4067"/>
                  <a:gd name="T54" fmla="*/ 2329 w 3631"/>
                  <a:gd name="T55" fmla="*/ 1575 h 4067"/>
                  <a:gd name="T56" fmla="*/ 1966 w 3631"/>
                  <a:gd name="T57" fmla="*/ 1575 h 4067"/>
                  <a:gd name="T58" fmla="*/ 1899 w 3631"/>
                  <a:gd name="T59" fmla="*/ 1509 h 4067"/>
                  <a:gd name="T60" fmla="*/ 1966 w 3631"/>
                  <a:gd name="T61" fmla="*/ 1442 h 4067"/>
                  <a:gd name="T62" fmla="*/ 1296 w 3631"/>
                  <a:gd name="T63" fmla="*/ 1442 h 4067"/>
                  <a:gd name="T64" fmla="*/ 1592 w 3631"/>
                  <a:gd name="T65" fmla="*/ 1442 h 4067"/>
                  <a:gd name="T66" fmla="*/ 1592 w 3631"/>
                  <a:gd name="T67" fmla="*/ 449 h 4067"/>
                  <a:gd name="T68" fmla="*/ 1659 w 3631"/>
                  <a:gd name="T69" fmla="*/ 382 h 4067"/>
                  <a:gd name="T70" fmla="*/ 1726 w 3631"/>
                  <a:gd name="T71" fmla="*/ 449 h 4067"/>
                  <a:gd name="T72" fmla="*/ 1726 w 3631"/>
                  <a:gd name="T73" fmla="*/ 1509 h 4067"/>
                  <a:gd name="T74" fmla="*/ 1659 w 3631"/>
                  <a:gd name="T75" fmla="*/ 1575 h 4067"/>
                  <a:gd name="T76" fmla="*/ 1296 w 3631"/>
                  <a:gd name="T77" fmla="*/ 1575 h 4067"/>
                  <a:gd name="T78" fmla="*/ 1230 w 3631"/>
                  <a:gd name="T79" fmla="*/ 1509 h 4067"/>
                  <a:gd name="T80" fmla="*/ 1296 w 3631"/>
                  <a:gd name="T81" fmla="*/ 1442 h 4067"/>
                  <a:gd name="T82" fmla="*/ 3121 w 3631"/>
                  <a:gd name="T83" fmla="*/ 3413 h 4067"/>
                  <a:gd name="T84" fmla="*/ 510 w 3631"/>
                  <a:gd name="T85" fmla="*/ 3413 h 4067"/>
                  <a:gd name="T86" fmla="*/ 510 w 3631"/>
                  <a:gd name="T87" fmla="*/ 2126 h 4067"/>
                  <a:gd name="T88" fmla="*/ 3121 w 3631"/>
                  <a:gd name="T89" fmla="*/ 2126 h 4067"/>
                  <a:gd name="T90" fmla="*/ 3121 w 3631"/>
                  <a:gd name="T91" fmla="*/ 3413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31" h="4067">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cs typeface="+mn-ea"/>
                  <a:sym typeface="+mn-lt"/>
                </a:endParaRPr>
              </a:p>
            </p:txBody>
          </p:sp>
        </p:grpSp>
        <p:grpSp>
          <p:nvGrpSpPr>
            <p:cNvPr id="52" name="组合 51">
              <a:extLst>
                <a:ext uri="{FF2B5EF4-FFF2-40B4-BE49-F238E27FC236}">
                  <a16:creationId xmlns:a16="http://schemas.microsoft.com/office/drawing/2014/main" id="{33175202-5853-4D58-823B-0FAB812FE5E7}"/>
                </a:ext>
              </a:extLst>
            </p:cNvPr>
            <p:cNvGrpSpPr/>
            <p:nvPr/>
          </p:nvGrpSpPr>
          <p:grpSpPr>
            <a:xfrm>
              <a:off x="6569586" y="4272447"/>
              <a:ext cx="3941252" cy="1005506"/>
              <a:chOff x="7483989" y="3314482"/>
              <a:chExt cx="3941252" cy="1005506"/>
            </a:xfrm>
          </p:grpSpPr>
          <p:sp>
            <p:nvSpPr>
              <p:cNvPr id="53" name="矩形 52">
                <a:extLst>
                  <a:ext uri="{FF2B5EF4-FFF2-40B4-BE49-F238E27FC236}">
                    <a16:creationId xmlns:a16="http://schemas.microsoft.com/office/drawing/2014/main" id="{B977920E-056C-4BFD-B6BE-D89B5C61773F}"/>
                  </a:ext>
                </a:extLst>
              </p:cNvPr>
              <p:cNvSpPr/>
              <p:nvPr/>
            </p:nvSpPr>
            <p:spPr>
              <a:xfrm>
                <a:off x="7483989" y="3732519"/>
                <a:ext cx="3941252" cy="587469"/>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400" dirty="0">
                    <a:solidFill>
                      <a:srgbClr val="44546A"/>
                    </a:solidFill>
                    <a:cs typeface="+mn-ea"/>
                    <a:sym typeface="+mn-lt"/>
                  </a:rPr>
                  <a:t>Identification of vulnerabilities type and risk level</a:t>
                </a:r>
                <a:endParaRPr lang="zh-CN" altLang="en-US" sz="1400" dirty="0">
                  <a:solidFill>
                    <a:srgbClr val="44546A"/>
                  </a:solidFill>
                  <a:cs typeface="+mn-ea"/>
                  <a:sym typeface="+mn-lt"/>
                </a:endParaRPr>
              </a:p>
            </p:txBody>
          </p:sp>
          <p:sp>
            <p:nvSpPr>
              <p:cNvPr id="54" name="矩形 53">
                <a:extLst>
                  <a:ext uri="{FF2B5EF4-FFF2-40B4-BE49-F238E27FC236}">
                    <a16:creationId xmlns:a16="http://schemas.microsoft.com/office/drawing/2014/main" id="{FE50B48F-C01C-4CF2-9E30-9689603BCB2A}"/>
                  </a:ext>
                </a:extLst>
              </p:cNvPr>
              <p:cNvSpPr/>
              <p:nvPr/>
            </p:nvSpPr>
            <p:spPr>
              <a:xfrm>
                <a:off x="7483989" y="3314482"/>
                <a:ext cx="2050552" cy="396583"/>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b="1" dirty="0">
                    <a:solidFill>
                      <a:srgbClr val="44546A"/>
                    </a:solidFill>
                    <a:cs typeface="+mn-ea"/>
                    <a:sym typeface="+mn-lt"/>
                  </a:rPr>
                  <a:t>Task</a:t>
                </a:r>
                <a:endParaRPr lang="zh-CN" altLang="en-US" b="1" dirty="0">
                  <a:solidFill>
                    <a:srgbClr val="44546A"/>
                  </a:solidFill>
                  <a:cs typeface="+mn-ea"/>
                  <a:sym typeface="+mn-lt"/>
                </a:endParaRPr>
              </a:p>
            </p:txBody>
          </p:sp>
        </p:grpSp>
      </p:grpSp>
    </p:spTree>
    <p:extLst>
      <p:ext uri="{BB962C8B-B14F-4D97-AF65-F5344CB8AC3E}">
        <p14:creationId xmlns:p14="http://schemas.microsoft.com/office/powerpoint/2010/main" val="356731030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ppt_x</p:attrName>
                                        </p:attrNameLst>
                                      </p:cBhvr>
                                      <p:tavLst>
                                        <p:tav tm="0">
                                          <p:val>
                                            <p:strVal val="#ppt_x-#ppt_w*1.125000"/>
                                          </p:val>
                                        </p:tav>
                                        <p:tav tm="100000">
                                          <p:val>
                                            <p:strVal val="#ppt_x"/>
                                          </p:val>
                                        </p:tav>
                                      </p:tavLst>
                                    </p:anim>
                                    <p:animEffect transition="in" filter="wipe(right)">
                                      <p:cBhvr>
                                        <p:cTn id="8" dur="500"/>
                                        <p:tgtEl>
                                          <p:spTgt spid="29"/>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ppt_y</p:attrName>
                                        </p:attrNameLst>
                                      </p:cBhvr>
                                      <p:tavLst>
                                        <p:tav tm="0">
                                          <p:val>
                                            <p:strVal val="#ppt_y-#ppt_h*1.125000"/>
                                          </p:val>
                                        </p:tav>
                                        <p:tav tm="100000">
                                          <p:val>
                                            <p:strVal val="#ppt_y"/>
                                          </p:val>
                                        </p:tav>
                                      </p:tavLst>
                                    </p:anim>
                                    <p:animEffect transition="in" filter="wipe(down)">
                                      <p:cBhvr>
                                        <p:cTn id="13" dur="500"/>
                                        <p:tgtEl>
                                          <p:spTgt spid="43"/>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p:tgtEl>
                                          <p:spTgt spid="50"/>
                                        </p:tgtEl>
                                        <p:attrNameLst>
                                          <p:attrName>ppt_x</p:attrName>
                                        </p:attrNameLst>
                                      </p:cBhvr>
                                      <p:tavLst>
                                        <p:tav tm="0">
                                          <p:val>
                                            <p:strVal val="#ppt_x+#ppt_w*1.125000"/>
                                          </p:val>
                                        </p:tav>
                                        <p:tav tm="100000">
                                          <p:val>
                                            <p:strVal val="#ppt_x"/>
                                          </p:val>
                                        </p:tav>
                                      </p:tavLst>
                                    </p:anim>
                                    <p:animEffect transition="in" filter="wipe(left)">
                                      <p:cBhvr>
                                        <p:cTn id="18" dur="500"/>
                                        <p:tgtEl>
                                          <p:spTgt spid="5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p:tgtEl>
                                          <p:spTgt spid="36"/>
                                        </p:tgtEl>
                                        <p:attrNameLst>
                                          <p:attrName>ppt_y</p:attrName>
                                        </p:attrNameLst>
                                      </p:cBhvr>
                                      <p:tavLst>
                                        <p:tav tm="0">
                                          <p:val>
                                            <p:strVal val="#ppt_y+#ppt_h*1.125000"/>
                                          </p:val>
                                        </p:tav>
                                        <p:tav tm="100000">
                                          <p:val>
                                            <p:strVal val="#ppt_y"/>
                                          </p:val>
                                        </p:tav>
                                      </p:tavLst>
                                    </p:anim>
                                    <p:animEffect transition="in" filter="wipe(up)">
                                      <p:cBhvr>
                                        <p:cTn id="2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62020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3200" b="0" i="0" u="none" strike="noStrike" kern="1200" cap="none" spc="0" normalizeH="0" baseline="0" noProof="0" dirty="0">
                <a:ln>
                  <a:noFill/>
                </a:ln>
                <a:solidFill>
                  <a:srgbClr val="44546A"/>
                </a:solidFill>
                <a:effectLst/>
                <a:uLnTx/>
                <a:uFillTx/>
                <a:cs typeface="+mn-ea"/>
                <a:sym typeface="+mn-lt"/>
              </a:rPr>
              <a:t>Introduction</a:t>
            </a:r>
            <a:endParaRPr kumimoji="1" lang="zh-CN" altLang="en-US" sz="3200" b="0" i="0" u="none" strike="noStrike" kern="1200" cap="none" spc="0" normalizeH="0" baseline="0" noProof="0" dirty="0">
              <a:ln>
                <a:noFill/>
              </a:ln>
              <a:solidFill>
                <a:srgbClr val="44546A"/>
              </a:solidFill>
              <a:effectLst/>
              <a:uLnTx/>
              <a:uFillTx/>
              <a:cs typeface="+mn-ea"/>
              <a:sym typeface="+mn-lt"/>
            </a:endParaRPr>
          </a:p>
        </p:txBody>
      </p:sp>
      <p:sp>
        <p:nvSpPr>
          <p:cNvPr id="41" name="文本框 40">
            <a:extLst>
              <a:ext uri="{FF2B5EF4-FFF2-40B4-BE49-F238E27FC236}">
                <a16:creationId xmlns:a16="http://schemas.microsoft.com/office/drawing/2014/main" id="{A0BAF0AF-4083-2846-BB97-95EF48EDC195}"/>
              </a:ext>
            </a:extLst>
          </p:cNvPr>
          <p:cNvSpPr txBox="1"/>
          <p:nvPr/>
        </p:nvSpPr>
        <p:spPr>
          <a:xfrm>
            <a:off x="1459371" y="1271013"/>
            <a:ext cx="9774685" cy="1200329"/>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lang="en-US" altLang="zh-CN" dirty="0">
                <a:solidFill>
                  <a:srgbClr val="44546A"/>
                </a:solidFill>
                <a:cs typeface="+mn-ea"/>
                <a:sym typeface="+mn-lt"/>
              </a:rPr>
              <a:t>The data source is an information system vulnerability crowd-testing platform in China.</a:t>
            </a:r>
          </a:p>
          <a:p>
            <a:pPr marL="0" marR="0" lvl="0" indent="0" algn="l" defTabSz="914400" rtl="0" eaLnBrk="1" fontAlgn="auto" latinLnBrk="0" hangingPunct="1">
              <a:spcBef>
                <a:spcPts val="0"/>
              </a:spcBef>
              <a:spcAft>
                <a:spcPts val="0"/>
              </a:spcAft>
              <a:buClrTx/>
              <a:buSzTx/>
              <a:buFontTx/>
              <a:buNone/>
              <a:tabLst/>
              <a:defRPr/>
            </a:pPr>
            <a:r>
              <a:rPr lang="en-US" altLang="zh-CN" dirty="0">
                <a:solidFill>
                  <a:srgbClr val="44546A"/>
                </a:solidFill>
                <a:cs typeface="+mn-ea"/>
                <a:sym typeface="+mn-lt"/>
              </a:rPr>
              <a:t>The raw data of 39503 information security events from 2010 to 2016 was collected by using a Python crawler.  </a:t>
            </a:r>
          </a:p>
          <a:p>
            <a:pPr marL="0" marR="0" lvl="0" indent="0" algn="l" defTabSz="914400" rtl="0" eaLnBrk="1" fontAlgn="auto" latinLnBrk="0" hangingPunct="1">
              <a:spcBef>
                <a:spcPts val="0"/>
              </a:spcBef>
              <a:spcAft>
                <a:spcPts val="0"/>
              </a:spcAft>
              <a:buClrTx/>
              <a:buSzTx/>
              <a:buFontTx/>
              <a:buNone/>
              <a:tabLst/>
              <a:defRPr/>
            </a:pPr>
            <a:r>
              <a:rPr lang="en-US" altLang="zh-CN" dirty="0">
                <a:solidFill>
                  <a:srgbClr val="44546A"/>
                </a:solidFill>
                <a:cs typeface="+mn-ea"/>
                <a:sym typeface="+mn-lt"/>
              </a:rPr>
              <a:t>20 different attributes were included in each event</a:t>
            </a:r>
            <a:endParaRPr lang="zh-CN" altLang="en-US" dirty="0">
              <a:solidFill>
                <a:srgbClr val="44546A"/>
              </a:solidFill>
              <a:cs typeface="+mn-ea"/>
              <a:sym typeface="+mn-lt"/>
            </a:endParaRPr>
          </a:p>
        </p:txBody>
      </p:sp>
      <p:graphicFrame>
        <p:nvGraphicFramePr>
          <p:cNvPr id="42" name="表格 41">
            <a:extLst>
              <a:ext uri="{FF2B5EF4-FFF2-40B4-BE49-F238E27FC236}">
                <a16:creationId xmlns:a16="http://schemas.microsoft.com/office/drawing/2014/main" id="{805B630B-EF1B-215F-BE5A-01232E080EC6}"/>
              </a:ext>
            </a:extLst>
          </p:cNvPr>
          <p:cNvGraphicFramePr>
            <a:graphicFrameLocks noGrp="1"/>
          </p:cNvGraphicFramePr>
          <p:nvPr>
            <p:extLst>
              <p:ext uri="{D42A27DB-BD31-4B8C-83A1-F6EECF244321}">
                <p14:modId xmlns:p14="http://schemas.microsoft.com/office/powerpoint/2010/main" val="2577198732"/>
              </p:ext>
            </p:extLst>
          </p:nvPr>
        </p:nvGraphicFramePr>
        <p:xfrm>
          <a:off x="1151904" y="2805773"/>
          <a:ext cx="10515600" cy="3648907"/>
        </p:xfrm>
        <a:graphic>
          <a:graphicData uri="http://schemas.openxmlformats.org/drawingml/2006/table">
            <a:tbl>
              <a:tblPr firstRow="1" firstCol="1" bandRow="1">
                <a:tableStyleId>{5C22544A-7EE6-4342-B048-85BDC9FD1C3A}</a:tableStyleId>
              </a:tblPr>
              <a:tblGrid>
                <a:gridCol w="2220895">
                  <a:extLst>
                    <a:ext uri="{9D8B030D-6E8A-4147-A177-3AD203B41FA5}">
                      <a16:colId xmlns:a16="http://schemas.microsoft.com/office/drawing/2014/main" val="1007297281"/>
                    </a:ext>
                  </a:extLst>
                </a:gridCol>
                <a:gridCol w="8294705">
                  <a:extLst>
                    <a:ext uri="{9D8B030D-6E8A-4147-A177-3AD203B41FA5}">
                      <a16:colId xmlns:a16="http://schemas.microsoft.com/office/drawing/2014/main" val="1558846657"/>
                    </a:ext>
                  </a:extLst>
                </a:gridCol>
              </a:tblGrid>
              <a:tr h="214630">
                <a:tc>
                  <a:txBody>
                    <a:bodyPr/>
                    <a:lstStyle/>
                    <a:p>
                      <a:pPr algn="ctr">
                        <a:lnSpc>
                          <a:spcPct val="107000"/>
                        </a:lnSpc>
                        <a:spcAft>
                          <a:spcPts val="800"/>
                        </a:spcAft>
                      </a:pPr>
                      <a:r>
                        <a:rPr lang="en-US" sz="1400">
                          <a:effectLst/>
                        </a:rPr>
                        <a:t>Attribute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ctr">
                        <a:lnSpc>
                          <a:spcPct val="107000"/>
                        </a:lnSpc>
                        <a:spcAft>
                          <a:spcPts val="800"/>
                        </a:spcAft>
                      </a:pPr>
                      <a:r>
                        <a:rPr lang="en-US" sz="1400">
                          <a:effectLst/>
                        </a:rPr>
                        <a:t>Value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val="2868051551"/>
                  </a:ext>
                </a:extLst>
              </a:tr>
              <a:tr h="205105">
                <a:tc>
                  <a:txBody>
                    <a:bodyPr/>
                    <a:lstStyle/>
                    <a:p>
                      <a:pPr algn="just">
                        <a:lnSpc>
                          <a:spcPct val="107000"/>
                        </a:lnSpc>
                        <a:spcAft>
                          <a:spcPts val="800"/>
                        </a:spcAft>
                      </a:pPr>
                      <a:r>
                        <a:rPr lang="en-US" sz="1400">
                          <a:effectLst/>
                        </a:rPr>
                        <a:t>Vulnerability ID</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2016-168160</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2739103158"/>
                  </a:ext>
                </a:extLst>
              </a:tr>
              <a:tr h="195580">
                <a:tc>
                  <a:txBody>
                    <a:bodyPr/>
                    <a:lstStyle/>
                    <a:p>
                      <a:pPr algn="just">
                        <a:lnSpc>
                          <a:spcPct val="107000"/>
                        </a:lnSpc>
                        <a:spcAft>
                          <a:spcPts val="800"/>
                        </a:spcAft>
                      </a:pPr>
                      <a:r>
                        <a:rPr lang="en-US" sz="1400">
                          <a:effectLst/>
                        </a:rPr>
                        <a:t>Poster</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Boooooom</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3164795531"/>
                  </a:ext>
                </a:extLst>
              </a:tr>
              <a:tr h="195580">
                <a:tc>
                  <a:txBody>
                    <a:bodyPr/>
                    <a:lstStyle/>
                    <a:p>
                      <a:pPr algn="just">
                        <a:lnSpc>
                          <a:spcPct val="107000"/>
                        </a:lnSpc>
                        <a:spcAft>
                          <a:spcPts val="800"/>
                        </a:spcAft>
                      </a:pPr>
                      <a:r>
                        <a:rPr lang="en-US" sz="1400">
                          <a:effectLst/>
                        </a:rPr>
                        <a:t>Vulnerability Title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Internal API leakage from docker cloud service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913673223"/>
                  </a:ext>
                </a:extLst>
              </a:tr>
              <a:tr h="195580">
                <a:tc>
                  <a:txBody>
                    <a:bodyPr/>
                    <a:lstStyle/>
                    <a:p>
                      <a:pPr algn="just">
                        <a:lnSpc>
                          <a:spcPct val="107000"/>
                        </a:lnSpc>
                        <a:spcAft>
                          <a:spcPts val="800"/>
                        </a:spcAft>
                      </a:pPr>
                      <a:r>
                        <a:rPr lang="en-US" sz="1400">
                          <a:effectLst/>
                        </a:rPr>
                        <a:t>Description</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The place where the image is created supports the use of doc file for construction ...</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312889500"/>
                  </a:ext>
                </a:extLst>
              </a:tr>
              <a:tr h="195580">
                <a:tc>
                  <a:txBody>
                    <a:bodyPr/>
                    <a:lstStyle/>
                    <a:p>
                      <a:pPr algn="just">
                        <a:lnSpc>
                          <a:spcPct val="107000"/>
                        </a:lnSpc>
                        <a:spcAft>
                          <a:spcPts val="800"/>
                        </a:spcAft>
                      </a:pPr>
                      <a:r>
                        <a:rPr lang="en-US" sz="1400">
                          <a:effectLst/>
                        </a:rPr>
                        <a:t>Solution</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Isolate the API of your own service from the user environment ...</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3384677268"/>
                  </a:ext>
                </a:extLst>
              </a:tr>
              <a:tr h="195580">
                <a:tc>
                  <a:txBody>
                    <a:bodyPr/>
                    <a:lstStyle/>
                    <a:p>
                      <a:pPr algn="just">
                        <a:lnSpc>
                          <a:spcPct val="107000"/>
                        </a:lnSpc>
                        <a:spcAft>
                          <a:spcPts val="800"/>
                        </a:spcAft>
                      </a:pPr>
                      <a:r>
                        <a:rPr lang="en-US" sz="1400">
                          <a:effectLst/>
                        </a:rPr>
                        <a:t>Vulnerability Type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Design Defect/Logic Error</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843167545"/>
                  </a:ext>
                </a:extLst>
              </a:tr>
              <a:tr h="195580">
                <a:tc>
                  <a:txBody>
                    <a:bodyPr/>
                    <a:lstStyle/>
                    <a:p>
                      <a:pPr algn="just">
                        <a:lnSpc>
                          <a:spcPct val="107000"/>
                        </a:lnSpc>
                        <a:spcAft>
                          <a:spcPts val="800"/>
                        </a:spcAft>
                      </a:pPr>
                      <a:r>
                        <a:rPr lang="en-US" sz="1400">
                          <a:effectLst/>
                        </a:rPr>
                        <a:t>Vulnerability Risk Level</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High</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1026628332"/>
                  </a:ext>
                </a:extLst>
              </a:tr>
              <a:tr h="195580">
                <a:tc>
                  <a:txBody>
                    <a:bodyPr/>
                    <a:lstStyle/>
                    <a:p>
                      <a:pPr algn="just">
                        <a:lnSpc>
                          <a:spcPct val="107000"/>
                        </a:lnSpc>
                        <a:spcAft>
                          <a:spcPts val="800"/>
                        </a:spcAft>
                      </a:pPr>
                      <a:r>
                        <a:rPr lang="en-US" sz="1400">
                          <a:effectLst/>
                        </a:rPr>
                        <a:t>Associated Company</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NetEase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592406336"/>
                  </a:ext>
                </a:extLst>
              </a:tr>
              <a:tr h="28575">
                <a:tc>
                  <a:txBody>
                    <a:bodyPr/>
                    <a:lstStyle/>
                    <a:p>
                      <a:pPr algn="just">
                        <a:lnSpc>
                          <a:spcPct val="107000"/>
                        </a:lnSpc>
                        <a:spcAft>
                          <a:spcPts val="800"/>
                        </a:spcAft>
                      </a:pPr>
                      <a:r>
                        <a:rPr lang="en-US" sz="1400">
                          <a:effectLst/>
                        </a:rPr>
                        <a:t>Post Time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January 7, 2016</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2065551111"/>
                  </a:ext>
                </a:extLst>
              </a:tr>
              <a:tr h="28575">
                <a:tc>
                  <a:txBody>
                    <a:bodyPr/>
                    <a:lstStyle/>
                    <a:p>
                      <a:pPr algn="just">
                        <a:lnSpc>
                          <a:spcPct val="107000"/>
                        </a:lnSpc>
                        <a:spcAft>
                          <a:spcPts val="800"/>
                        </a:spcAft>
                      </a:pPr>
                      <a:r>
                        <a:rPr lang="en-US" sz="1400">
                          <a:effectLst/>
                        </a:rPr>
                        <a:t>Fix Time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January 31, 2016</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3575564477"/>
                  </a:ext>
                </a:extLst>
              </a:tr>
              <a:tr h="28575">
                <a:tc>
                  <a:txBody>
                    <a:bodyPr/>
                    <a:lstStyle/>
                    <a:p>
                      <a:pPr algn="just">
                        <a:lnSpc>
                          <a:spcPct val="107000"/>
                        </a:lnSpc>
                        <a:spcAft>
                          <a:spcPts val="800"/>
                        </a:spcAft>
                      </a:pPr>
                      <a:r>
                        <a:rPr lang="en-US" sz="1400">
                          <a:effectLst/>
                        </a:rPr>
                        <a:t>Release Time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February 22, 2016</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3682898230"/>
                  </a:ext>
                </a:extLst>
              </a:tr>
              <a:tr h="205105">
                <a:tc>
                  <a:txBody>
                    <a:bodyPr/>
                    <a:lstStyle/>
                    <a:p>
                      <a:pPr algn="just">
                        <a:lnSpc>
                          <a:spcPct val="107000"/>
                        </a:lnSpc>
                        <a:spcAft>
                          <a:spcPts val="800"/>
                        </a:spcAft>
                      </a:pPr>
                      <a:r>
                        <a:rPr lang="en-US" sz="1400">
                          <a:effectLst/>
                        </a:rPr>
                        <a:t>Vulnerability Status</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Vulnerability Post: 2016-1-7, waiting for confirmation of firm</a:t>
                      </a:r>
                      <a:endParaRPr lang="zh-CN" sz="1400">
                        <a:effectLst/>
                      </a:endParaRPr>
                    </a:p>
                    <a:p>
                      <a:pPr algn="just">
                        <a:lnSpc>
                          <a:spcPct val="107000"/>
                        </a:lnSpc>
                        <a:spcAft>
                          <a:spcPts val="800"/>
                        </a:spcAft>
                      </a:pPr>
                      <a:r>
                        <a:rPr lang="en-US" sz="1400">
                          <a:effectLst/>
                        </a:rPr>
                        <a:t>Vulnerability Fix: 2016-1-31, Firm confirmed, details were sent to firm, and fixed by NetEase.</a:t>
                      </a:r>
                      <a:endParaRPr lang="zh-CN" sz="1400">
                        <a:effectLst/>
                      </a:endParaRPr>
                    </a:p>
                    <a:p>
                      <a:pPr algn="just">
                        <a:lnSpc>
                          <a:spcPct val="107000"/>
                        </a:lnSpc>
                        <a:spcAft>
                          <a:spcPts val="800"/>
                        </a:spcAft>
                      </a:pPr>
                      <a:r>
                        <a:rPr lang="en-US" sz="1400">
                          <a:effectLst/>
                        </a:rPr>
                        <a:t>Release:  2016-2-22, after fixing, detail information released to public.</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4029225777"/>
                  </a:ext>
                </a:extLst>
              </a:tr>
              <a:tr h="205105">
                <a:tc>
                  <a:txBody>
                    <a:bodyPr/>
                    <a:lstStyle/>
                    <a:p>
                      <a:pPr algn="just">
                        <a:lnSpc>
                          <a:spcPct val="107000"/>
                        </a:lnSpc>
                        <a:spcAft>
                          <a:spcPts val="800"/>
                        </a:spcAft>
                      </a:pPr>
                      <a:r>
                        <a:rPr lang="en-US" sz="1400">
                          <a:effectLst/>
                        </a:rPr>
                        <a:t>Firm Response</a:t>
                      </a:r>
                      <a:endParaRPr lang="zh-CN" sz="14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dirty="0">
                          <a:effectLst/>
                        </a:rPr>
                        <a:t>Thanks for your clear description.</a:t>
                      </a:r>
                      <a:endParaRPr lang="zh-CN" sz="14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tc>
                <a:extLst>
                  <a:ext uri="{0D108BD9-81ED-4DB2-BD59-A6C34878D82A}">
                    <a16:rowId xmlns:a16="http://schemas.microsoft.com/office/drawing/2014/main" val="4033425121"/>
                  </a:ext>
                </a:extLst>
              </a:tr>
            </a:tbl>
          </a:graphicData>
        </a:graphic>
      </p:graphicFrame>
    </p:spTree>
    <p:extLst>
      <p:ext uri="{BB962C8B-B14F-4D97-AF65-F5344CB8AC3E}">
        <p14:creationId xmlns:p14="http://schemas.microsoft.com/office/powerpoint/2010/main" val="5339900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150073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Methods</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3" name="圆角矩形 2">
            <a:extLst>
              <a:ext uri="{FF2B5EF4-FFF2-40B4-BE49-F238E27FC236}">
                <a16:creationId xmlns:a16="http://schemas.microsoft.com/office/drawing/2014/main" id="{290ABB2B-5655-AB44-8431-D8A3E4A15F8E}"/>
              </a:ext>
            </a:extLst>
          </p:cNvPr>
          <p:cNvSpPr/>
          <p:nvPr/>
        </p:nvSpPr>
        <p:spPr>
          <a:xfrm>
            <a:off x="1552372"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4" name="圆角矩形 3">
            <a:extLst>
              <a:ext uri="{FF2B5EF4-FFF2-40B4-BE49-F238E27FC236}">
                <a16:creationId xmlns:a16="http://schemas.microsoft.com/office/drawing/2014/main" id="{6CDEF492-CAA4-8D4E-8B95-8EA57462B6DB}"/>
              </a:ext>
            </a:extLst>
          </p:cNvPr>
          <p:cNvSpPr/>
          <p:nvPr/>
        </p:nvSpPr>
        <p:spPr>
          <a:xfrm>
            <a:off x="1305056"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文本框 4">
            <a:extLst>
              <a:ext uri="{FF2B5EF4-FFF2-40B4-BE49-F238E27FC236}">
                <a16:creationId xmlns:a16="http://schemas.microsoft.com/office/drawing/2014/main" id="{BA27805B-EFFF-E84F-9C9B-26153B51D9DB}"/>
              </a:ext>
            </a:extLst>
          </p:cNvPr>
          <p:cNvSpPr txBox="1"/>
          <p:nvPr/>
        </p:nvSpPr>
        <p:spPr>
          <a:xfrm>
            <a:off x="1760327" y="2342730"/>
            <a:ext cx="2064412" cy="707886"/>
          </a:xfrm>
          <a:prstGeom prst="rect">
            <a:avLst/>
          </a:prstGeom>
          <a:noFill/>
        </p:spPr>
        <p:txBody>
          <a:bodyPr wrap="none" rtlCol="0">
            <a:spAutoFit/>
          </a:bodyPr>
          <a:lstStyle/>
          <a:p>
            <a:pPr lvl="0" algn="ctr">
              <a:defRPr/>
            </a:pPr>
            <a:r>
              <a:rPr kumimoji="1" lang="en-US" altLang="zh-CN" sz="2000" dirty="0">
                <a:solidFill>
                  <a:prstClr val="white"/>
                </a:solidFill>
                <a:cs typeface="+mn-ea"/>
                <a:sym typeface="+mn-lt"/>
              </a:rPr>
              <a:t> Statistical Text </a:t>
            </a:r>
            <a:endParaRPr kumimoji="1" lang="en-US" altLang="zh-CN" sz="2000" b="0" i="0" u="none" strike="noStrike" kern="1200" cap="none" spc="0" normalizeH="0" baseline="0" noProof="0" dirty="0">
              <a:ln>
                <a:noFill/>
              </a:ln>
              <a:solidFill>
                <a:prstClr val="white"/>
              </a:solidFill>
              <a:effectLst/>
              <a:uLnTx/>
              <a:uFillTx/>
              <a:cs typeface="+mn-ea"/>
              <a:sym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dirty="0">
                <a:ln>
                  <a:noFill/>
                </a:ln>
                <a:solidFill>
                  <a:prstClr val="white"/>
                </a:solidFill>
                <a:effectLst/>
                <a:uLnTx/>
                <a:uFillTx/>
                <a:cs typeface="+mn-ea"/>
                <a:sym typeface="+mn-lt"/>
              </a:rPr>
              <a:t>Representation</a:t>
            </a:r>
            <a:endParaRPr kumimoji="1"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7" name="文本框 6">
            <a:extLst>
              <a:ext uri="{FF2B5EF4-FFF2-40B4-BE49-F238E27FC236}">
                <a16:creationId xmlns:a16="http://schemas.microsoft.com/office/drawing/2014/main" id="{9B8073AF-8EF4-2544-9B71-41D4E0956188}"/>
              </a:ext>
            </a:extLst>
          </p:cNvPr>
          <p:cNvSpPr txBox="1"/>
          <p:nvPr/>
        </p:nvSpPr>
        <p:spPr>
          <a:xfrm>
            <a:off x="1624180" y="3488389"/>
            <a:ext cx="2322180" cy="2031325"/>
          </a:xfrm>
          <a:prstGeom prst="rect">
            <a:avLst/>
          </a:prstGeom>
          <a:noFill/>
        </p:spPr>
        <p:txBody>
          <a:bodyPr wrap="square" rtlCol="0">
            <a:spAutoFit/>
          </a:bodyPr>
          <a:lstStyle/>
          <a:p>
            <a:pPr lvl="0">
              <a:defRPr/>
            </a:pPr>
            <a:r>
              <a:rPr kumimoji="1" lang="fr-FR" altLang="zh-CN" sz="1400" dirty="0">
                <a:solidFill>
                  <a:prstClr val="black">
                    <a:lumMod val="75000"/>
                    <a:lumOff val="25000"/>
                  </a:prstClr>
                </a:solidFill>
                <a:cs typeface="+mn-ea"/>
                <a:sym typeface="+mn-lt"/>
              </a:rPr>
              <a:t>Word-level text representation techniques:</a:t>
            </a:r>
          </a:p>
          <a:p>
            <a:pPr lvl="0">
              <a:defRPr/>
            </a:pPr>
            <a:r>
              <a:rPr kumimoji="1" lang="fr-FR" altLang="zh-CN" sz="1400" b="0" i="0" u="none" strike="noStrike" kern="1200" cap="none" spc="0" normalizeH="0" baseline="0" noProof="0" dirty="0">
                <a:ln>
                  <a:noFill/>
                </a:ln>
                <a:solidFill>
                  <a:prstClr val="black">
                    <a:lumMod val="75000"/>
                    <a:lumOff val="25000"/>
                  </a:prstClr>
                </a:solidFill>
                <a:effectLst/>
                <a:uLnTx/>
                <a:uFillTx/>
                <a:cs typeface="+mn-ea"/>
                <a:sym typeface="+mn-lt"/>
              </a:rPr>
              <a:t>TFIDF,</a:t>
            </a:r>
            <a:r>
              <a:rPr kumimoji="1" lang="fr-FR" altLang="zh-CN" sz="1400" b="0" i="0" u="none" strike="noStrike" kern="1200" cap="none" spc="0" normalizeH="0" noProof="0" dirty="0">
                <a:ln>
                  <a:noFill/>
                </a:ln>
                <a:solidFill>
                  <a:prstClr val="black">
                    <a:lumMod val="75000"/>
                    <a:lumOff val="25000"/>
                  </a:prstClr>
                </a:solidFill>
                <a:effectLst/>
                <a:uLnTx/>
                <a:uFillTx/>
                <a:cs typeface="+mn-ea"/>
                <a:sym typeface="+mn-lt"/>
              </a:rPr>
              <a:t> BOW, N-Grams</a:t>
            </a:r>
          </a:p>
          <a:p>
            <a:pPr lvl="0">
              <a:defRPr/>
            </a:pPr>
            <a:endParaRPr kumimoji="1" lang="fr-FR" altLang="zh-CN" sz="1400" baseline="0" dirty="0">
              <a:solidFill>
                <a:prstClr val="black">
                  <a:lumMod val="75000"/>
                  <a:lumOff val="25000"/>
                </a:prstClr>
              </a:solidFill>
              <a:cs typeface="+mn-ea"/>
              <a:sym typeface="+mn-lt"/>
            </a:endParaRPr>
          </a:p>
          <a:p>
            <a:pPr lvl="0">
              <a:defRPr/>
            </a:pPr>
            <a:r>
              <a:rPr kumimoji="1" lang="fr-FR" altLang="zh-CN" sz="1400" dirty="0">
                <a:solidFill>
                  <a:prstClr val="black">
                    <a:lumMod val="75000"/>
                    <a:lumOff val="25000"/>
                  </a:prstClr>
                </a:solidFill>
                <a:cs typeface="+mn-ea"/>
                <a:sym typeface="+mn-lt"/>
              </a:rPr>
              <a:t>Document-level representation techniques:</a:t>
            </a:r>
          </a:p>
          <a:p>
            <a:pPr lvl="0">
              <a:defRPr/>
            </a:pPr>
            <a:r>
              <a:rPr kumimoji="1" lang="fr-FR" altLang="zh-CN" sz="1400" b="0" i="0" u="none" strike="noStrike" kern="1200" cap="none" spc="0" normalizeH="0" baseline="0" noProof="0" dirty="0">
                <a:ln>
                  <a:noFill/>
                </a:ln>
                <a:solidFill>
                  <a:prstClr val="black">
                    <a:lumMod val="75000"/>
                    <a:lumOff val="25000"/>
                  </a:prstClr>
                </a:solidFill>
                <a:effectLst/>
                <a:uLnTx/>
                <a:uFillTx/>
                <a:cs typeface="+mn-ea"/>
                <a:sym typeface="+mn-lt"/>
              </a:rPr>
              <a:t>LDA</a:t>
            </a:r>
            <a:endParaRPr kumimoji="1"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13" name="圆角矩形 12">
            <a:extLst>
              <a:ext uri="{FF2B5EF4-FFF2-40B4-BE49-F238E27FC236}">
                <a16:creationId xmlns:a16="http://schemas.microsoft.com/office/drawing/2014/main" id="{9C5E764E-56FC-7C4D-9143-36AC39A9F6A7}"/>
              </a:ext>
            </a:extLst>
          </p:cNvPr>
          <p:cNvSpPr/>
          <p:nvPr/>
        </p:nvSpPr>
        <p:spPr>
          <a:xfrm>
            <a:off x="5029463"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圆角矩形 13">
            <a:extLst>
              <a:ext uri="{FF2B5EF4-FFF2-40B4-BE49-F238E27FC236}">
                <a16:creationId xmlns:a16="http://schemas.microsoft.com/office/drawing/2014/main" id="{F42206AF-DACD-9843-9E1F-0B366C0E5383}"/>
              </a:ext>
            </a:extLst>
          </p:cNvPr>
          <p:cNvSpPr/>
          <p:nvPr/>
        </p:nvSpPr>
        <p:spPr>
          <a:xfrm>
            <a:off x="4782147"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15" name="文本框 14">
            <a:extLst>
              <a:ext uri="{FF2B5EF4-FFF2-40B4-BE49-F238E27FC236}">
                <a16:creationId xmlns:a16="http://schemas.microsoft.com/office/drawing/2014/main" id="{DA283F2F-24D9-3D4E-8BFB-88679DED2919}"/>
              </a:ext>
            </a:extLst>
          </p:cNvPr>
          <p:cNvSpPr txBox="1"/>
          <p:nvPr/>
        </p:nvSpPr>
        <p:spPr>
          <a:xfrm>
            <a:off x="5156939" y="2404464"/>
            <a:ext cx="2116092" cy="707886"/>
          </a:xfrm>
          <a:prstGeom prst="rect">
            <a:avLst/>
          </a:prstGeom>
          <a:noFill/>
        </p:spPr>
        <p:txBody>
          <a:bodyPr wrap="none" rtlCol="0">
            <a:spAutoFit/>
          </a:bodyPr>
          <a:lstStyle/>
          <a:p>
            <a:pPr lvl="0" algn="ctr">
              <a:defRPr/>
            </a:pPr>
            <a:r>
              <a:rPr kumimoji="1" lang="en-US" altLang="zh-CN" sz="2000" dirty="0">
                <a:solidFill>
                  <a:prstClr val="white"/>
                </a:solidFill>
                <a:cs typeface="+mn-ea"/>
                <a:sym typeface="+mn-lt"/>
              </a:rPr>
              <a:t>Neural Text</a:t>
            </a:r>
          </a:p>
          <a:p>
            <a:pPr lvl="0" algn="ctr">
              <a:defRPr/>
            </a:pPr>
            <a:r>
              <a:rPr kumimoji="1" lang="en-US" altLang="zh-CN" sz="2000" dirty="0">
                <a:solidFill>
                  <a:prstClr val="white"/>
                </a:solidFill>
                <a:cs typeface="+mn-ea"/>
                <a:sym typeface="+mn-lt"/>
              </a:rPr>
              <a:t> Representation</a:t>
            </a:r>
            <a:endParaRPr kumimoji="1"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23" name="圆角矩形 22">
            <a:extLst>
              <a:ext uri="{FF2B5EF4-FFF2-40B4-BE49-F238E27FC236}">
                <a16:creationId xmlns:a16="http://schemas.microsoft.com/office/drawing/2014/main" id="{676B7C4A-B481-DC47-A8C8-3F2CC8FA5003}"/>
              </a:ext>
            </a:extLst>
          </p:cNvPr>
          <p:cNvSpPr/>
          <p:nvPr/>
        </p:nvSpPr>
        <p:spPr>
          <a:xfrm>
            <a:off x="8483211"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4" name="圆角矩形 23">
            <a:extLst>
              <a:ext uri="{FF2B5EF4-FFF2-40B4-BE49-F238E27FC236}">
                <a16:creationId xmlns:a16="http://schemas.microsoft.com/office/drawing/2014/main" id="{D2448EC0-2728-AA4E-8E56-73A2AB0EF132}"/>
              </a:ext>
            </a:extLst>
          </p:cNvPr>
          <p:cNvSpPr/>
          <p:nvPr/>
        </p:nvSpPr>
        <p:spPr>
          <a:xfrm>
            <a:off x="8235895"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文本框 24">
            <a:extLst>
              <a:ext uri="{FF2B5EF4-FFF2-40B4-BE49-F238E27FC236}">
                <a16:creationId xmlns:a16="http://schemas.microsoft.com/office/drawing/2014/main" id="{D05ECBC2-B9EE-3045-BC8F-F533A6D326E0}"/>
              </a:ext>
            </a:extLst>
          </p:cNvPr>
          <p:cNvSpPr txBox="1"/>
          <p:nvPr/>
        </p:nvSpPr>
        <p:spPr>
          <a:xfrm>
            <a:off x="8934643" y="2401436"/>
            <a:ext cx="1786066" cy="707886"/>
          </a:xfrm>
          <a:prstGeom prst="rect">
            <a:avLst/>
          </a:prstGeom>
          <a:noFill/>
        </p:spPr>
        <p:txBody>
          <a:bodyPr wrap="none" rtlCol="0">
            <a:spAutoFit/>
          </a:bodyPr>
          <a:lstStyle/>
          <a:p>
            <a:pPr lvl="0" algn="ctr">
              <a:defRPr/>
            </a:pPr>
            <a:r>
              <a:rPr kumimoji="1" lang="en-US" altLang="zh-CN" sz="2000" dirty="0">
                <a:solidFill>
                  <a:prstClr val="white"/>
                </a:solidFill>
                <a:cs typeface="+mn-ea"/>
                <a:sym typeface="+mn-lt"/>
              </a:rPr>
              <a:t>Text </a:t>
            </a:r>
          </a:p>
          <a:p>
            <a:pPr lvl="0" algn="ctr">
              <a:defRPr/>
            </a:pPr>
            <a:r>
              <a:rPr kumimoji="1" lang="en-US" altLang="zh-CN" sz="2000" dirty="0">
                <a:solidFill>
                  <a:prstClr val="white"/>
                </a:solidFill>
                <a:cs typeface="+mn-ea"/>
                <a:sym typeface="+mn-lt"/>
              </a:rPr>
              <a:t>Classification</a:t>
            </a:r>
            <a:endParaRPr kumimoji="1"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a16="http://schemas.microsoft.com/office/drawing/2014/main" id="{BC5A2DE2-7A9A-7621-9C41-3AB35B1EA1EB}"/>
              </a:ext>
            </a:extLst>
          </p:cNvPr>
          <p:cNvSpPr txBox="1"/>
          <p:nvPr/>
        </p:nvSpPr>
        <p:spPr>
          <a:xfrm>
            <a:off x="1217118" y="772998"/>
            <a:ext cx="9979207" cy="646331"/>
          </a:xfrm>
          <a:prstGeom prst="rect">
            <a:avLst/>
          </a:prstGeom>
          <a:noFill/>
        </p:spPr>
        <p:txBody>
          <a:bodyPr wrap="square">
            <a:spAutoFit/>
          </a:bodyPr>
          <a:lstStyle/>
          <a:p>
            <a:r>
              <a:rPr lang="en-US" altLang="zh-CN" dirty="0"/>
              <a:t>This study analyzes vulnerability reports by combining textual representation methods, machine learning algorithms, and topic analysis. </a:t>
            </a:r>
            <a:endParaRPr lang="zh-CN" altLang="en-US" dirty="0"/>
          </a:p>
        </p:txBody>
      </p:sp>
      <p:sp>
        <p:nvSpPr>
          <p:cNvPr id="35" name="文本框 34">
            <a:extLst>
              <a:ext uri="{FF2B5EF4-FFF2-40B4-BE49-F238E27FC236}">
                <a16:creationId xmlns:a16="http://schemas.microsoft.com/office/drawing/2014/main" id="{24D6BA9D-8729-CC12-6789-67DA5F35D426}"/>
              </a:ext>
            </a:extLst>
          </p:cNvPr>
          <p:cNvSpPr txBox="1"/>
          <p:nvPr/>
        </p:nvSpPr>
        <p:spPr>
          <a:xfrm>
            <a:off x="5101271" y="3553243"/>
            <a:ext cx="2465796" cy="1815882"/>
          </a:xfrm>
          <a:prstGeom prst="rect">
            <a:avLst/>
          </a:prstGeom>
          <a:noFill/>
        </p:spPr>
        <p:txBody>
          <a:bodyPr wrap="square" rtlCol="0">
            <a:spAutoFit/>
          </a:bodyPr>
          <a:lstStyle/>
          <a:p>
            <a:pPr lvl="0">
              <a:defRPr/>
            </a:pPr>
            <a:r>
              <a:rPr kumimoji="1" lang="fr-FR" altLang="zh-CN" sz="1400" dirty="0">
                <a:solidFill>
                  <a:prstClr val="black">
                    <a:lumMod val="75000"/>
                    <a:lumOff val="25000"/>
                  </a:prstClr>
                </a:solidFill>
                <a:cs typeface="+mn-ea"/>
                <a:sym typeface="+mn-lt"/>
              </a:rPr>
              <a:t>Word2Vec</a:t>
            </a:r>
          </a:p>
          <a:p>
            <a:pPr lvl="0">
              <a:defRPr/>
            </a:pPr>
            <a:r>
              <a:rPr kumimoji="1" lang="fr-FR" altLang="zh-CN" sz="1400" dirty="0">
                <a:solidFill>
                  <a:prstClr val="black">
                    <a:lumMod val="75000"/>
                    <a:lumOff val="25000"/>
                  </a:prstClr>
                </a:solidFill>
                <a:cs typeface="+mn-ea"/>
                <a:sym typeface="+mn-lt"/>
              </a:rPr>
              <a:t>word embedding method:</a:t>
            </a:r>
          </a:p>
          <a:p>
            <a:pPr lvl="0">
              <a:defRPr/>
            </a:pPr>
            <a:r>
              <a:rPr kumimoji="1" lang="fr-FR" altLang="zh-CN" sz="1400" dirty="0">
                <a:solidFill>
                  <a:prstClr val="black">
                    <a:lumMod val="75000"/>
                    <a:lumOff val="25000"/>
                  </a:prstClr>
                </a:solidFill>
                <a:cs typeface="+mn-ea"/>
                <a:sym typeface="+mn-lt"/>
              </a:rPr>
              <a:t>continuous bag-of-words (CBOW)</a:t>
            </a:r>
            <a:r>
              <a:rPr kumimoji="1" lang="fr-FR" altLang="zh-CN" sz="1400" b="0" i="0" u="none" strike="noStrike" kern="1200" cap="none" spc="0" normalizeH="0" baseline="0" noProof="0" dirty="0">
                <a:ln>
                  <a:noFill/>
                </a:ln>
                <a:solidFill>
                  <a:prstClr val="black">
                    <a:lumMod val="75000"/>
                    <a:lumOff val="25000"/>
                  </a:prstClr>
                </a:solidFill>
                <a:effectLst/>
                <a:uLnTx/>
                <a:uFillTx/>
                <a:cs typeface="+mn-ea"/>
                <a:sym typeface="+mn-lt"/>
              </a:rPr>
              <a:t>,</a:t>
            </a:r>
            <a:r>
              <a:rPr kumimoji="1" lang="fr-FR" altLang="zh-CN" sz="1400" b="0" i="0" u="none" strike="noStrike" kern="1200" cap="none" spc="0" normalizeH="0" noProof="0" dirty="0">
                <a:ln>
                  <a:noFill/>
                </a:ln>
                <a:solidFill>
                  <a:prstClr val="black">
                    <a:lumMod val="75000"/>
                    <a:lumOff val="25000"/>
                  </a:prstClr>
                </a:solidFill>
                <a:effectLst/>
                <a:uLnTx/>
                <a:uFillTx/>
                <a:cs typeface="+mn-ea"/>
                <a:sym typeface="+mn-lt"/>
              </a:rPr>
              <a:t> </a:t>
            </a:r>
            <a:r>
              <a:rPr lang="fr-FR" altLang="zh-CN" sz="1400" dirty="0"/>
              <a:t>Skip-Gram(</a:t>
            </a:r>
            <a:r>
              <a:rPr kumimoji="1" lang="fr-FR" altLang="zh-CN" sz="1400" b="0" i="0" u="none" strike="noStrike" kern="1200" cap="none" spc="0" normalizeH="0" noProof="0" dirty="0">
                <a:ln>
                  <a:noFill/>
                </a:ln>
                <a:solidFill>
                  <a:prstClr val="black">
                    <a:lumMod val="75000"/>
                    <a:lumOff val="25000"/>
                  </a:prstClr>
                </a:solidFill>
                <a:effectLst/>
                <a:uLnTx/>
                <a:uFillTx/>
                <a:cs typeface="+mn-ea"/>
                <a:sym typeface="+mn-lt"/>
              </a:rPr>
              <a:t>SG)</a:t>
            </a:r>
          </a:p>
          <a:p>
            <a:pPr lvl="0">
              <a:defRPr/>
            </a:pPr>
            <a:endParaRPr kumimoji="1" lang="fr-FR" altLang="zh-CN" sz="1400" b="0" i="0" u="none" strike="noStrike" kern="1200" cap="none" spc="0" normalizeH="0" noProof="0" dirty="0">
              <a:ln>
                <a:noFill/>
              </a:ln>
              <a:solidFill>
                <a:prstClr val="black">
                  <a:lumMod val="75000"/>
                  <a:lumOff val="25000"/>
                </a:prstClr>
              </a:solidFill>
              <a:effectLst/>
              <a:uLnTx/>
              <a:uFillTx/>
              <a:cs typeface="+mn-ea"/>
              <a:sym typeface="+mn-lt"/>
            </a:endParaRPr>
          </a:p>
          <a:p>
            <a:pPr lvl="0">
              <a:defRPr/>
            </a:pPr>
            <a:r>
              <a:rPr kumimoji="1" lang="fr-FR" altLang="zh-CN" sz="1400" dirty="0">
                <a:solidFill>
                  <a:prstClr val="black">
                    <a:lumMod val="75000"/>
                    <a:lumOff val="25000"/>
                  </a:prstClr>
                </a:solidFill>
                <a:cs typeface="+mn-ea"/>
                <a:sym typeface="+mn-lt"/>
              </a:rPr>
              <a:t>Training mechanisms:</a:t>
            </a:r>
          </a:p>
          <a:p>
            <a:pPr lvl="0">
              <a:defRPr/>
            </a:pPr>
            <a:r>
              <a:rPr kumimoji="1" lang="fr-FR" altLang="zh-CN" sz="1400" dirty="0">
                <a:solidFill>
                  <a:prstClr val="black">
                    <a:lumMod val="75000"/>
                    <a:lumOff val="25000"/>
                  </a:prstClr>
                </a:solidFill>
                <a:cs typeface="+mn-ea"/>
                <a:sym typeface="+mn-lt"/>
              </a:rPr>
              <a:t>Hierarchical SoftMax (HS), </a:t>
            </a:r>
            <a:r>
              <a:rPr lang="fr-FR" altLang="zh-CN" sz="1400" dirty="0"/>
              <a:t>Negative Sampling (NS) </a:t>
            </a:r>
            <a:endParaRPr kumimoji="1"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
        <p:nvSpPr>
          <p:cNvPr id="36" name="文本框 35">
            <a:extLst>
              <a:ext uri="{FF2B5EF4-FFF2-40B4-BE49-F238E27FC236}">
                <a16:creationId xmlns:a16="http://schemas.microsoft.com/office/drawing/2014/main" id="{586CE1CE-0CDD-A986-2D93-96357A40950A}"/>
              </a:ext>
            </a:extLst>
          </p:cNvPr>
          <p:cNvSpPr txBox="1"/>
          <p:nvPr/>
        </p:nvSpPr>
        <p:spPr>
          <a:xfrm>
            <a:off x="8483212" y="3690257"/>
            <a:ext cx="2465796" cy="1384995"/>
          </a:xfrm>
          <a:prstGeom prst="rect">
            <a:avLst/>
          </a:prstGeom>
          <a:noFill/>
        </p:spPr>
        <p:txBody>
          <a:bodyPr wrap="square" rtlCol="0">
            <a:spAutoFit/>
          </a:bodyPr>
          <a:lstStyle/>
          <a:p>
            <a:pPr lvl="0">
              <a:defRPr/>
            </a:pPr>
            <a:r>
              <a:rPr kumimoji="1" lang="en-US" altLang="zh-CN" sz="1400" dirty="0">
                <a:solidFill>
                  <a:prstClr val="black">
                    <a:lumMod val="75000"/>
                    <a:lumOff val="25000"/>
                  </a:prstClr>
                </a:solidFill>
                <a:cs typeface="+mn-ea"/>
                <a:sym typeface="+mn-lt"/>
              </a:rPr>
              <a:t>Traditional machine learning algorithms: </a:t>
            </a:r>
          </a:p>
          <a:p>
            <a:pPr lvl="0">
              <a:defRPr/>
            </a:pPr>
            <a:r>
              <a:rPr kumimoji="1" lang="en-US" altLang="zh-CN" sz="1400" dirty="0">
                <a:solidFill>
                  <a:prstClr val="black">
                    <a:lumMod val="75000"/>
                    <a:lumOff val="25000"/>
                  </a:prstClr>
                </a:solidFill>
                <a:cs typeface="+mn-ea"/>
                <a:sym typeface="+mn-lt"/>
              </a:rPr>
              <a:t>LR, CART, RF, GBDT, SVM</a:t>
            </a:r>
          </a:p>
          <a:p>
            <a:pPr lvl="0">
              <a:defRPr/>
            </a:pPr>
            <a:endParaRPr kumimoji="1" lang="en-US" altLang="zh-CN" sz="1400" dirty="0">
              <a:solidFill>
                <a:prstClr val="black">
                  <a:lumMod val="75000"/>
                  <a:lumOff val="25000"/>
                </a:prstClr>
              </a:solidFill>
              <a:cs typeface="+mn-ea"/>
              <a:sym typeface="+mn-lt"/>
            </a:endParaRPr>
          </a:p>
          <a:p>
            <a:pPr lvl="0">
              <a:defRPr/>
            </a:pPr>
            <a:r>
              <a:rPr kumimoji="1" lang="en-US" altLang="zh-CN" sz="1400" dirty="0">
                <a:solidFill>
                  <a:prstClr val="black">
                    <a:lumMod val="75000"/>
                    <a:lumOff val="25000"/>
                  </a:prstClr>
                </a:solidFill>
                <a:cs typeface="+mn-ea"/>
                <a:sym typeface="+mn-lt"/>
              </a:rPr>
              <a:t>Deep learning algorithms:</a:t>
            </a:r>
          </a:p>
          <a:p>
            <a:pPr lvl="0">
              <a:defRPr/>
            </a:pPr>
            <a:r>
              <a:rPr kumimoji="1" lang="fr-FR" altLang="zh-CN" sz="1400" dirty="0">
                <a:solidFill>
                  <a:prstClr val="black">
                    <a:lumMod val="75000"/>
                    <a:lumOff val="25000"/>
                  </a:prstClr>
                </a:solidFill>
                <a:cs typeface="+mn-ea"/>
                <a:sym typeface="+mn-lt"/>
              </a:rPr>
              <a:t>Artificial Neural Network</a:t>
            </a:r>
            <a:endParaRPr kumimoji="1" lang="zh-CN" altLang="en-US" sz="1400" b="0" i="0" u="none" strike="noStrike" kern="1200" cap="none" spc="0" normalizeH="0" baseline="0" noProof="0" dirty="0">
              <a:ln>
                <a:noFill/>
              </a:ln>
              <a:solidFill>
                <a:prstClr val="black">
                  <a:lumMod val="75000"/>
                  <a:lumOff val="25000"/>
                </a:prstClr>
              </a:solidFill>
              <a:effectLst/>
              <a:uLnTx/>
              <a:uFillTx/>
              <a:cs typeface="+mn-ea"/>
              <a:sym typeface="+mn-lt"/>
            </a:endParaRPr>
          </a:p>
        </p:txBody>
      </p:sp>
    </p:spTree>
    <p:extLst>
      <p:ext uri="{BB962C8B-B14F-4D97-AF65-F5344CB8AC3E}">
        <p14:creationId xmlns:p14="http://schemas.microsoft.com/office/powerpoint/2010/main" val="356452190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ssolve">
                                      <p:cBhvr>
                                        <p:cTn id="21" dur="500"/>
                                        <p:tgtEl>
                                          <p:spTgt spid="1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ssolve">
                                      <p:cBhvr>
                                        <p:cTn id="24" dur="500"/>
                                        <p:tgtEl>
                                          <p:spTgt spid="14"/>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dissolve">
                                      <p:cBhvr>
                                        <p:cTn id="32" dur="500"/>
                                        <p:tgtEl>
                                          <p:spTgt spid="2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dissolve">
                                      <p:cBhvr>
                                        <p:cTn id="35" dur="500"/>
                                        <p:tgtEl>
                                          <p:spTgt spid="24"/>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dissolve">
                                      <p:cBhvr>
                                        <p:cTn id="38" dur="500"/>
                                        <p:tgtEl>
                                          <p:spTgt spid="25"/>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dissolve">
                                      <p:cBhvr>
                                        <p:cTn id="41" dur="500"/>
                                        <p:tgtEl>
                                          <p:spTgt spid="35"/>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dissolve">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7" grpId="0"/>
      <p:bldP spid="13" grpId="0" animBg="1"/>
      <p:bldP spid="14" grpId="0" animBg="1"/>
      <p:bldP spid="15" grpId="0"/>
      <p:bldP spid="23" grpId="0" animBg="1"/>
      <p:bldP spid="24" grpId="0" animBg="1"/>
      <p:bldP spid="25"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67182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dirty="0">
                <a:solidFill>
                  <a:srgbClr val="44546A"/>
                </a:solidFill>
                <a:cs typeface="+mn-ea"/>
                <a:sym typeface="+mn-lt"/>
              </a:rPr>
              <a:t>Data Preparation</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cxnSp>
        <p:nvCxnSpPr>
          <p:cNvPr id="45" name="直接连接符 44">
            <a:extLst>
              <a:ext uri="{FF2B5EF4-FFF2-40B4-BE49-F238E27FC236}">
                <a16:creationId xmlns:a16="http://schemas.microsoft.com/office/drawing/2014/main" id="{B8CCC7C8-3F28-4377-916A-A197EBDC6EDF}"/>
              </a:ext>
            </a:extLst>
          </p:cNvPr>
          <p:cNvCxnSpPr/>
          <p:nvPr/>
        </p:nvCxnSpPr>
        <p:spPr>
          <a:xfrm>
            <a:off x="247975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693292A9-1A26-406F-ADD8-2ED83F32B6A6}"/>
              </a:ext>
            </a:extLst>
          </p:cNvPr>
          <p:cNvCxnSpPr/>
          <p:nvPr/>
        </p:nvCxnSpPr>
        <p:spPr>
          <a:xfrm>
            <a:off x="705848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934FB4B9-9DC3-4C4A-90F3-3F74BC7572C7}"/>
              </a:ext>
            </a:extLst>
          </p:cNvPr>
          <p:cNvCxnSpPr/>
          <p:nvPr/>
        </p:nvCxnSpPr>
        <p:spPr>
          <a:xfrm>
            <a:off x="476912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A43D58A6-53EC-4143-8770-EE96CD464AAB}"/>
              </a:ext>
            </a:extLst>
          </p:cNvPr>
          <p:cNvCxnSpPr/>
          <p:nvPr/>
        </p:nvCxnSpPr>
        <p:spPr>
          <a:xfrm>
            <a:off x="934785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2" name="直接箭头连接符 61">
            <a:extLst>
              <a:ext uri="{FF2B5EF4-FFF2-40B4-BE49-F238E27FC236}">
                <a16:creationId xmlns:a16="http://schemas.microsoft.com/office/drawing/2014/main" id="{A47AECCF-C207-4015-AA6E-F162F8CA8C86}"/>
              </a:ext>
            </a:extLst>
          </p:cNvPr>
          <p:cNvCxnSpPr/>
          <p:nvPr/>
        </p:nvCxnSpPr>
        <p:spPr>
          <a:xfrm>
            <a:off x="1011555" y="3700145"/>
            <a:ext cx="10033635" cy="0"/>
          </a:xfrm>
          <a:prstGeom prst="straightConnector1">
            <a:avLst/>
          </a:prstGeom>
          <a:ln>
            <a:solidFill>
              <a:srgbClr val="44546A"/>
            </a:solidFill>
            <a:tailEnd type="triangle"/>
          </a:ln>
        </p:spPr>
        <p:style>
          <a:lnRef idx="1">
            <a:schemeClr val="accent1"/>
          </a:lnRef>
          <a:fillRef idx="0">
            <a:schemeClr val="accent1"/>
          </a:fillRef>
          <a:effectRef idx="0">
            <a:schemeClr val="accent1"/>
          </a:effectRef>
          <a:fontRef idx="minor">
            <a:schemeClr val="tx1"/>
          </a:fontRef>
        </p:style>
      </p:cxnSp>
      <p:sp>
        <p:nvSpPr>
          <p:cNvPr id="63" name="椭圆 62">
            <a:extLst>
              <a:ext uri="{FF2B5EF4-FFF2-40B4-BE49-F238E27FC236}">
                <a16:creationId xmlns:a16="http://schemas.microsoft.com/office/drawing/2014/main" id="{37A83224-0838-46D5-A787-454FB65AB198}"/>
              </a:ext>
            </a:extLst>
          </p:cNvPr>
          <p:cNvSpPr/>
          <p:nvPr/>
        </p:nvSpPr>
        <p:spPr>
          <a:xfrm>
            <a:off x="2284498" y="3498844"/>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1</a:t>
            </a:r>
          </a:p>
        </p:txBody>
      </p:sp>
      <p:sp>
        <p:nvSpPr>
          <p:cNvPr id="64" name="椭圆 63">
            <a:extLst>
              <a:ext uri="{FF2B5EF4-FFF2-40B4-BE49-F238E27FC236}">
                <a16:creationId xmlns:a16="http://schemas.microsoft.com/office/drawing/2014/main" id="{B08BFF2D-A41F-44B7-BC46-DC94F46CD622}"/>
              </a:ext>
            </a:extLst>
          </p:cNvPr>
          <p:cNvSpPr/>
          <p:nvPr/>
        </p:nvSpPr>
        <p:spPr>
          <a:xfrm>
            <a:off x="4573863"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2</a:t>
            </a:r>
          </a:p>
        </p:txBody>
      </p:sp>
      <p:sp>
        <p:nvSpPr>
          <p:cNvPr id="65" name="椭圆 64">
            <a:extLst>
              <a:ext uri="{FF2B5EF4-FFF2-40B4-BE49-F238E27FC236}">
                <a16:creationId xmlns:a16="http://schemas.microsoft.com/office/drawing/2014/main" id="{F5D873B2-CFF5-4715-912C-F8EE3A82920D}"/>
              </a:ext>
            </a:extLst>
          </p:cNvPr>
          <p:cNvSpPr/>
          <p:nvPr/>
        </p:nvSpPr>
        <p:spPr>
          <a:xfrm>
            <a:off x="6863228"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3</a:t>
            </a:r>
          </a:p>
        </p:txBody>
      </p:sp>
      <p:sp>
        <p:nvSpPr>
          <p:cNvPr id="66" name="椭圆 65">
            <a:extLst>
              <a:ext uri="{FF2B5EF4-FFF2-40B4-BE49-F238E27FC236}">
                <a16:creationId xmlns:a16="http://schemas.microsoft.com/office/drawing/2014/main" id="{78E6A7CF-7FC8-4A3E-ACC9-557899C19CFD}"/>
              </a:ext>
            </a:extLst>
          </p:cNvPr>
          <p:cNvSpPr/>
          <p:nvPr/>
        </p:nvSpPr>
        <p:spPr>
          <a:xfrm>
            <a:off x="9152593" y="3529875"/>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cs typeface="+mn-ea"/>
                <a:sym typeface="+mn-lt"/>
              </a:rPr>
              <a:t>4</a:t>
            </a:r>
          </a:p>
        </p:txBody>
      </p:sp>
      <p:sp>
        <p:nvSpPr>
          <p:cNvPr id="67" name="椭圆 66">
            <a:extLst>
              <a:ext uri="{FF2B5EF4-FFF2-40B4-BE49-F238E27FC236}">
                <a16:creationId xmlns:a16="http://schemas.microsoft.com/office/drawing/2014/main" id="{57A278C7-92A8-4DC4-BBA7-0AE96C94C178}"/>
              </a:ext>
            </a:extLst>
          </p:cNvPr>
          <p:cNvSpPr/>
          <p:nvPr/>
        </p:nvSpPr>
        <p:spPr>
          <a:xfrm>
            <a:off x="2110105"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8" name="椭圆 67">
            <a:extLst>
              <a:ext uri="{FF2B5EF4-FFF2-40B4-BE49-F238E27FC236}">
                <a16:creationId xmlns:a16="http://schemas.microsoft.com/office/drawing/2014/main" id="{9C702869-B33D-4D89-A6F8-106D333FCF32}"/>
              </a:ext>
            </a:extLst>
          </p:cNvPr>
          <p:cNvSpPr/>
          <p:nvPr/>
        </p:nvSpPr>
        <p:spPr>
          <a:xfrm>
            <a:off x="4399280" y="1806575"/>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69" name="椭圆 68">
            <a:extLst>
              <a:ext uri="{FF2B5EF4-FFF2-40B4-BE49-F238E27FC236}">
                <a16:creationId xmlns:a16="http://schemas.microsoft.com/office/drawing/2014/main" id="{EB31F441-FC84-4EA0-BD1C-2297598021BA}"/>
              </a:ext>
            </a:extLst>
          </p:cNvPr>
          <p:cNvSpPr/>
          <p:nvPr/>
        </p:nvSpPr>
        <p:spPr>
          <a:xfrm>
            <a:off x="8978265" y="180721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lumMod val="75000"/>
                  <a:lumOff val="25000"/>
                </a:schemeClr>
              </a:solidFill>
              <a:cs typeface="+mn-ea"/>
              <a:sym typeface="+mn-lt"/>
            </a:endParaRPr>
          </a:p>
        </p:txBody>
      </p:sp>
      <p:sp>
        <p:nvSpPr>
          <p:cNvPr id="70" name="椭圆 69">
            <a:extLst>
              <a:ext uri="{FF2B5EF4-FFF2-40B4-BE49-F238E27FC236}">
                <a16:creationId xmlns:a16="http://schemas.microsoft.com/office/drawing/2014/main" id="{487F0410-0F84-489A-91CE-B4F9A8A5AD95}"/>
              </a:ext>
            </a:extLst>
          </p:cNvPr>
          <p:cNvSpPr/>
          <p:nvPr/>
        </p:nvSpPr>
        <p:spPr>
          <a:xfrm>
            <a:off x="6717030"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nvGrpSpPr>
          <p:cNvPr id="71" name="组合 70">
            <a:extLst>
              <a:ext uri="{FF2B5EF4-FFF2-40B4-BE49-F238E27FC236}">
                <a16:creationId xmlns:a16="http://schemas.microsoft.com/office/drawing/2014/main" id="{B53CE8ED-3106-4D09-A3F8-CC819AB735C0}"/>
              </a:ext>
            </a:extLst>
          </p:cNvPr>
          <p:cNvGrpSpPr/>
          <p:nvPr/>
        </p:nvGrpSpPr>
        <p:grpSpPr>
          <a:xfrm>
            <a:off x="2270125" y="5028568"/>
            <a:ext cx="368300" cy="336598"/>
            <a:chOff x="8415" y="6739"/>
            <a:chExt cx="560" cy="493"/>
          </a:xfrm>
          <a:solidFill>
            <a:srgbClr val="44546A"/>
          </a:solidFill>
        </p:grpSpPr>
        <p:sp>
          <p:nvSpPr>
            <p:cNvPr id="72" name="Freeform14">
              <a:extLst>
                <a:ext uri="{FF2B5EF4-FFF2-40B4-BE49-F238E27FC236}">
                  <a16:creationId xmlns:a16="http://schemas.microsoft.com/office/drawing/2014/main" id="{355B8B27-5008-4F86-82C0-490508CEB586}"/>
                </a:ext>
              </a:extLst>
            </p:cNvPr>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3" name="Freeform15">
              <a:extLst>
                <a:ext uri="{FF2B5EF4-FFF2-40B4-BE49-F238E27FC236}">
                  <a16:creationId xmlns:a16="http://schemas.microsoft.com/office/drawing/2014/main" id="{49E10563-FBD7-4430-8DFE-73F18B91A2E7}"/>
                </a:ext>
              </a:extLst>
            </p:cNvPr>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4" name="Freeform16">
              <a:extLst>
                <a:ext uri="{FF2B5EF4-FFF2-40B4-BE49-F238E27FC236}">
                  <a16:creationId xmlns:a16="http://schemas.microsoft.com/office/drawing/2014/main" id="{93CF264E-8675-42A3-86F6-55A92CF0CF2E}"/>
                </a:ext>
              </a:extLst>
            </p:cNvPr>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5" name="Freeform17">
              <a:extLst>
                <a:ext uri="{FF2B5EF4-FFF2-40B4-BE49-F238E27FC236}">
                  <a16:creationId xmlns:a16="http://schemas.microsoft.com/office/drawing/2014/main" id="{8B041BCA-A00C-4FEF-91CD-BFE979193A6E}"/>
                </a:ext>
              </a:extLst>
            </p:cNvPr>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6" name="Freeform18">
              <a:extLst>
                <a:ext uri="{FF2B5EF4-FFF2-40B4-BE49-F238E27FC236}">
                  <a16:creationId xmlns:a16="http://schemas.microsoft.com/office/drawing/2014/main" id="{17A81D83-77BE-4F54-9946-E20CAFDEAEAC}"/>
                </a:ext>
              </a:extLst>
            </p:cNvPr>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grpSp>
      <p:sp>
        <p:nvSpPr>
          <p:cNvPr id="77" name="Freeform 250">
            <a:extLst>
              <a:ext uri="{FF2B5EF4-FFF2-40B4-BE49-F238E27FC236}">
                <a16:creationId xmlns:a16="http://schemas.microsoft.com/office/drawing/2014/main" id="{2D203F73-1775-4529-8808-9ABA64971000}"/>
              </a:ext>
            </a:extLst>
          </p:cNvPr>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8" name="Freeform 267">
            <a:extLst>
              <a:ext uri="{FF2B5EF4-FFF2-40B4-BE49-F238E27FC236}">
                <a16:creationId xmlns:a16="http://schemas.microsoft.com/office/drawing/2014/main" id="{C8DC46DA-DFFC-49EA-A40F-3973D9085054}"/>
              </a:ext>
            </a:extLst>
          </p:cNvPr>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79" name="Freeform 39">
            <a:extLst>
              <a:ext uri="{FF2B5EF4-FFF2-40B4-BE49-F238E27FC236}">
                <a16:creationId xmlns:a16="http://schemas.microsoft.com/office/drawing/2014/main" id="{3F579CAA-E0F0-4419-B610-69F8060B33F9}"/>
              </a:ext>
            </a:extLst>
          </p:cNvPr>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44546A"/>
          </a:solidFill>
          <a:ln>
            <a:noFill/>
          </a:ln>
        </p:spPr>
        <p:txBody>
          <a:bodyPr vert="horz" wrap="square" lIns="91440" tIns="45720" rIns="91440" bIns="45720" numCol="1" anchor="t" anchorCtr="0" compatLnSpc="1"/>
          <a:lstStyle/>
          <a:p>
            <a:endParaRPr lang="en-US" dirty="0">
              <a:solidFill>
                <a:schemeClr val="tx1">
                  <a:lumMod val="75000"/>
                  <a:lumOff val="25000"/>
                </a:schemeClr>
              </a:solidFill>
              <a:cs typeface="+mn-ea"/>
              <a:sym typeface="+mn-lt"/>
            </a:endParaRPr>
          </a:p>
        </p:txBody>
      </p:sp>
      <p:sp>
        <p:nvSpPr>
          <p:cNvPr id="80" name="文本框 79">
            <a:extLst>
              <a:ext uri="{FF2B5EF4-FFF2-40B4-BE49-F238E27FC236}">
                <a16:creationId xmlns:a16="http://schemas.microsoft.com/office/drawing/2014/main" id="{6CA568C2-C8E0-4F1D-9B4A-4526DBB27A05}"/>
              </a:ext>
            </a:extLst>
          </p:cNvPr>
          <p:cNvSpPr txBox="1"/>
          <p:nvPr/>
        </p:nvSpPr>
        <p:spPr>
          <a:xfrm>
            <a:off x="1339104" y="1679453"/>
            <a:ext cx="2671822" cy="1169551"/>
          </a:xfrm>
          <a:prstGeom prst="rect">
            <a:avLst/>
          </a:prstGeom>
          <a:noFill/>
        </p:spPr>
        <p:txBody>
          <a:bodyPr wrap="square" rtlCol="0">
            <a:spAutoFit/>
          </a:bodyPr>
          <a:lstStyle/>
          <a:p>
            <a:r>
              <a:rPr lang="en-US" altLang="zh-CN" sz="1400" dirty="0">
                <a:solidFill>
                  <a:schemeClr val="tx1">
                    <a:lumMod val="75000"/>
                    <a:lumOff val="25000"/>
                  </a:schemeClr>
                </a:solidFill>
                <a:cs typeface="+mn-ea"/>
                <a:sym typeface="+mn-lt"/>
              </a:rPr>
              <a:t>39503 records in 16 types of vulnerabilities were collected</a:t>
            </a:r>
          </a:p>
          <a:p>
            <a:endParaRPr lang="en-US" altLang="zh-CN" sz="1400" dirty="0">
              <a:solidFill>
                <a:schemeClr val="tx1">
                  <a:lumMod val="75000"/>
                  <a:lumOff val="25000"/>
                </a:schemeClr>
              </a:solidFill>
              <a:cs typeface="+mn-ea"/>
              <a:sym typeface="+mn-lt"/>
            </a:endParaRPr>
          </a:p>
          <a:p>
            <a:r>
              <a:rPr lang="en-US" altLang="zh-CN" sz="1400" dirty="0">
                <a:solidFill>
                  <a:schemeClr val="tx1">
                    <a:lumMod val="75000"/>
                    <a:lumOff val="25000"/>
                  </a:schemeClr>
                </a:solidFill>
                <a:cs typeface="+mn-ea"/>
                <a:sym typeface="+mn-lt"/>
              </a:rPr>
              <a:t>86 records missing detailed description were removed</a:t>
            </a:r>
            <a:endParaRPr lang="zh-CN" altLang="en-US" sz="1400" dirty="0">
              <a:solidFill>
                <a:schemeClr val="tx1">
                  <a:lumMod val="75000"/>
                  <a:lumOff val="25000"/>
                </a:schemeClr>
              </a:solidFill>
              <a:cs typeface="+mn-ea"/>
              <a:sym typeface="+mn-lt"/>
            </a:endParaRPr>
          </a:p>
        </p:txBody>
      </p:sp>
      <p:sp>
        <p:nvSpPr>
          <p:cNvPr id="81" name="文本框 80">
            <a:extLst>
              <a:ext uri="{FF2B5EF4-FFF2-40B4-BE49-F238E27FC236}">
                <a16:creationId xmlns:a16="http://schemas.microsoft.com/office/drawing/2014/main" id="{6847482B-3B89-4CCA-A864-93316BF4A4B6}"/>
              </a:ext>
            </a:extLst>
          </p:cNvPr>
          <p:cNvSpPr txBox="1"/>
          <p:nvPr/>
        </p:nvSpPr>
        <p:spPr>
          <a:xfrm>
            <a:off x="3878921" y="4788396"/>
            <a:ext cx="2196466" cy="1169551"/>
          </a:xfrm>
          <a:prstGeom prst="rect">
            <a:avLst/>
          </a:prstGeom>
          <a:noFill/>
        </p:spPr>
        <p:txBody>
          <a:bodyPr wrap="square" rtlCol="0">
            <a:spAutoFit/>
          </a:bodyPr>
          <a:lstStyle/>
          <a:p>
            <a:r>
              <a:rPr lang="en-US" altLang="zh-CN" sz="1400" dirty="0">
                <a:solidFill>
                  <a:schemeClr val="tx1">
                    <a:lumMod val="75000"/>
                    <a:lumOff val="25000"/>
                  </a:schemeClr>
                </a:solidFill>
                <a:cs typeface="+mn-ea"/>
                <a:sym typeface="+mn-lt"/>
              </a:rPr>
              <a:t>The average count of characters for the detailed description of</a:t>
            </a:r>
          </a:p>
          <a:p>
            <a:r>
              <a:rPr lang="en-US" altLang="zh-CN" sz="1400" dirty="0">
                <a:solidFill>
                  <a:schemeClr val="tx1">
                    <a:lumMod val="75000"/>
                    <a:lumOff val="25000"/>
                  </a:schemeClr>
                </a:solidFill>
                <a:cs typeface="+mn-ea"/>
                <a:sym typeface="+mn-lt"/>
              </a:rPr>
              <a:t>vulnerabilities is about 859.52.</a:t>
            </a:r>
            <a:endParaRPr lang="zh-CN" altLang="en-US" sz="1400" dirty="0">
              <a:solidFill>
                <a:schemeClr val="tx1">
                  <a:lumMod val="75000"/>
                  <a:lumOff val="25000"/>
                </a:schemeClr>
              </a:solidFill>
              <a:cs typeface="+mn-ea"/>
              <a:sym typeface="+mn-lt"/>
            </a:endParaRPr>
          </a:p>
        </p:txBody>
      </p:sp>
      <p:sp>
        <p:nvSpPr>
          <p:cNvPr id="82" name="文本框 81">
            <a:extLst>
              <a:ext uri="{FF2B5EF4-FFF2-40B4-BE49-F238E27FC236}">
                <a16:creationId xmlns:a16="http://schemas.microsoft.com/office/drawing/2014/main" id="{4B43C3FE-7204-4B9D-B751-D66DB59CB6DF}"/>
              </a:ext>
            </a:extLst>
          </p:cNvPr>
          <p:cNvSpPr txBox="1"/>
          <p:nvPr/>
        </p:nvSpPr>
        <p:spPr>
          <a:xfrm>
            <a:off x="5947908" y="1083419"/>
            <a:ext cx="2725107" cy="1815882"/>
          </a:xfrm>
          <a:prstGeom prst="rect">
            <a:avLst/>
          </a:prstGeom>
          <a:noFill/>
        </p:spPr>
        <p:txBody>
          <a:bodyPr wrap="square" rtlCol="0">
            <a:spAutoFit/>
          </a:bodyPr>
          <a:lstStyle/>
          <a:p>
            <a:r>
              <a:rPr lang="en-US" altLang="zh-CN" sz="1400" dirty="0">
                <a:solidFill>
                  <a:schemeClr val="tx1">
                    <a:lumMod val="75000"/>
                    <a:lumOff val="25000"/>
                  </a:schemeClr>
                </a:solidFill>
                <a:cs typeface="+mn-ea"/>
                <a:sym typeface="+mn-lt"/>
              </a:rPr>
              <a:t>URLs, numbers, punctuation,</a:t>
            </a:r>
          </a:p>
          <a:p>
            <a:r>
              <a:rPr lang="en-US" altLang="zh-CN" sz="1400" dirty="0">
                <a:solidFill>
                  <a:schemeClr val="tx1">
                    <a:lumMod val="75000"/>
                    <a:lumOff val="25000"/>
                  </a:schemeClr>
                </a:solidFill>
                <a:cs typeface="+mn-ea"/>
                <a:sym typeface="+mn-lt"/>
              </a:rPr>
              <a:t>the numbered serial numbers with circles, and space are deleted.</a:t>
            </a:r>
          </a:p>
          <a:p>
            <a:r>
              <a:rPr lang="en-US" altLang="zh-CN" sz="1400" dirty="0">
                <a:solidFill>
                  <a:schemeClr val="tx1">
                    <a:lumMod val="75000"/>
                    <a:lumOff val="25000"/>
                  </a:schemeClr>
                </a:solidFill>
                <a:cs typeface="+mn-ea"/>
                <a:sym typeface="+mn-lt"/>
              </a:rPr>
              <a:t>Convert all uppercase letters to lowercase letters.</a:t>
            </a:r>
          </a:p>
          <a:p>
            <a:r>
              <a:rPr lang="en-US" altLang="zh-CN" sz="1400" dirty="0">
                <a:solidFill>
                  <a:schemeClr val="tx1">
                    <a:lumMod val="75000"/>
                    <a:lumOff val="25000"/>
                  </a:schemeClr>
                </a:solidFill>
                <a:cs typeface="+mn-ea"/>
                <a:sym typeface="+mn-lt"/>
              </a:rPr>
              <a:t>Sliced by using the </a:t>
            </a:r>
            <a:r>
              <a:rPr lang="en-US" altLang="zh-CN" sz="1400" dirty="0" err="1">
                <a:solidFill>
                  <a:schemeClr val="tx1">
                    <a:lumMod val="75000"/>
                    <a:lumOff val="25000"/>
                  </a:schemeClr>
                </a:solidFill>
                <a:cs typeface="+mn-ea"/>
                <a:sym typeface="+mn-lt"/>
              </a:rPr>
              <a:t>jieba</a:t>
            </a:r>
            <a:r>
              <a:rPr lang="en-US" altLang="zh-CN" sz="1400" dirty="0">
                <a:solidFill>
                  <a:schemeClr val="tx1">
                    <a:lumMod val="75000"/>
                    <a:lumOff val="25000"/>
                  </a:schemeClr>
                </a:solidFill>
                <a:cs typeface="+mn-ea"/>
                <a:sym typeface="+mn-lt"/>
              </a:rPr>
              <a:t> module</a:t>
            </a:r>
            <a:endParaRPr lang="zh-CN" altLang="en-US" sz="1400" dirty="0">
              <a:solidFill>
                <a:schemeClr val="tx1">
                  <a:lumMod val="75000"/>
                  <a:lumOff val="25000"/>
                </a:schemeClr>
              </a:solidFill>
              <a:cs typeface="+mn-ea"/>
              <a:sym typeface="+mn-lt"/>
            </a:endParaRPr>
          </a:p>
        </p:txBody>
      </p:sp>
      <p:sp>
        <p:nvSpPr>
          <p:cNvPr id="83" name="文本框 82">
            <a:extLst>
              <a:ext uri="{FF2B5EF4-FFF2-40B4-BE49-F238E27FC236}">
                <a16:creationId xmlns:a16="http://schemas.microsoft.com/office/drawing/2014/main" id="{DE269BEB-CEE9-4413-AD3B-309EDC315D1D}"/>
              </a:ext>
            </a:extLst>
          </p:cNvPr>
          <p:cNvSpPr txBox="1"/>
          <p:nvPr/>
        </p:nvSpPr>
        <p:spPr>
          <a:xfrm>
            <a:off x="8502015" y="4521200"/>
            <a:ext cx="2389142" cy="954107"/>
          </a:xfrm>
          <a:prstGeom prst="rect">
            <a:avLst/>
          </a:prstGeom>
          <a:noFill/>
        </p:spPr>
        <p:txBody>
          <a:bodyPr wrap="square" rtlCol="0">
            <a:spAutoFit/>
          </a:bodyPr>
          <a:lstStyle/>
          <a:p>
            <a:r>
              <a:rPr lang="en-US" altLang="zh-CN" sz="1400" dirty="0">
                <a:solidFill>
                  <a:schemeClr val="tx1">
                    <a:lumMod val="75000"/>
                    <a:lumOff val="25000"/>
                  </a:schemeClr>
                </a:solidFill>
                <a:cs typeface="+mn-ea"/>
                <a:sym typeface="+mn-lt"/>
              </a:rPr>
              <a:t>Rows with empty values and records with extremely short detailed descriptions are removed.</a:t>
            </a:r>
            <a:endParaRPr lang="zh-CN" altLang="en-US" sz="1400" dirty="0">
              <a:solidFill>
                <a:schemeClr val="tx1">
                  <a:lumMod val="75000"/>
                  <a:lumOff val="25000"/>
                </a:schemeClr>
              </a:solidFill>
              <a:cs typeface="+mn-ea"/>
              <a:sym typeface="+mn-lt"/>
            </a:endParaRPr>
          </a:p>
        </p:txBody>
      </p:sp>
      <p:sp>
        <p:nvSpPr>
          <p:cNvPr id="84" name="文本框 83">
            <a:extLst>
              <a:ext uri="{FF2B5EF4-FFF2-40B4-BE49-F238E27FC236}">
                <a16:creationId xmlns:a16="http://schemas.microsoft.com/office/drawing/2014/main" id="{EE54D6A5-34BB-4A05-AE99-5C641BF3A18A}"/>
              </a:ext>
            </a:extLst>
          </p:cNvPr>
          <p:cNvSpPr txBox="1"/>
          <p:nvPr/>
        </p:nvSpPr>
        <p:spPr>
          <a:xfrm>
            <a:off x="1708150" y="2954655"/>
            <a:ext cx="1464565"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dirty="0">
                <a:solidFill>
                  <a:schemeClr val="tx1">
                    <a:lumMod val="75000"/>
                    <a:lumOff val="25000"/>
                  </a:schemeClr>
                </a:solidFill>
                <a:cs typeface="+mn-ea"/>
                <a:sym typeface="+mn-lt"/>
              </a:rPr>
              <a:t>Remove</a:t>
            </a:r>
            <a:endParaRPr lang="en-US" altLang="zh-CN" sz="2400" b="1" noProof="0" dirty="0">
              <a:ln>
                <a:noFill/>
              </a:ln>
              <a:solidFill>
                <a:schemeClr val="tx1">
                  <a:lumMod val="75000"/>
                  <a:lumOff val="25000"/>
                </a:schemeClr>
              </a:solidFill>
              <a:effectLst/>
              <a:uLnTx/>
              <a:uFillTx/>
              <a:cs typeface="+mn-ea"/>
              <a:sym typeface="+mn-lt"/>
            </a:endParaRPr>
          </a:p>
        </p:txBody>
      </p:sp>
      <p:sp>
        <p:nvSpPr>
          <p:cNvPr id="85" name="文本框 84">
            <a:extLst>
              <a:ext uri="{FF2B5EF4-FFF2-40B4-BE49-F238E27FC236}">
                <a16:creationId xmlns:a16="http://schemas.microsoft.com/office/drawing/2014/main" id="{046339C0-D9E3-4E7D-835B-CFEB75984662}"/>
              </a:ext>
            </a:extLst>
          </p:cNvPr>
          <p:cNvSpPr txBox="1"/>
          <p:nvPr/>
        </p:nvSpPr>
        <p:spPr>
          <a:xfrm>
            <a:off x="6241040" y="2953665"/>
            <a:ext cx="1691637"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cs typeface="+mn-ea"/>
                <a:sym typeface="+mn-lt"/>
              </a:rPr>
              <a:t>Cleaning</a:t>
            </a:r>
          </a:p>
        </p:txBody>
      </p:sp>
      <p:sp>
        <p:nvSpPr>
          <p:cNvPr id="86" name="文本框 85">
            <a:extLst>
              <a:ext uri="{FF2B5EF4-FFF2-40B4-BE49-F238E27FC236}">
                <a16:creationId xmlns:a16="http://schemas.microsoft.com/office/drawing/2014/main" id="{BA70DA75-19DD-47FC-BCF6-CFC956C481AC}"/>
              </a:ext>
            </a:extLst>
          </p:cNvPr>
          <p:cNvSpPr txBox="1"/>
          <p:nvPr/>
        </p:nvSpPr>
        <p:spPr>
          <a:xfrm>
            <a:off x="4104005" y="4001770"/>
            <a:ext cx="1699259" cy="786626"/>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dirty="0">
                <a:solidFill>
                  <a:schemeClr val="tx1">
                    <a:lumMod val="75000"/>
                    <a:lumOff val="25000"/>
                  </a:schemeClr>
                </a:solidFill>
                <a:cs typeface="+mn-ea"/>
                <a:sym typeface="+mn-lt"/>
              </a:rPr>
              <a:t> Statistical</a:t>
            </a:r>
            <a:endParaRPr lang="en-US" altLang="zh-CN" sz="2400" b="1" noProof="0" dirty="0">
              <a:ln>
                <a:noFill/>
              </a:ln>
              <a:solidFill>
                <a:schemeClr val="tx1">
                  <a:lumMod val="75000"/>
                  <a:lumOff val="25000"/>
                </a:schemeClr>
              </a:solidFill>
              <a:effectLst/>
              <a:uLnTx/>
              <a:uFillTx/>
              <a:cs typeface="+mn-ea"/>
              <a:sym typeface="+mn-lt"/>
            </a:endParaRPr>
          </a:p>
        </p:txBody>
      </p:sp>
      <p:sp>
        <p:nvSpPr>
          <p:cNvPr id="87" name="文本框 86">
            <a:extLst>
              <a:ext uri="{FF2B5EF4-FFF2-40B4-BE49-F238E27FC236}">
                <a16:creationId xmlns:a16="http://schemas.microsoft.com/office/drawing/2014/main" id="{697CCB11-AFD5-4EF8-82C7-0A1F92EB85AB}"/>
              </a:ext>
            </a:extLst>
          </p:cNvPr>
          <p:cNvSpPr txBox="1"/>
          <p:nvPr/>
        </p:nvSpPr>
        <p:spPr>
          <a:xfrm>
            <a:off x="8682990" y="4001770"/>
            <a:ext cx="1503743"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dirty="0">
                <a:solidFill>
                  <a:schemeClr val="tx1">
                    <a:lumMod val="75000"/>
                    <a:lumOff val="25000"/>
                  </a:schemeClr>
                </a:solidFill>
                <a:cs typeface="+mn-ea"/>
                <a:sym typeface="+mn-lt"/>
              </a:rPr>
              <a:t>Screen</a:t>
            </a:r>
            <a:endParaRPr lang="en-US" altLang="zh-CN" sz="2400" b="1" noProof="0" dirty="0">
              <a:ln>
                <a:noFill/>
              </a:ln>
              <a:solidFill>
                <a:schemeClr val="tx1">
                  <a:lumMod val="75000"/>
                  <a:lumOff val="25000"/>
                </a:schemeClr>
              </a:solidFill>
              <a:effectLst/>
              <a:uLnTx/>
              <a:uFillTx/>
              <a:cs typeface="+mn-ea"/>
              <a:sym typeface="+mn-lt"/>
            </a:endParaRPr>
          </a:p>
        </p:txBody>
      </p:sp>
    </p:spTree>
    <p:extLst>
      <p:ext uri="{BB962C8B-B14F-4D97-AF65-F5344CB8AC3E}">
        <p14:creationId xmlns:p14="http://schemas.microsoft.com/office/powerpoint/2010/main" val="7206588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par>
                                <p:cTn id="20" presetID="53" presetClass="entr" presetSubtype="16"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500" fill="hold"/>
                                        <p:tgtEl>
                                          <p:spTgt spid="61"/>
                                        </p:tgtEl>
                                        <p:attrNameLst>
                                          <p:attrName>ppt_w</p:attrName>
                                        </p:attrNameLst>
                                      </p:cBhvr>
                                      <p:tavLst>
                                        <p:tav tm="0">
                                          <p:val>
                                            <p:fltVal val="0"/>
                                          </p:val>
                                        </p:tav>
                                        <p:tav tm="100000">
                                          <p:val>
                                            <p:strVal val="#ppt_w"/>
                                          </p:val>
                                        </p:tav>
                                      </p:tavLst>
                                    </p:anim>
                                    <p:anim calcmode="lin" valueType="num">
                                      <p:cBhvr>
                                        <p:cTn id="23" dur="500" fill="hold"/>
                                        <p:tgtEl>
                                          <p:spTgt spid="61"/>
                                        </p:tgtEl>
                                        <p:attrNameLst>
                                          <p:attrName>ppt_h</p:attrName>
                                        </p:attrNameLst>
                                      </p:cBhvr>
                                      <p:tavLst>
                                        <p:tav tm="0">
                                          <p:val>
                                            <p:fltVal val="0"/>
                                          </p:val>
                                        </p:tav>
                                        <p:tav tm="100000">
                                          <p:val>
                                            <p:strVal val="#ppt_h"/>
                                          </p:val>
                                        </p:tav>
                                      </p:tavLst>
                                    </p:anim>
                                    <p:animEffect transition="in" filter="fade">
                                      <p:cBhvr>
                                        <p:cTn id="24" dur="500"/>
                                        <p:tgtEl>
                                          <p:spTgt spid="61"/>
                                        </p:tgtEl>
                                      </p:cBhvr>
                                    </p:animEffect>
                                  </p:childTnLst>
                                </p:cTn>
                              </p:par>
                              <p:par>
                                <p:cTn id="25" presetID="53" presetClass="entr" presetSubtype="16"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fltVal val="0"/>
                                          </p:val>
                                        </p:tav>
                                        <p:tav tm="100000">
                                          <p:val>
                                            <p:strVal val="#ppt_h"/>
                                          </p:val>
                                        </p:tav>
                                      </p:tavLst>
                                    </p:anim>
                                    <p:animEffect transition="in" filter="fade">
                                      <p:cBhvr>
                                        <p:cTn id="49" dur="500"/>
                                        <p:tgtEl>
                                          <p:spTgt spid="6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500" fill="hold"/>
                                        <p:tgtEl>
                                          <p:spTgt spid="69"/>
                                        </p:tgtEl>
                                        <p:attrNameLst>
                                          <p:attrName>ppt_w</p:attrName>
                                        </p:attrNameLst>
                                      </p:cBhvr>
                                      <p:tavLst>
                                        <p:tav tm="0">
                                          <p:val>
                                            <p:fltVal val="0"/>
                                          </p:val>
                                        </p:tav>
                                        <p:tav tm="100000">
                                          <p:val>
                                            <p:strVal val="#ppt_w"/>
                                          </p:val>
                                        </p:tav>
                                      </p:tavLst>
                                    </p:anim>
                                    <p:anim calcmode="lin" valueType="num">
                                      <p:cBhvr>
                                        <p:cTn id="63" dur="500" fill="hold"/>
                                        <p:tgtEl>
                                          <p:spTgt spid="69"/>
                                        </p:tgtEl>
                                        <p:attrNameLst>
                                          <p:attrName>ppt_h</p:attrName>
                                        </p:attrNameLst>
                                      </p:cBhvr>
                                      <p:tavLst>
                                        <p:tav tm="0">
                                          <p:val>
                                            <p:fltVal val="0"/>
                                          </p:val>
                                        </p:tav>
                                        <p:tav tm="100000">
                                          <p:val>
                                            <p:strVal val="#ppt_h"/>
                                          </p:val>
                                        </p:tav>
                                      </p:tavLst>
                                    </p:anim>
                                    <p:animEffect transition="in" filter="fade">
                                      <p:cBhvr>
                                        <p:cTn id="64" dur="500"/>
                                        <p:tgtEl>
                                          <p:spTgt spid="6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p:cTn id="67" dur="500" fill="hold"/>
                                        <p:tgtEl>
                                          <p:spTgt spid="70"/>
                                        </p:tgtEl>
                                        <p:attrNameLst>
                                          <p:attrName>ppt_w</p:attrName>
                                        </p:attrNameLst>
                                      </p:cBhvr>
                                      <p:tavLst>
                                        <p:tav tm="0">
                                          <p:val>
                                            <p:fltVal val="0"/>
                                          </p:val>
                                        </p:tav>
                                        <p:tav tm="100000">
                                          <p:val>
                                            <p:strVal val="#ppt_w"/>
                                          </p:val>
                                        </p:tav>
                                      </p:tavLst>
                                    </p:anim>
                                    <p:anim calcmode="lin" valueType="num">
                                      <p:cBhvr>
                                        <p:cTn id="68" dur="500" fill="hold"/>
                                        <p:tgtEl>
                                          <p:spTgt spid="70"/>
                                        </p:tgtEl>
                                        <p:attrNameLst>
                                          <p:attrName>ppt_h</p:attrName>
                                        </p:attrNameLst>
                                      </p:cBhvr>
                                      <p:tavLst>
                                        <p:tav tm="0">
                                          <p:val>
                                            <p:fltVal val="0"/>
                                          </p:val>
                                        </p:tav>
                                        <p:tav tm="100000">
                                          <p:val>
                                            <p:strVal val="#ppt_h"/>
                                          </p:val>
                                        </p:tav>
                                      </p:tavLst>
                                    </p:anim>
                                    <p:animEffect transition="in" filter="fade">
                                      <p:cBhvr>
                                        <p:cTn id="69" dur="500"/>
                                        <p:tgtEl>
                                          <p:spTgt spid="70"/>
                                        </p:tgtEl>
                                      </p:cBhvr>
                                    </p:animEffect>
                                  </p:childTnLst>
                                </p:cTn>
                              </p:par>
                              <p:par>
                                <p:cTn id="70" presetID="53" presetClass="entr" presetSubtype="16" fill="hold"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p:cTn id="72" dur="500" fill="hold"/>
                                        <p:tgtEl>
                                          <p:spTgt spid="71"/>
                                        </p:tgtEl>
                                        <p:attrNameLst>
                                          <p:attrName>ppt_w</p:attrName>
                                        </p:attrNameLst>
                                      </p:cBhvr>
                                      <p:tavLst>
                                        <p:tav tm="0">
                                          <p:val>
                                            <p:fltVal val="0"/>
                                          </p:val>
                                        </p:tav>
                                        <p:tav tm="100000">
                                          <p:val>
                                            <p:strVal val="#ppt_w"/>
                                          </p:val>
                                        </p:tav>
                                      </p:tavLst>
                                    </p:anim>
                                    <p:anim calcmode="lin" valueType="num">
                                      <p:cBhvr>
                                        <p:cTn id="73" dur="500" fill="hold"/>
                                        <p:tgtEl>
                                          <p:spTgt spid="71"/>
                                        </p:tgtEl>
                                        <p:attrNameLst>
                                          <p:attrName>ppt_h</p:attrName>
                                        </p:attrNameLst>
                                      </p:cBhvr>
                                      <p:tavLst>
                                        <p:tav tm="0">
                                          <p:val>
                                            <p:fltVal val="0"/>
                                          </p:val>
                                        </p:tav>
                                        <p:tav tm="100000">
                                          <p:val>
                                            <p:strVal val="#ppt_h"/>
                                          </p:val>
                                        </p:tav>
                                      </p:tavLst>
                                    </p:anim>
                                    <p:animEffect transition="in" filter="fade">
                                      <p:cBhvr>
                                        <p:cTn id="74" dur="500"/>
                                        <p:tgtEl>
                                          <p:spTgt spid="7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 calcmode="lin" valueType="num">
                                      <p:cBhvr>
                                        <p:cTn id="77" dur="500" fill="hold"/>
                                        <p:tgtEl>
                                          <p:spTgt spid="77"/>
                                        </p:tgtEl>
                                        <p:attrNameLst>
                                          <p:attrName>ppt_w</p:attrName>
                                        </p:attrNameLst>
                                      </p:cBhvr>
                                      <p:tavLst>
                                        <p:tav tm="0">
                                          <p:val>
                                            <p:fltVal val="0"/>
                                          </p:val>
                                        </p:tav>
                                        <p:tav tm="100000">
                                          <p:val>
                                            <p:strVal val="#ppt_w"/>
                                          </p:val>
                                        </p:tav>
                                      </p:tavLst>
                                    </p:anim>
                                    <p:anim calcmode="lin" valueType="num">
                                      <p:cBhvr>
                                        <p:cTn id="78" dur="500" fill="hold"/>
                                        <p:tgtEl>
                                          <p:spTgt spid="77"/>
                                        </p:tgtEl>
                                        <p:attrNameLst>
                                          <p:attrName>ppt_h</p:attrName>
                                        </p:attrNameLst>
                                      </p:cBhvr>
                                      <p:tavLst>
                                        <p:tav tm="0">
                                          <p:val>
                                            <p:fltVal val="0"/>
                                          </p:val>
                                        </p:tav>
                                        <p:tav tm="100000">
                                          <p:val>
                                            <p:strVal val="#ppt_h"/>
                                          </p:val>
                                        </p:tav>
                                      </p:tavLst>
                                    </p:anim>
                                    <p:animEffect transition="in" filter="fade">
                                      <p:cBhvr>
                                        <p:cTn id="79" dur="500"/>
                                        <p:tgtEl>
                                          <p:spTgt spid="7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p:cTn id="82" dur="500" fill="hold"/>
                                        <p:tgtEl>
                                          <p:spTgt spid="78"/>
                                        </p:tgtEl>
                                        <p:attrNameLst>
                                          <p:attrName>ppt_w</p:attrName>
                                        </p:attrNameLst>
                                      </p:cBhvr>
                                      <p:tavLst>
                                        <p:tav tm="0">
                                          <p:val>
                                            <p:fltVal val="0"/>
                                          </p:val>
                                        </p:tav>
                                        <p:tav tm="100000">
                                          <p:val>
                                            <p:strVal val="#ppt_w"/>
                                          </p:val>
                                        </p:tav>
                                      </p:tavLst>
                                    </p:anim>
                                    <p:anim calcmode="lin" valueType="num">
                                      <p:cBhvr>
                                        <p:cTn id="83" dur="500" fill="hold"/>
                                        <p:tgtEl>
                                          <p:spTgt spid="78"/>
                                        </p:tgtEl>
                                        <p:attrNameLst>
                                          <p:attrName>ppt_h</p:attrName>
                                        </p:attrNameLst>
                                      </p:cBhvr>
                                      <p:tavLst>
                                        <p:tav tm="0">
                                          <p:val>
                                            <p:fltVal val="0"/>
                                          </p:val>
                                        </p:tav>
                                        <p:tav tm="100000">
                                          <p:val>
                                            <p:strVal val="#ppt_h"/>
                                          </p:val>
                                        </p:tav>
                                      </p:tavLst>
                                    </p:anim>
                                    <p:animEffect transition="in" filter="fade">
                                      <p:cBhvr>
                                        <p:cTn id="84" dur="500"/>
                                        <p:tgtEl>
                                          <p:spTgt spid="7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anim calcmode="lin" valueType="num">
                                      <p:cBhvr>
                                        <p:cTn id="87" dur="500" fill="hold"/>
                                        <p:tgtEl>
                                          <p:spTgt spid="79"/>
                                        </p:tgtEl>
                                        <p:attrNameLst>
                                          <p:attrName>ppt_w</p:attrName>
                                        </p:attrNameLst>
                                      </p:cBhvr>
                                      <p:tavLst>
                                        <p:tav tm="0">
                                          <p:val>
                                            <p:fltVal val="0"/>
                                          </p:val>
                                        </p:tav>
                                        <p:tav tm="100000">
                                          <p:val>
                                            <p:strVal val="#ppt_w"/>
                                          </p:val>
                                        </p:tav>
                                      </p:tavLst>
                                    </p:anim>
                                    <p:anim calcmode="lin" valueType="num">
                                      <p:cBhvr>
                                        <p:cTn id="88" dur="500" fill="hold"/>
                                        <p:tgtEl>
                                          <p:spTgt spid="79"/>
                                        </p:tgtEl>
                                        <p:attrNameLst>
                                          <p:attrName>ppt_h</p:attrName>
                                        </p:attrNameLst>
                                      </p:cBhvr>
                                      <p:tavLst>
                                        <p:tav tm="0">
                                          <p:val>
                                            <p:fltVal val="0"/>
                                          </p:val>
                                        </p:tav>
                                        <p:tav tm="100000">
                                          <p:val>
                                            <p:strVal val="#ppt_h"/>
                                          </p:val>
                                        </p:tav>
                                      </p:tavLst>
                                    </p:anim>
                                    <p:animEffect transition="in" filter="fade">
                                      <p:cBhvr>
                                        <p:cTn id="89" dur="500"/>
                                        <p:tgtEl>
                                          <p:spTgt spid="7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81"/>
                                        </p:tgtEl>
                                        <p:attrNameLst>
                                          <p:attrName>style.visibility</p:attrName>
                                        </p:attrNameLst>
                                      </p:cBhvr>
                                      <p:to>
                                        <p:strVal val="visible"/>
                                      </p:to>
                                    </p:set>
                                    <p:anim calcmode="lin" valueType="num">
                                      <p:cBhvr>
                                        <p:cTn id="97" dur="500" fill="hold"/>
                                        <p:tgtEl>
                                          <p:spTgt spid="81"/>
                                        </p:tgtEl>
                                        <p:attrNameLst>
                                          <p:attrName>ppt_w</p:attrName>
                                        </p:attrNameLst>
                                      </p:cBhvr>
                                      <p:tavLst>
                                        <p:tav tm="0">
                                          <p:val>
                                            <p:fltVal val="0"/>
                                          </p:val>
                                        </p:tav>
                                        <p:tav tm="100000">
                                          <p:val>
                                            <p:strVal val="#ppt_w"/>
                                          </p:val>
                                        </p:tav>
                                      </p:tavLst>
                                    </p:anim>
                                    <p:anim calcmode="lin" valueType="num">
                                      <p:cBhvr>
                                        <p:cTn id="98" dur="500" fill="hold"/>
                                        <p:tgtEl>
                                          <p:spTgt spid="81"/>
                                        </p:tgtEl>
                                        <p:attrNameLst>
                                          <p:attrName>ppt_h</p:attrName>
                                        </p:attrNameLst>
                                      </p:cBhvr>
                                      <p:tavLst>
                                        <p:tav tm="0">
                                          <p:val>
                                            <p:fltVal val="0"/>
                                          </p:val>
                                        </p:tav>
                                        <p:tav tm="100000">
                                          <p:val>
                                            <p:strVal val="#ppt_h"/>
                                          </p:val>
                                        </p:tav>
                                      </p:tavLst>
                                    </p:anim>
                                    <p:animEffect transition="in" filter="fade">
                                      <p:cBhvr>
                                        <p:cTn id="99" dur="500"/>
                                        <p:tgtEl>
                                          <p:spTgt spid="8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82"/>
                                        </p:tgtEl>
                                        <p:attrNameLst>
                                          <p:attrName>style.visibility</p:attrName>
                                        </p:attrNameLst>
                                      </p:cBhvr>
                                      <p:to>
                                        <p:strVal val="visible"/>
                                      </p:to>
                                    </p:set>
                                    <p:anim calcmode="lin" valueType="num">
                                      <p:cBhvr>
                                        <p:cTn id="102" dur="500" fill="hold"/>
                                        <p:tgtEl>
                                          <p:spTgt spid="82"/>
                                        </p:tgtEl>
                                        <p:attrNameLst>
                                          <p:attrName>ppt_w</p:attrName>
                                        </p:attrNameLst>
                                      </p:cBhvr>
                                      <p:tavLst>
                                        <p:tav tm="0">
                                          <p:val>
                                            <p:fltVal val="0"/>
                                          </p:val>
                                        </p:tav>
                                        <p:tav tm="100000">
                                          <p:val>
                                            <p:strVal val="#ppt_w"/>
                                          </p:val>
                                        </p:tav>
                                      </p:tavLst>
                                    </p:anim>
                                    <p:anim calcmode="lin" valueType="num">
                                      <p:cBhvr>
                                        <p:cTn id="103" dur="500" fill="hold"/>
                                        <p:tgtEl>
                                          <p:spTgt spid="82"/>
                                        </p:tgtEl>
                                        <p:attrNameLst>
                                          <p:attrName>ppt_h</p:attrName>
                                        </p:attrNameLst>
                                      </p:cBhvr>
                                      <p:tavLst>
                                        <p:tav tm="0">
                                          <p:val>
                                            <p:fltVal val="0"/>
                                          </p:val>
                                        </p:tav>
                                        <p:tav tm="100000">
                                          <p:val>
                                            <p:strVal val="#ppt_h"/>
                                          </p:val>
                                        </p:tav>
                                      </p:tavLst>
                                    </p:anim>
                                    <p:animEffect transition="in" filter="fade">
                                      <p:cBhvr>
                                        <p:cTn id="104" dur="500"/>
                                        <p:tgtEl>
                                          <p:spTgt spid="82"/>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anim calcmode="lin" valueType="num">
                                      <p:cBhvr>
                                        <p:cTn id="107" dur="500" fill="hold"/>
                                        <p:tgtEl>
                                          <p:spTgt spid="83"/>
                                        </p:tgtEl>
                                        <p:attrNameLst>
                                          <p:attrName>ppt_w</p:attrName>
                                        </p:attrNameLst>
                                      </p:cBhvr>
                                      <p:tavLst>
                                        <p:tav tm="0">
                                          <p:val>
                                            <p:fltVal val="0"/>
                                          </p:val>
                                        </p:tav>
                                        <p:tav tm="100000">
                                          <p:val>
                                            <p:strVal val="#ppt_w"/>
                                          </p:val>
                                        </p:tav>
                                      </p:tavLst>
                                    </p:anim>
                                    <p:anim calcmode="lin" valueType="num">
                                      <p:cBhvr>
                                        <p:cTn id="108" dur="500" fill="hold"/>
                                        <p:tgtEl>
                                          <p:spTgt spid="83"/>
                                        </p:tgtEl>
                                        <p:attrNameLst>
                                          <p:attrName>ppt_h</p:attrName>
                                        </p:attrNameLst>
                                      </p:cBhvr>
                                      <p:tavLst>
                                        <p:tav tm="0">
                                          <p:val>
                                            <p:fltVal val="0"/>
                                          </p:val>
                                        </p:tav>
                                        <p:tav tm="100000">
                                          <p:val>
                                            <p:strVal val="#ppt_h"/>
                                          </p:val>
                                        </p:tav>
                                      </p:tavLst>
                                    </p:anim>
                                    <p:animEffect transition="in" filter="fade">
                                      <p:cBhvr>
                                        <p:cTn id="109" dur="500"/>
                                        <p:tgtEl>
                                          <p:spTgt spid="8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84"/>
                                        </p:tgtEl>
                                        <p:attrNameLst>
                                          <p:attrName>style.visibility</p:attrName>
                                        </p:attrNameLst>
                                      </p:cBhvr>
                                      <p:to>
                                        <p:strVal val="visible"/>
                                      </p:to>
                                    </p:set>
                                    <p:anim calcmode="lin" valueType="num">
                                      <p:cBhvr>
                                        <p:cTn id="112" dur="500" fill="hold"/>
                                        <p:tgtEl>
                                          <p:spTgt spid="84"/>
                                        </p:tgtEl>
                                        <p:attrNameLst>
                                          <p:attrName>ppt_w</p:attrName>
                                        </p:attrNameLst>
                                      </p:cBhvr>
                                      <p:tavLst>
                                        <p:tav tm="0">
                                          <p:val>
                                            <p:fltVal val="0"/>
                                          </p:val>
                                        </p:tav>
                                        <p:tav tm="100000">
                                          <p:val>
                                            <p:strVal val="#ppt_w"/>
                                          </p:val>
                                        </p:tav>
                                      </p:tavLst>
                                    </p:anim>
                                    <p:anim calcmode="lin" valueType="num">
                                      <p:cBhvr>
                                        <p:cTn id="113" dur="500" fill="hold"/>
                                        <p:tgtEl>
                                          <p:spTgt spid="84"/>
                                        </p:tgtEl>
                                        <p:attrNameLst>
                                          <p:attrName>ppt_h</p:attrName>
                                        </p:attrNameLst>
                                      </p:cBhvr>
                                      <p:tavLst>
                                        <p:tav tm="0">
                                          <p:val>
                                            <p:fltVal val="0"/>
                                          </p:val>
                                        </p:tav>
                                        <p:tav tm="100000">
                                          <p:val>
                                            <p:strVal val="#ppt_h"/>
                                          </p:val>
                                        </p:tav>
                                      </p:tavLst>
                                    </p:anim>
                                    <p:animEffect transition="in" filter="fade">
                                      <p:cBhvr>
                                        <p:cTn id="114" dur="500"/>
                                        <p:tgtEl>
                                          <p:spTgt spid="84"/>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85"/>
                                        </p:tgtEl>
                                        <p:attrNameLst>
                                          <p:attrName>style.visibility</p:attrName>
                                        </p:attrNameLst>
                                      </p:cBhvr>
                                      <p:to>
                                        <p:strVal val="visible"/>
                                      </p:to>
                                    </p:set>
                                    <p:anim calcmode="lin" valueType="num">
                                      <p:cBhvr>
                                        <p:cTn id="117" dur="500" fill="hold"/>
                                        <p:tgtEl>
                                          <p:spTgt spid="85"/>
                                        </p:tgtEl>
                                        <p:attrNameLst>
                                          <p:attrName>ppt_w</p:attrName>
                                        </p:attrNameLst>
                                      </p:cBhvr>
                                      <p:tavLst>
                                        <p:tav tm="0">
                                          <p:val>
                                            <p:fltVal val="0"/>
                                          </p:val>
                                        </p:tav>
                                        <p:tav tm="100000">
                                          <p:val>
                                            <p:strVal val="#ppt_w"/>
                                          </p:val>
                                        </p:tav>
                                      </p:tavLst>
                                    </p:anim>
                                    <p:anim calcmode="lin" valueType="num">
                                      <p:cBhvr>
                                        <p:cTn id="118" dur="500" fill="hold"/>
                                        <p:tgtEl>
                                          <p:spTgt spid="85"/>
                                        </p:tgtEl>
                                        <p:attrNameLst>
                                          <p:attrName>ppt_h</p:attrName>
                                        </p:attrNameLst>
                                      </p:cBhvr>
                                      <p:tavLst>
                                        <p:tav tm="0">
                                          <p:val>
                                            <p:fltVal val="0"/>
                                          </p:val>
                                        </p:tav>
                                        <p:tav tm="100000">
                                          <p:val>
                                            <p:strVal val="#ppt_h"/>
                                          </p:val>
                                        </p:tav>
                                      </p:tavLst>
                                    </p:anim>
                                    <p:animEffect transition="in" filter="fade">
                                      <p:cBhvr>
                                        <p:cTn id="119" dur="500"/>
                                        <p:tgtEl>
                                          <p:spTgt spid="8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86"/>
                                        </p:tgtEl>
                                        <p:attrNameLst>
                                          <p:attrName>style.visibility</p:attrName>
                                        </p:attrNameLst>
                                      </p:cBhvr>
                                      <p:to>
                                        <p:strVal val="visible"/>
                                      </p:to>
                                    </p:set>
                                    <p:anim calcmode="lin" valueType="num">
                                      <p:cBhvr>
                                        <p:cTn id="122" dur="500" fill="hold"/>
                                        <p:tgtEl>
                                          <p:spTgt spid="86"/>
                                        </p:tgtEl>
                                        <p:attrNameLst>
                                          <p:attrName>ppt_w</p:attrName>
                                        </p:attrNameLst>
                                      </p:cBhvr>
                                      <p:tavLst>
                                        <p:tav tm="0">
                                          <p:val>
                                            <p:fltVal val="0"/>
                                          </p:val>
                                        </p:tav>
                                        <p:tav tm="100000">
                                          <p:val>
                                            <p:strVal val="#ppt_w"/>
                                          </p:val>
                                        </p:tav>
                                      </p:tavLst>
                                    </p:anim>
                                    <p:anim calcmode="lin" valueType="num">
                                      <p:cBhvr>
                                        <p:cTn id="123" dur="500" fill="hold"/>
                                        <p:tgtEl>
                                          <p:spTgt spid="86"/>
                                        </p:tgtEl>
                                        <p:attrNameLst>
                                          <p:attrName>ppt_h</p:attrName>
                                        </p:attrNameLst>
                                      </p:cBhvr>
                                      <p:tavLst>
                                        <p:tav tm="0">
                                          <p:val>
                                            <p:fltVal val="0"/>
                                          </p:val>
                                        </p:tav>
                                        <p:tav tm="100000">
                                          <p:val>
                                            <p:strVal val="#ppt_h"/>
                                          </p:val>
                                        </p:tav>
                                      </p:tavLst>
                                    </p:anim>
                                    <p:animEffect transition="in" filter="fade">
                                      <p:cBhvr>
                                        <p:cTn id="124" dur="500"/>
                                        <p:tgtEl>
                                          <p:spTgt spid="86"/>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87"/>
                                        </p:tgtEl>
                                        <p:attrNameLst>
                                          <p:attrName>style.visibility</p:attrName>
                                        </p:attrNameLst>
                                      </p:cBhvr>
                                      <p:to>
                                        <p:strVal val="visible"/>
                                      </p:to>
                                    </p:set>
                                    <p:anim calcmode="lin" valueType="num">
                                      <p:cBhvr>
                                        <p:cTn id="127" dur="500" fill="hold"/>
                                        <p:tgtEl>
                                          <p:spTgt spid="87"/>
                                        </p:tgtEl>
                                        <p:attrNameLst>
                                          <p:attrName>ppt_w</p:attrName>
                                        </p:attrNameLst>
                                      </p:cBhvr>
                                      <p:tavLst>
                                        <p:tav tm="0">
                                          <p:val>
                                            <p:fltVal val="0"/>
                                          </p:val>
                                        </p:tav>
                                        <p:tav tm="100000">
                                          <p:val>
                                            <p:strVal val="#ppt_w"/>
                                          </p:val>
                                        </p:tav>
                                      </p:tavLst>
                                    </p:anim>
                                    <p:anim calcmode="lin" valueType="num">
                                      <p:cBhvr>
                                        <p:cTn id="128" dur="500" fill="hold"/>
                                        <p:tgtEl>
                                          <p:spTgt spid="87"/>
                                        </p:tgtEl>
                                        <p:attrNameLst>
                                          <p:attrName>ppt_h</p:attrName>
                                        </p:attrNameLst>
                                      </p:cBhvr>
                                      <p:tavLst>
                                        <p:tav tm="0">
                                          <p:val>
                                            <p:fltVal val="0"/>
                                          </p:val>
                                        </p:tav>
                                        <p:tav tm="100000">
                                          <p:val>
                                            <p:strVal val="#ppt_h"/>
                                          </p:val>
                                        </p:tav>
                                      </p:tavLst>
                                    </p:anim>
                                    <p:animEffect transition="in" filter="fade">
                                      <p:cBhvr>
                                        <p:cTn id="12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7" grpId="0" animBg="1"/>
      <p:bldP spid="77" grpId="1" animBg="1"/>
      <p:bldP spid="78" grpId="0" animBg="1"/>
      <p:bldP spid="78" grpId="1" animBg="1"/>
      <p:bldP spid="79" grpId="0" animBg="1"/>
      <p:bldP spid="79" grpId="1" animBg="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37334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cs typeface="+mn-ea"/>
                <a:sym typeface="+mn-lt"/>
              </a:rPr>
              <a:t>Data Summary</a:t>
            </a:r>
            <a:endParaRPr kumimoji="1" lang="zh-CN" altLang="en-US" sz="2400" b="0" i="0" u="none" strike="noStrike" kern="1200" cap="none" spc="0" normalizeH="0" baseline="0" noProof="0" dirty="0">
              <a:ln>
                <a:noFill/>
              </a:ln>
              <a:solidFill>
                <a:srgbClr val="44546A"/>
              </a:solidFill>
              <a:effectLst/>
              <a:uLnTx/>
              <a:uFillTx/>
              <a:cs typeface="+mn-ea"/>
              <a:sym typeface="+mn-lt"/>
            </a:endParaRPr>
          </a:p>
        </p:txBody>
      </p:sp>
      <p:sp>
        <p:nvSpPr>
          <p:cNvPr id="12" name="文本框 11">
            <a:extLst>
              <a:ext uri="{FF2B5EF4-FFF2-40B4-BE49-F238E27FC236}">
                <a16:creationId xmlns:a16="http://schemas.microsoft.com/office/drawing/2014/main" id="{8C7FA1B1-5CEF-D24A-BD5A-15E7EBA8A338}"/>
              </a:ext>
            </a:extLst>
          </p:cNvPr>
          <p:cNvSpPr txBox="1"/>
          <p:nvPr/>
        </p:nvSpPr>
        <p:spPr>
          <a:xfrm>
            <a:off x="710569" y="2105560"/>
            <a:ext cx="5028602" cy="2646878"/>
          </a:xfrm>
          <a:prstGeom prst="rect">
            <a:avLst/>
          </a:prstGeom>
          <a:noFill/>
        </p:spPr>
        <p:txBody>
          <a:bodyPr wrap="square" rtlCol="0">
            <a:spAutoFit/>
          </a:bodyPr>
          <a:lstStyle/>
          <a:p>
            <a:pPr lvl="0">
              <a:defRPr/>
            </a:pPr>
            <a:r>
              <a:rPr kumimoji="1" lang="en-US" altLang="zh-CN" sz="2400" dirty="0">
                <a:solidFill>
                  <a:srgbClr val="44546A"/>
                </a:solidFill>
                <a:cs typeface="+mn-ea"/>
                <a:sym typeface="+mn-lt"/>
              </a:rPr>
              <a:t>Finally, the dataset includes 30123 valid records.</a:t>
            </a:r>
          </a:p>
          <a:p>
            <a:pPr lvl="0">
              <a:defRPr/>
            </a:pPr>
            <a:endParaRPr kumimoji="1" lang="en-US" altLang="zh-CN" sz="2800" b="0" i="0" u="none" strike="noStrike" kern="1200" cap="none" spc="0" normalizeH="0" baseline="0" noProof="0" dirty="0">
              <a:ln>
                <a:noFill/>
              </a:ln>
              <a:solidFill>
                <a:srgbClr val="44546A"/>
              </a:solidFill>
              <a:effectLst/>
              <a:uLnTx/>
              <a:uFillTx/>
              <a:cs typeface="+mn-ea"/>
              <a:sym typeface="+mn-lt"/>
            </a:endParaRPr>
          </a:p>
          <a:p>
            <a:pPr lvl="0">
              <a:defRPr/>
            </a:pPr>
            <a:r>
              <a:rPr kumimoji="1" lang="en-US" altLang="zh-CN" dirty="0">
                <a:solidFill>
                  <a:srgbClr val="44546A"/>
                </a:solidFill>
                <a:cs typeface="+mn-ea"/>
                <a:sym typeface="+mn-lt"/>
              </a:rPr>
              <a:t>Among all types of vulnerabilities, SQL injection, Design Defect/Logic Error and Sensitive Information Disclosure occur more frequently than other types of vulnerabilities</a:t>
            </a:r>
            <a:endParaRPr kumimoji="1" lang="zh-CN" altLang="en-US" b="0" i="0" u="none" strike="noStrike" kern="1200" cap="none" spc="0" normalizeH="0" baseline="0" noProof="0" dirty="0">
              <a:ln>
                <a:noFill/>
              </a:ln>
              <a:solidFill>
                <a:srgbClr val="44546A"/>
              </a:solidFill>
              <a:effectLst/>
              <a:uLnTx/>
              <a:uFillTx/>
              <a:cs typeface="+mn-ea"/>
              <a:sym typeface="+mn-lt"/>
            </a:endParaRPr>
          </a:p>
        </p:txBody>
      </p:sp>
      <p:sp>
        <p:nvSpPr>
          <p:cNvPr id="19" name="文本框 18">
            <a:extLst>
              <a:ext uri="{FF2B5EF4-FFF2-40B4-BE49-F238E27FC236}">
                <a16:creationId xmlns:a16="http://schemas.microsoft.com/office/drawing/2014/main" id="{0385C859-EB3F-D64C-96C1-06C8D2538615}"/>
              </a:ext>
            </a:extLst>
          </p:cNvPr>
          <p:cNvSpPr txBox="1"/>
          <p:nvPr/>
        </p:nvSpPr>
        <p:spPr>
          <a:xfrm>
            <a:off x="353741" y="3263472"/>
            <a:ext cx="7136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000" b="0" i="0" u="none" strike="noStrike" kern="1200" cap="none" spc="0" normalizeH="0" baseline="0" noProof="0" dirty="0">
                <a:ln>
                  <a:noFill/>
                </a:ln>
                <a:solidFill>
                  <a:prstClr val="white"/>
                </a:solidFill>
                <a:effectLst/>
                <a:uLnTx/>
                <a:uFillTx/>
                <a:cs typeface="+mn-ea"/>
                <a:sym typeface="+mn-lt"/>
              </a:rPr>
              <a:t>62%</a:t>
            </a:r>
            <a:endParaRPr kumimoji="1" lang="zh-CN" altLang="en-US" sz="2000" b="0" i="0" u="none" strike="noStrike" kern="1200" cap="none" spc="0" normalizeH="0" baseline="0" noProof="0" dirty="0">
              <a:ln>
                <a:noFill/>
              </a:ln>
              <a:solidFill>
                <a:prstClr val="white"/>
              </a:solidFill>
              <a:effectLst/>
              <a:uLnTx/>
              <a:uFillTx/>
              <a:cs typeface="+mn-ea"/>
              <a:sym typeface="+mn-lt"/>
            </a:endParaRPr>
          </a:p>
        </p:txBody>
      </p:sp>
      <p:graphicFrame>
        <p:nvGraphicFramePr>
          <p:cNvPr id="20" name="表格 19">
            <a:extLst>
              <a:ext uri="{FF2B5EF4-FFF2-40B4-BE49-F238E27FC236}">
                <a16:creationId xmlns:a16="http://schemas.microsoft.com/office/drawing/2014/main" id="{33CAD285-708F-C5BB-8700-259F8EA0E05C}"/>
              </a:ext>
            </a:extLst>
          </p:cNvPr>
          <p:cNvGraphicFramePr>
            <a:graphicFrameLocks noGrp="1"/>
          </p:cNvGraphicFramePr>
          <p:nvPr>
            <p:extLst>
              <p:ext uri="{D42A27DB-BD31-4B8C-83A1-F6EECF244321}">
                <p14:modId xmlns:p14="http://schemas.microsoft.com/office/powerpoint/2010/main" val="92157263"/>
              </p:ext>
            </p:extLst>
          </p:nvPr>
        </p:nvGraphicFramePr>
        <p:xfrm>
          <a:off x="6096000" y="1776314"/>
          <a:ext cx="5550376" cy="3305371"/>
        </p:xfrm>
        <a:graphic>
          <a:graphicData uri="http://schemas.openxmlformats.org/drawingml/2006/table">
            <a:tbl>
              <a:tblPr firstRow="1" firstCol="1" bandRow="1">
                <a:tableStyleId>{5C22544A-7EE6-4342-B048-85BDC9FD1C3A}</a:tableStyleId>
              </a:tblPr>
              <a:tblGrid>
                <a:gridCol w="2750108">
                  <a:extLst>
                    <a:ext uri="{9D8B030D-6E8A-4147-A177-3AD203B41FA5}">
                      <a16:colId xmlns:a16="http://schemas.microsoft.com/office/drawing/2014/main" val="2918787259"/>
                    </a:ext>
                  </a:extLst>
                </a:gridCol>
                <a:gridCol w="735957">
                  <a:extLst>
                    <a:ext uri="{9D8B030D-6E8A-4147-A177-3AD203B41FA5}">
                      <a16:colId xmlns:a16="http://schemas.microsoft.com/office/drawing/2014/main" val="2686771934"/>
                    </a:ext>
                  </a:extLst>
                </a:gridCol>
                <a:gridCol w="735957">
                  <a:extLst>
                    <a:ext uri="{9D8B030D-6E8A-4147-A177-3AD203B41FA5}">
                      <a16:colId xmlns:a16="http://schemas.microsoft.com/office/drawing/2014/main" val="1535157566"/>
                    </a:ext>
                  </a:extLst>
                </a:gridCol>
                <a:gridCol w="664177">
                  <a:extLst>
                    <a:ext uri="{9D8B030D-6E8A-4147-A177-3AD203B41FA5}">
                      <a16:colId xmlns:a16="http://schemas.microsoft.com/office/drawing/2014/main" val="1796530319"/>
                    </a:ext>
                  </a:extLst>
                </a:gridCol>
                <a:gridCol w="664177">
                  <a:extLst>
                    <a:ext uri="{9D8B030D-6E8A-4147-A177-3AD203B41FA5}">
                      <a16:colId xmlns:a16="http://schemas.microsoft.com/office/drawing/2014/main" val="1940601633"/>
                    </a:ext>
                  </a:extLst>
                </a:gridCol>
              </a:tblGrid>
              <a:tr h="179705">
                <a:tc rowSpan="2">
                  <a:txBody>
                    <a:bodyPr/>
                    <a:lstStyle/>
                    <a:p>
                      <a:pPr algn="ctr">
                        <a:lnSpc>
                          <a:spcPct val="107000"/>
                        </a:lnSpc>
                        <a:spcAft>
                          <a:spcPts val="800"/>
                        </a:spcAft>
                      </a:pPr>
                      <a:r>
                        <a:rPr lang="en-US" sz="1400" dirty="0">
                          <a:effectLst/>
                        </a:rPr>
                        <a:t>Vulnerability Type</a:t>
                      </a:r>
                      <a:endParaRPr lang="zh-CN" sz="20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gridSpan="3">
                  <a:txBody>
                    <a:bodyPr/>
                    <a:lstStyle/>
                    <a:p>
                      <a:pPr algn="ctr">
                        <a:lnSpc>
                          <a:spcPct val="107000"/>
                        </a:lnSpc>
                        <a:spcAft>
                          <a:spcPts val="800"/>
                        </a:spcAft>
                      </a:pPr>
                      <a:r>
                        <a:rPr lang="en-US" sz="1400">
                          <a:effectLst/>
                        </a:rPr>
                        <a:t>Risk Level</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7000"/>
                        </a:lnSpc>
                        <a:spcAft>
                          <a:spcPts val="800"/>
                        </a:spcAft>
                      </a:pPr>
                      <a:r>
                        <a:rPr lang="en-US" sz="1400">
                          <a:effectLst/>
                        </a:rPr>
                        <a:t>All</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3210756467"/>
                  </a:ext>
                </a:extLst>
              </a:tr>
              <a:tr h="179705">
                <a:tc vMerge="1">
                  <a:txBody>
                    <a:bodyPr/>
                    <a:lstStyle/>
                    <a:p>
                      <a:endParaRPr lang="zh-CN" altLang="en-US"/>
                    </a:p>
                  </a:txBody>
                  <a:tcPr/>
                </a:tc>
                <a:tc>
                  <a:txBody>
                    <a:bodyPr/>
                    <a:lstStyle/>
                    <a:p>
                      <a:pPr algn="ctr">
                        <a:lnSpc>
                          <a:spcPct val="107000"/>
                        </a:lnSpc>
                        <a:spcAft>
                          <a:spcPts val="800"/>
                        </a:spcAft>
                      </a:pPr>
                      <a:r>
                        <a:rPr lang="en-US" sz="1400">
                          <a:effectLst/>
                        </a:rPr>
                        <a:t>High</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ctr">
                        <a:lnSpc>
                          <a:spcPct val="107000"/>
                        </a:lnSpc>
                        <a:spcAft>
                          <a:spcPts val="800"/>
                        </a:spcAft>
                      </a:pPr>
                      <a:r>
                        <a:rPr lang="en-US" sz="1400">
                          <a:effectLst/>
                        </a:rPr>
                        <a:t>Middle</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ctr">
                        <a:lnSpc>
                          <a:spcPct val="107000"/>
                        </a:lnSpc>
                        <a:spcAft>
                          <a:spcPts val="800"/>
                        </a:spcAft>
                      </a:pPr>
                      <a:r>
                        <a:rPr lang="en-US" sz="1400">
                          <a:effectLst/>
                        </a:rPr>
                        <a:t>Low</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ctr">
                        <a:lnSpc>
                          <a:spcPct val="107000"/>
                        </a:lnSpc>
                        <a:spcAft>
                          <a:spcPts val="800"/>
                        </a:spcAft>
                      </a:pPr>
                      <a:r>
                        <a:rPr lang="en-US" sz="1400">
                          <a:effectLst/>
                        </a:rPr>
                        <a:t> </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580757602"/>
                  </a:ext>
                </a:extLst>
              </a:tr>
              <a:tr h="179705">
                <a:tc>
                  <a:txBody>
                    <a:bodyPr/>
                    <a:lstStyle/>
                    <a:p>
                      <a:pPr algn="just">
                        <a:lnSpc>
                          <a:spcPct val="107000"/>
                        </a:lnSpc>
                        <a:spcAft>
                          <a:spcPts val="800"/>
                        </a:spcAft>
                      </a:pPr>
                      <a:r>
                        <a:rPr lang="en-US" sz="1400">
                          <a:effectLst/>
                        </a:rPr>
                        <a:t>Cross-site Scripting (XSS)</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965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1078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742</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2785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1828574305"/>
                  </a:ext>
                </a:extLst>
              </a:tr>
              <a:tr h="179705">
                <a:tc>
                  <a:txBody>
                    <a:bodyPr/>
                    <a:lstStyle/>
                    <a:p>
                      <a:pPr algn="just">
                        <a:lnSpc>
                          <a:spcPct val="107000"/>
                        </a:lnSpc>
                        <a:spcAft>
                          <a:spcPts val="800"/>
                        </a:spcAft>
                      </a:pPr>
                      <a:r>
                        <a:rPr lang="en-US" sz="1400">
                          <a:effectLst/>
                        </a:rPr>
                        <a:t>SQL Injection</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5533</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1573</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311</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7417</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1010528876"/>
                  </a:ext>
                </a:extLst>
              </a:tr>
              <a:tr h="179705">
                <a:tc>
                  <a:txBody>
                    <a:bodyPr/>
                    <a:lstStyle/>
                    <a:p>
                      <a:pPr algn="just">
                        <a:lnSpc>
                          <a:spcPct val="107000"/>
                        </a:lnSpc>
                        <a:spcAft>
                          <a:spcPts val="800"/>
                        </a:spcAft>
                      </a:pPr>
                      <a:r>
                        <a:rPr lang="en-US" sz="1400">
                          <a:effectLst/>
                        </a:rPr>
                        <a:t>Weak Password</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1696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575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148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2419</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3935007666"/>
                  </a:ext>
                </a:extLst>
              </a:tr>
              <a:tr h="179705">
                <a:tc>
                  <a:txBody>
                    <a:bodyPr/>
                    <a:lstStyle/>
                    <a:p>
                      <a:pPr algn="just">
                        <a:lnSpc>
                          <a:spcPct val="107000"/>
                        </a:lnSpc>
                        <a:spcAft>
                          <a:spcPts val="800"/>
                        </a:spcAft>
                      </a:pPr>
                      <a:r>
                        <a:rPr lang="en-US" sz="1400">
                          <a:effectLst/>
                        </a:rPr>
                        <a:t>Successful Intrusion Event</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821</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108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66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995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347180679"/>
                  </a:ext>
                </a:extLst>
              </a:tr>
              <a:tr h="179705">
                <a:tc>
                  <a:txBody>
                    <a:bodyPr/>
                    <a:lstStyle/>
                    <a:p>
                      <a:pPr algn="just">
                        <a:lnSpc>
                          <a:spcPct val="107000"/>
                        </a:lnSpc>
                        <a:spcAft>
                          <a:spcPts val="800"/>
                        </a:spcAft>
                      </a:pPr>
                      <a:r>
                        <a:rPr lang="en-US" sz="1400">
                          <a:effectLst/>
                        </a:rPr>
                        <a:t>Sensitive Information Disclosure</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1797</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775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420</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2992</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2116170789"/>
                  </a:ext>
                </a:extLst>
              </a:tr>
              <a:tr h="179705">
                <a:tc>
                  <a:txBody>
                    <a:bodyPr/>
                    <a:lstStyle/>
                    <a:p>
                      <a:pPr algn="just">
                        <a:lnSpc>
                          <a:spcPct val="107000"/>
                        </a:lnSpc>
                        <a:spcAft>
                          <a:spcPts val="800"/>
                        </a:spcAft>
                      </a:pPr>
                      <a:r>
                        <a:rPr lang="en-US" sz="1400">
                          <a:effectLst/>
                        </a:rPr>
                        <a:t>File Operation Vulnerability</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1476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406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108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1990</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2159306719"/>
                  </a:ext>
                </a:extLst>
              </a:tr>
              <a:tr h="179705">
                <a:tc>
                  <a:txBody>
                    <a:bodyPr/>
                    <a:lstStyle/>
                    <a:p>
                      <a:pPr algn="just">
                        <a:lnSpc>
                          <a:spcPct val="107000"/>
                        </a:lnSpc>
                        <a:spcAft>
                          <a:spcPts val="800"/>
                        </a:spcAft>
                      </a:pPr>
                      <a:r>
                        <a:rPr lang="en-US" sz="1400">
                          <a:effectLst/>
                        </a:rPr>
                        <a:t>Configuration Error</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1175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373</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196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1744</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1062957235"/>
                  </a:ext>
                </a:extLst>
              </a:tr>
              <a:tr h="179705">
                <a:tc>
                  <a:txBody>
                    <a:bodyPr/>
                    <a:lstStyle/>
                    <a:p>
                      <a:pPr algn="just">
                        <a:lnSpc>
                          <a:spcPct val="107000"/>
                        </a:lnSpc>
                        <a:spcAft>
                          <a:spcPts val="800"/>
                        </a:spcAft>
                      </a:pPr>
                      <a:r>
                        <a:rPr lang="en-US" sz="1400">
                          <a:effectLst/>
                        </a:rPr>
                        <a:t>Design Defect/Logic Error</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2797</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1062</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590</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4449</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3296429991"/>
                  </a:ext>
                </a:extLst>
              </a:tr>
              <a:tr h="179705">
                <a:tc>
                  <a:txBody>
                    <a:bodyPr/>
                    <a:lstStyle/>
                    <a:p>
                      <a:pPr algn="just">
                        <a:lnSpc>
                          <a:spcPct val="107000"/>
                        </a:lnSpc>
                        <a:spcAft>
                          <a:spcPts val="800"/>
                        </a:spcAft>
                      </a:pPr>
                      <a:r>
                        <a:rPr lang="en-US" sz="1400">
                          <a:effectLst/>
                        </a:rPr>
                        <a:t>Remote Code Execution</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2068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435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91</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2594</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1145465777"/>
                  </a:ext>
                </a:extLst>
              </a:tr>
              <a:tr h="179705">
                <a:tc>
                  <a:txBody>
                    <a:bodyPr/>
                    <a:lstStyle/>
                    <a:p>
                      <a:pPr algn="just">
                        <a:lnSpc>
                          <a:spcPct val="107000"/>
                        </a:lnSpc>
                        <a:spcAft>
                          <a:spcPts val="800"/>
                        </a:spcAft>
                      </a:pPr>
                      <a:r>
                        <a:rPr lang="en-US" sz="1400">
                          <a:effectLst/>
                        </a:rPr>
                        <a:t>Unauthorized Access/Permission Bypass</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1586</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859</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293</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2738</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716249052"/>
                  </a:ext>
                </a:extLst>
              </a:tr>
              <a:tr h="179705">
                <a:tc>
                  <a:txBody>
                    <a:bodyPr/>
                    <a:lstStyle/>
                    <a:p>
                      <a:pPr algn="just">
                        <a:lnSpc>
                          <a:spcPct val="107000"/>
                        </a:lnSpc>
                        <a:spcAft>
                          <a:spcPts val="800"/>
                        </a:spcAft>
                      </a:pPr>
                      <a:r>
                        <a:rPr lang="en-US" sz="1400">
                          <a:effectLst/>
                        </a:rPr>
                        <a:t>All</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19914</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17780" marR="17780" marT="0" marB="0" anchor="ctr"/>
                </a:tc>
                <a:tc>
                  <a:txBody>
                    <a:bodyPr/>
                    <a:lstStyle/>
                    <a:p>
                      <a:pPr algn="just">
                        <a:lnSpc>
                          <a:spcPct val="107000"/>
                        </a:lnSpc>
                        <a:spcAft>
                          <a:spcPts val="800"/>
                        </a:spcAft>
                      </a:pPr>
                      <a:r>
                        <a:rPr lang="en-US" sz="1400">
                          <a:effectLst/>
                        </a:rPr>
                        <a:t>7244</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a:effectLst/>
                        </a:rPr>
                        <a:t>2965</a:t>
                      </a:r>
                      <a:endParaRPr lang="zh-CN" sz="200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tc>
                  <a:txBody>
                    <a:bodyPr/>
                    <a:lstStyle/>
                    <a:p>
                      <a:pPr algn="just">
                        <a:lnSpc>
                          <a:spcPct val="107000"/>
                        </a:lnSpc>
                        <a:spcAft>
                          <a:spcPts val="800"/>
                        </a:spcAft>
                      </a:pPr>
                      <a:r>
                        <a:rPr lang="en-US" sz="1400" dirty="0">
                          <a:effectLst/>
                        </a:rPr>
                        <a:t>30123</a:t>
                      </a:r>
                      <a:endParaRPr lang="zh-CN" sz="20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715" marR="5715" marT="5715" marB="0" anchor="ctr"/>
                </a:tc>
                <a:extLst>
                  <a:ext uri="{0D108BD9-81ED-4DB2-BD59-A6C34878D82A}">
                    <a16:rowId xmlns:a16="http://schemas.microsoft.com/office/drawing/2014/main" val="87684175"/>
                  </a:ext>
                </a:extLst>
              </a:tr>
            </a:tbl>
          </a:graphicData>
        </a:graphic>
      </p:graphicFrame>
    </p:spTree>
    <p:extLst>
      <p:ext uri="{BB962C8B-B14F-4D97-AF65-F5344CB8AC3E}">
        <p14:creationId xmlns:p14="http://schemas.microsoft.com/office/powerpoint/2010/main" val="316035743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F8679FC-8B9E-6441-A79D-AFE13CFD3A13}"/>
              </a:ext>
            </a:extLst>
          </p:cNvPr>
          <p:cNvSpPr txBox="1"/>
          <p:nvPr/>
        </p:nvSpPr>
        <p:spPr>
          <a:xfrm>
            <a:off x="1151904" y="237507"/>
            <a:ext cx="246253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rPr>
              <a:t>Feature Extraction</a:t>
            </a:r>
            <a:endParaRPr kumimoji="1" lang="zh-CN" altLang="en-US" sz="2400" b="0" i="0" u="none" strike="noStrike" kern="1200" cap="none" spc="0" normalizeH="0" baseline="0" noProof="0" dirty="0">
              <a:ln>
                <a:noFill/>
              </a:ln>
              <a:solidFill>
                <a:srgbClr val="44546A"/>
              </a:solidFill>
              <a:effectLst/>
              <a:uLnTx/>
              <a:uFillTx/>
              <a:latin typeface="Times New Roman" panose="02020603050405020304" pitchFamily="18" charset="0"/>
              <a:cs typeface="Times New Roman" panose="02020603050405020304" pitchFamily="18" charset="0"/>
              <a:sym typeface="+mn-lt"/>
            </a:endParaRPr>
          </a:p>
        </p:txBody>
      </p:sp>
      <p:graphicFrame>
        <p:nvGraphicFramePr>
          <p:cNvPr id="3" name="图示 2">
            <a:extLst>
              <a:ext uri="{FF2B5EF4-FFF2-40B4-BE49-F238E27FC236}">
                <a16:creationId xmlns:a16="http://schemas.microsoft.com/office/drawing/2014/main" id="{0BED92EA-6FA6-0351-5FE2-DA0EB9623708}"/>
              </a:ext>
            </a:extLst>
          </p:cNvPr>
          <p:cNvGraphicFramePr/>
          <p:nvPr>
            <p:extLst>
              <p:ext uri="{D42A27DB-BD31-4B8C-83A1-F6EECF244321}">
                <p14:modId xmlns:p14="http://schemas.microsoft.com/office/powerpoint/2010/main" val="1784288111"/>
              </p:ext>
            </p:extLst>
          </p:nvPr>
        </p:nvGraphicFramePr>
        <p:xfrm>
          <a:off x="1309915" y="1175657"/>
          <a:ext cx="10087428" cy="4718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647107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bfxqyqh">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2828</Words>
  <Application>Microsoft Office PowerPoint</Application>
  <PresentationFormat>宽屏</PresentationFormat>
  <Paragraphs>1053</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等线</vt:lpstr>
      <vt:lpstr>等线</vt:lpstr>
      <vt:lpstr>方正细谭黑简体</vt:lpstr>
      <vt:lpstr>微软雅黑</vt:lpstr>
      <vt:lpstr>Arial</vt:lpstr>
      <vt:lpstr>Calibri</vt:lpstr>
      <vt:lpstr>Times New Roman</vt:lpstr>
      <vt:lpstr>Work Sans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极简工作总结计划</dc:title>
  <dc:creator>第一PPT</dc:creator>
  <cp:keywords>www.1ppt.com</cp:keywords>
  <dc:description>www.1ppt.com</dc:description>
  <cp:lastModifiedBy>世运 郝</cp:lastModifiedBy>
  <cp:revision>17</cp:revision>
  <dcterms:created xsi:type="dcterms:W3CDTF">2021-07-16T05:29:27Z</dcterms:created>
  <dcterms:modified xsi:type="dcterms:W3CDTF">2023-10-15T03:34:45Z</dcterms:modified>
</cp:coreProperties>
</file>