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22"/>
  </p:notesMasterIdLst>
  <p:sldIdLst>
    <p:sldId id="362" r:id="rId3"/>
    <p:sldId id="396" r:id="rId4"/>
    <p:sldId id="393" r:id="rId5"/>
    <p:sldId id="399" r:id="rId6"/>
    <p:sldId id="366" r:id="rId7"/>
    <p:sldId id="402" r:id="rId8"/>
    <p:sldId id="392" r:id="rId9"/>
    <p:sldId id="394" r:id="rId10"/>
    <p:sldId id="397" r:id="rId11"/>
    <p:sldId id="398" r:id="rId12"/>
    <p:sldId id="395" r:id="rId13"/>
    <p:sldId id="409" r:id="rId14"/>
    <p:sldId id="410" r:id="rId15"/>
    <p:sldId id="411" r:id="rId16"/>
    <p:sldId id="412" r:id="rId17"/>
    <p:sldId id="414" r:id="rId18"/>
    <p:sldId id="413" r:id="rId19"/>
    <p:sldId id="400" r:id="rId20"/>
    <p:sldId id="407"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4546A"/>
    <a:srgbClr val="1941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6314" autoAdjust="0"/>
  </p:normalViewPr>
  <p:slideViewPr>
    <p:cSldViewPr snapToGrid="0" showGuides="1">
      <p:cViewPr varScale="1">
        <p:scale>
          <a:sx n="78" d="100"/>
          <a:sy n="78" d="100"/>
        </p:scale>
        <p:origin x="840" y="67"/>
      </p:cViewPr>
      <p:guideLst>
        <p:guide orient="horz" pos="2160"/>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19FBB1-2086-4A1F-8A49-36F87FC75FB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8A258B5A-84E5-4BC4-A3B3-C412B669CF2F}">
      <dgm:prSet phldrT="[文本]" custT="1"/>
      <dgm:spPr/>
      <dgm:t>
        <a:bodyPr/>
        <a:lstStyle/>
        <a:p>
          <a:r>
            <a:rPr lang="fr-FR" altLang="zh-CN" sz="1800" dirty="0">
              <a:latin typeface="Times New Roman" panose="02020603050405020304" pitchFamily="18" charset="0"/>
              <a:cs typeface="Times New Roman" panose="02020603050405020304" pitchFamily="18" charset="0"/>
            </a:rPr>
            <a:t>Traditional Machine Learning </a:t>
          </a:r>
          <a:endParaRPr lang="zh-CN" altLang="en-US" sz="1800" dirty="0">
            <a:latin typeface="Times New Roman" panose="02020603050405020304" pitchFamily="18" charset="0"/>
            <a:cs typeface="Times New Roman" panose="02020603050405020304" pitchFamily="18" charset="0"/>
          </a:endParaRPr>
        </a:p>
      </dgm:t>
    </dgm:pt>
    <dgm:pt modelId="{C481C0C1-C3EC-459F-BBB7-5AEF5F57E66E}" type="parTrans" cxnId="{03D2496D-C86A-452E-BF71-58CD67691211}">
      <dgm:prSet/>
      <dgm:spPr/>
      <dgm:t>
        <a:bodyPr/>
        <a:lstStyle/>
        <a:p>
          <a:endParaRPr lang="zh-CN" altLang="en-US" sz="1800">
            <a:latin typeface="Times New Roman" panose="02020603050405020304" pitchFamily="18" charset="0"/>
            <a:cs typeface="Times New Roman" panose="02020603050405020304" pitchFamily="18" charset="0"/>
          </a:endParaRPr>
        </a:p>
      </dgm:t>
    </dgm:pt>
    <dgm:pt modelId="{5866F03D-F356-4466-A005-F4A602AAF6EA}" type="sibTrans" cxnId="{03D2496D-C86A-452E-BF71-58CD67691211}">
      <dgm:prSet/>
      <dgm:spPr/>
      <dgm:t>
        <a:bodyPr/>
        <a:lstStyle/>
        <a:p>
          <a:endParaRPr lang="zh-CN" altLang="en-US" sz="1800">
            <a:latin typeface="Times New Roman" panose="02020603050405020304" pitchFamily="18" charset="0"/>
            <a:cs typeface="Times New Roman" panose="02020603050405020304" pitchFamily="18" charset="0"/>
          </a:endParaRPr>
        </a:p>
      </dgm:t>
    </dgm:pt>
    <dgm:pt modelId="{DB7D083C-9910-4D6B-9446-355B008FABEC}">
      <dgm:prSet phldrT="[文本]" custT="1"/>
      <dgm:spPr/>
      <dgm:t>
        <a:bodyPr/>
        <a:lstStyle/>
        <a:p>
          <a:r>
            <a:rPr lang="fr-FR" altLang="zh-CN" sz="1800" kern="1200" dirty="0">
              <a:solidFill>
                <a:prstClr val="white"/>
              </a:solidFill>
              <a:latin typeface="Times New Roman" panose="02020603050405020304" pitchFamily="18" charset="0"/>
              <a:ea typeface="微软雅黑"/>
              <a:cs typeface="Times New Roman" panose="02020603050405020304" pitchFamily="18" charset="0"/>
              <a:sym typeface="+mn-lt"/>
            </a:rPr>
            <a:t>Artificial neural network</a:t>
          </a:r>
          <a:endParaRPr lang="zh-CN" altLang="en-US" sz="1800" kern="1200" dirty="0">
            <a:solidFill>
              <a:prstClr val="white"/>
            </a:solidFill>
            <a:latin typeface="Times New Roman" panose="02020603050405020304" pitchFamily="18" charset="0"/>
            <a:ea typeface="微软雅黑"/>
            <a:cs typeface="Times New Roman" panose="02020603050405020304" pitchFamily="18" charset="0"/>
          </a:endParaRPr>
        </a:p>
      </dgm:t>
    </dgm:pt>
    <dgm:pt modelId="{63155809-7B2B-4192-9541-C05ED4667465}" type="parTrans" cxnId="{09E50C81-9690-49A0-BE12-6B8BB656452C}">
      <dgm:prSet/>
      <dgm:spPr/>
      <dgm:t>
        <a:bodyPr/>
        <a:lstStyle/>
        <a:p>
          <a:endParaRPr lang="zh-CN" altLang="en-US" sz="1800">
            <a:latin typeface="Times New Roman" panose="02020603050405020304" pitchFamily="18" charset="0"/>
            <a:cs typeface="Times New Roman" panose="02020603050405020304" pitchFamily="18" charset="0"/>
          </a:endParaRPr>
        </a:p>
      </dgm:t>
    </dgm:pt>
    <dgm:pt modelId="{8DE5FCD3-AFD6-447E-9541-109CB2A471EA}" type="sibTrans" cxnId="{09E50C81-9690-49A0-BE12-6B8BB656452C}">
      <dgm:prSet/>
      <dgm:spPr/>
      <dgm:t>
        <a:bodyPr/>
        <a:lstStyle/>
        <a:p>
          <a:endParaRPr lang="zh-CN" altLang="en-US" sz="1800">
            <a:latin typeface="Times New Roman" panose="02020603050405020304" pitchFamily="18" charset="0"/>
            <a:cs typeface="Times New Roman" panose="02020603050405020304" pitchFamily="18" charset="0"/>
          </a:endParaRPr>
        </a:p>
      </dgm:t>
    </dgm:pt>
    <dgm:pt modelId="{2C66C608-AECC-4449-A535-9DD5F065F658}">
      <dgm:prSet phldrT="[文本]" custT="1"/>
      <dgm:spPr/>
      <dgm:t>
        <a:bodyPr/>
        <a:lstStyle/>
        <a:p>
          <a:r>
            <a:rPr lang="en-US" sz="1800" b="0" kern="1200" dirty="0">
              <a:solidFill>
                <a:srgbClr val="44546A"/>
              </a:solidFill>
              <a:latin typeface="Times New Roman" panose="02020603050405020304" pitchFamily="18" charset="0"/>
              <a:ea typeface="微软雅黑"/>
              <a:cs typeface="Times New Roman" panose="02020603050405020304" pitchFamily="18" charset="0"/>
            </a:rPr>
            <a:t>We adopt the Word2Vec embedding method for text representation and feature extraction. </a:t>
          </a:r>
          <a:endParaRPr lang="zh-CN" altLang="en-US" sz="1800" b="0" kern="1200" dirty="0">
            <a:solidFill>
              <a:srgbClr val="44546A"/>
            </a:solidFill>
            <a:latin typeface="Times New Roman" panose="02020603050405020304" pitchFamily="18" charset="0"/>
            <a:ea typeface="微软雅黑"/>
            <a:cs typeface="Times New Roman" panose="02020603050405020304" pitchFamily="18" charset="0"/>
          </a:endParaRPr>
        </a:p>
      </dgm:t>
    </dgm:pt>
    <dgm:pt modelId="{9E32199E-1865-4C64-802B-B824E359BAD4}" type="parTrans" cxnId="{3FD56951-1BF8-493B-BF4E-7B597CFD746E}">
      <dgm:prSet/>
      <dgm:spPr/>
      <dgm:t>
        <a:bodyPr/>
        <a:lstStyle/>
        <a:p>
          <a:endParaRPr lang="zh-CN" altLang="en-US" sz="1800">
            <a:latin typeface="Times New Roman" panose="02020603050405020304" pitchFamily="18" charset="0"/>
            <a:cs typeface="Times New Roman" panose="02020603050405020304" pitchFamily="18" charset="0"/>
          </a:endParaRPr>
        </a:p>
      </dgm:t>
    </dgm:pt>
    <dgm:pt modelId="{5937172F-8DF5-4D94-A377-82B26706B033}" type="sibTrans" cxnId="{3FD56951-1BF8-493B-BF4E-7B597CFD746E}">
      <dgm:prSet/>
      <dgm:spPr/>
      <dgm:t>
        <a:bodyPr/>
        <a:lstStyle/>
        <a:p>
          <a:endParaRPr lang="zh-CN" altLang="en-US" sz="1800">
            <a:latin typeface="Times New Roman" panose="02020603050405020304" pitchFamily="18" charset="0"/>
            <a:cs typeface="Times New Roman" panose="02020603050405020304" pitchFamily="18" charset="0"/>
          </a:endParaRPr>
        </a:p>
      </dgm:t>
    </dgm:pt>
    <dgm:pt modelId="{752075DC-9E2D-477B-8B5F-A764B905C9B6}">
      <dgm:prSet phldrT="[文本]" custT="1"/>
      <dgm:spPr/>
      <dgm:t>
        <a:bodyPr/>
        <a:lstStyle/>
        <a:p>
          <a:pPr marL="114300" lvl="1" indent="0" algn="l" defTabSz="666750">
            <a:lnSpc>
              <a:spcPct val="90000"/>
            </a:lnSpc>
            <a:spcBef>
              <a:spcPct val="0"/>
            </a:spcBef>
            <a:spcAft>
              <a:spcPct val="20000"/>
            </a:spcAft>
          </a:pPr>
          <a:r>
            <a:rPr lang="en-US" altLang="zh-CN" sz="1800" b="0" kern="1200" dirty="0">
              <a:solidFill>
                <a:srgbClr val="44546A"/>
              </a:solidFill>
              <a:latin typeface="Times New Roman" panose="02020603050405020304" pitchFamily="18" charset="0"/>
              <a:ea typeface="微软雅黑"/>
              <a:cs typeface="Times New Roman" panose="02020603050405020304" pitchFamily="18" charset="0"/>
              <a:sym typeface="+mn-lt"/>
            </a:rPr>
            <a:t>Features are extracted in three dimensions: BOW with n-grams, TF-IDF with n-grams, and document topics.</a:t>
          </a:r>
          <a:endParaRPr lang="zh-CN" altLang="en-US" sz="1800" kern="1200" dirty="0">
            <a:latin typeface="Times New Roman" panose="02020603050405020304" pitchFamily="18" charset="0"/>
            <a:cs typeface="Times New Roman" panose="02020603050405020304" pitchFamily="18" charset="0"/>
          </a:endParaRPr>
        </a:p>
      </dgm:t>
    </dgm:pt>
    <dgm:pt modelId="{93DC9018-3B80-4899-BE5F-616C0ED11ACE}" type="parTrans" cxnId="{444293C6-CE68-486B-BBC3-21858F308604}">
      <dgm:prSet/>
      <dgm:spPr/>
      <dgm:t>
        <a:bodyPr/>
        <a:lstStyle/>
        <a:p>
          <a:endParaRPr lang="zh-CN" altLang="en-US" sz="1800">
            <a:latin typeface="Times New Roman" panose="02020603050405020304" pitchFamily="18" charset="0"/>
            <a:cs typeface="Times New Roman" panose="02020603050405020304" pitchFamily="18" charset="0"/>
          </a:endParaRPr>
        </a:p>
      </dgm:t>
    </dgm:pt>
    <dgm:pt modelId="{36126E06-F96E-4315-9DAB-0AE8E00A9EA2}" type="sibTrans" cxnId="{444293C6-CE68-486B-BBC3-21858F308604}">
      <dgm:prSet/>
      <dgm:spPr/>
      <dgm:t>
        <a:bodyPr/>
        <a:lstStyle/>
        <a:p>
          <a:endParaRPr lang="zh-CN" altLang="en-US" sz="1800">
            <a:latin typeface="Times New Roman" panose="02020603050405020304" pitchFamily="18" charset="0"/>
            <a:cs typeface="Times New Roman" panose="02020603050405020304" pitchFamily="18" charset="0"/>
          </a:endParaRPr>
        </a:p>
      </dgm:t>
    </dgm:pt>
    <dgm:pt modelId="{8BD33187-11A4-40BC-A5BD-20F456E64DEE}">
      <dgm:prSet phldrT="[文本]" custT="1"/>
      <dgm:spPr/>
      <dgm:t>
        <a:bodyPr/>
        <a:lstStyle/>
        <a:p>
          <a:pPr marL="114300" lvl="1" indent="0" algn="l" defTabSz="666750">
            <a:lnSpc>
              <a:spcPct val="90000"/>
            </a:lnSpc>
            <a:spcBef>
              <a:spcPct val="0"/>
            </a:spcBef>
            <a:spcAft>
              <a:spcPct val="20000"/>
            </a:spcAft>
            <a:buChar char="•"/>
          </a:pPr>
          <a:r>
            <a:rPr lang="en-US" altLang="en-US" sz="1800" b="0" kern="1200" dirty="0">
              <a:solidFill>
                <a:srgbClr val="44546A"/>
              </a:solidFill>
              <a:latin typeface="Times New Roman" panose="02020603050405020304" pitchFamily="18" charset="0"/>
              <a:ea typeface="微软雅黑"/>
              <a:cs typeface="Times New Roman" panose="02020603050405020304" pitchFamily="18" charset="0"/>
            </a:rPr>
            <a:t>Use  a hybrid pattern of unigram and bigram combined with the text representation methods at the word level, to incorporate word order effects</a:t>
          </a:r>
          <a:endParaRPr lang="zh-CN" altLang="en-US" sz="1800" kern="1200" dirty="0">
            <a:latin typeface="Times New Roman" panose="02020603050405020304" pitchFamily="18" charset="0"/>
            <a:cs typeface="Times New Roman" panose="02020603050405020304" pitchFamily="18" charset="0"/>
          </a:endParaRPr>
        </a:p>
      </dgm:t>
    </dgm:pt>
    <dgm:pt modelId="{DA9E36F9-46CF-4626-9849-F0A80F22A5B9}" type="parTrans" cxnId="{271D1F19-CD36-469E-A069-49B3DD851B15}">
      <dgm:prSet/>
      <dgm:spPr/>
      <dgm:t>
        <a:bodyPr/>
        <a:lstStyle/>
        <a:p>
          <a:endParaRPr lang="zh-CN" altLang="en-US" sz="2000"/>
        </a:p>
      </dgm:t>
    </dgm:pt>
    <dgm:pt modelId="{25E67525-BC99-4145-883F-5EB52975C915}" type="sibTrans" cxnId="{271D1F19-CD36-469E-A069-49B3DD851B15}">
      <dgm:prSet/>
      <dgm:spPr/>
      <dgm:t>
        <a:bodyPr/>
        <a:lstStyle/>
        <a:p>
          <a:endParaRPr lang="zh-CN" altLang="en-US" sz="2000"/>
        </a:p>
      </dgm:t>
    </dgm:pt>
    <dgm:pt modelId="{D9263AA3-EDD3-4AB1-8283-9E16BBC6A116}">
      <dgm:prSet phldrT="[文本]" custT="1"/>
      <dgm:spPr/>
      <dgm:t>
        <a:bodyPr/>
        <a:lstStyle/>
        <a:p>
          <a:pPr marL="114300" lvl="1" indent="0" algn="l" defTabSz="666750">
            <a:lnSpc>
              <a:spcPct val="90000"/>
            </a:lnSpc>
            <a:spcBef>
              <a:spcPct val="0"/>
            </a:spcBef>
            <a:spcAft>
              <a:spcPct val="20000"/>
            </a:spcAft>
          </a:pPr>
          <a:endParaRPr lang="zh-CN" altLang="en-US" sz="1800" kern="1200" dirty="0">
            <a:latin typeface="Times New Roman" panose="02020603050405020304" pitchFamily="18" charset="0"/>
            <a:cs typeface="Times New Roman" panose="02020603050405020304" pitchFamily="18" charset="0"/>
          </a:endParaRPr>
        </a:p>
      </dgm:t>
    </dgm:pt>
    <dgm:pt modelId="{F082D82F-03DA-4C76-8848-DDC3A3A38AB7}" type="parTrans" cxnId="{5625A852-15B8-454B-B591-94623A0DAA12}">
      <dgm:prSet/>
      <dgm:spPr/>
      <dgm:t>
        <a:bodyPr/>
        <a:lstStyle/>
        <a:p>
          <a:endParaRPr lang="zh-CN" altLang="en-US" sz="2000"/>
        </a:p>
      </dgm:t>
    </dgm:pt>
    <dgm:pt modelId="{6BAF97EA-07B8-4360-BE75-1AD320A3377A}" type="sibTrans" cxnId="{5625A852-15B8-454B-B591-94623A0DAA12}">
      <dgm:prSet/>
      <dgm:spPr/>
      <dgm:t>
        <a:bodyPr/>
        <a:lstStyle/>
        <a:p>
          <a:endParaRPr lang="zh-CN" altLang="en-US" sz="2000"/>
        </a:p>
      </dgm:t>
    </dgm:pt>
    <dgm:pt modelId="{C41F2069-6980-44B5-A581-03662D0CC078}">
      <dgm:prSet phldrT="[文本]" custT="1"/>
      <dgm:spPr/>
      <dgm:t>
        <a:bodyPr/>
        <a:lstStyle/>
        <a:p>
          <a:pPr marL="114300" lvl="1" indent="0" algn="l" defTabSz="666750">
            <a:lnSpc>
              <a:spcPct val="90000"/>
            </a:lnSpc>
            <a:spcBef>
              <a:spcPct val="0"/>
            </a:spcBef>
            <a:spcAft>
              <a:spcPct val="20000"/>
            </a:spcAft>
            <a:buChar char="•"/>
          </a:pPr>
          <a:r>
            <a:rPr lang="en-US" sz="1800" b="0" kern="1200" dirty="0">
              <a:solidFill>
                <a:srgbClr val="44546A"/>
              </a:solidFill>
              <a:latin typeface="Times New Roman" panose="02020603050405020304" pitchFamily="18" charset="0"/>
              <a:ea typeface="微软雅黑"/>
              <a:cs typeface="Times New Roman" panose="02020603050405020304" pitchFamily="18" charset="0"/>
            </a:rPr>
            <a:t>We set the number of topics in vulnerability reports to be 40, which is fairly large number to cover most topics in reports. </a:t>
          </a:r>
          <a:endParaRPr lang="zh-CN" altLang="en-US" sz="1800" kern="1200" dirty="0">
            <a:latin typeface="Times New Roman" panose="02020603050405020304" pitchFamily="18" charset="0"/>
            <a:cs typeface="Times New Roman" panose="02020603050405020304" pitchFamily="18" charset="0"/>
          </a:endParaRPr>
        </a:p>
      </dgm:t>
    </dgm:pt>
    <dgm:pt modelId="{46B2D8C8-83A2-420D-BAAD-DDE17DAE7EAB}" type="parTrans" cxnId="{66EA4AEE-104C-42E1-9761-083D043345BF}">
      <dgm:prSet/>
      <dgm:spPr/>
      <dgm:t>
        <a:bodyPr/>
        <a:lstStyle/>
        <a:p>
          <a:endParaRPr lang="zh-CN" altLang="en-US" sz="2000"/>
        </a:p>
      </dgm:t>
    </dgm:pt>
    <dgm:pt modelId="{3DBD79CB-8276-4534-8259-674782B978DF}" type="sibTrans" cxnId="{66EA4AEE-104C-42E1-9761-083D043345BF}">
      <dgm:prSet/>
      <dgm:spPr/>
      <dgm:t>
        <a:bodyPr/>
        <a:lstStyle/>
        <a:p>
          <a:endParaRPr lang="zh-CN" altLang="en-US" sz="2000"/>
        </a:p>
      </dgm:t>
    </dgm:pt>
    <dgm:pt modelId="{8E64F223-CA1D-4590-BA07-4B46CBCF5BF9}">
      <dgm:prSet phldrT="[文本]" custT="1"/>
      <dgm:spPr/>
      <dgm:t>
        <a:bodyPr/>
        <a:lstStyle/>
        <a:p>
          <a:pPr marL="114300" lvl="1" indent="0" algn="l" defTabSz="666750">
            <a:lnSpc>
              <a:spcPct val="90000"/>
            </a:lnSpc>
            <a:spcBef>
              <a:spcPct val="0"/>
            </a:spcBef>
            <a:spcAft>
              <a:spcPct val="20000"/>
            </a:spcAft>
            <a:buChar char="•"/>
          </a:pPr>
          <a:endParaRPr lang="zh-CN" altLang="en-US" sz="1800" kern="1200" dirty="0">
            <a:latin typeface="Times New Roman" panose="02020603050405020304" pitchFamily="18" charset="0"/>
            <a:cs typeface="Times New Roman" panose="02020603050405020304" pitchFamily="18" charset="0"/>
          </a:endParaRPr>
        </a:p>
      </dgm:t>
    </dgm:pt>
    <dgm:pt modelId="{63AAEE24-3613-4EF4-8128-84ECC8550008}" type="parTrans" cxnId="{5E8A4188-1382-4D47-82CF-F53AE2469AE7}">
      <dgm:prSet/>
      <dgm:spPr/>
      <dgm:t>
        <a:bodyPr/>
        <a:lstStyle/>
        <a:p>
          <a:endParaRPr lang="zh-CN" altLang="en-US" sz="2000"/>
        </a:p>
      </dgm:t>
    </dgm:pt>
    <dgm:pt modelId="{F2481BCA-8A89-4DC4-A66C-2544E7A9C185}" type="sibTrans" cxnId="{5E8A4188-1382-4D47-82CF-F53AE2469AE7}">
      <dgm:prSet/>
      <dgm:spPr/>
      <dgm:t>
        <a:bodyPr/>
        <a:lstStyle/>
        <a:p>
          <a:endParaRPr lang="zh-CN" altLang="en-US" sz="2000"/>
        </a:p>
      </dgm:t>
    </dgm:pt>
    <dgm:pt modelId="{3887590B-F5AC-4898-A696-7F0DA13253AC}" type="pres">
      <dgm:prSet presAssocID="{E619FBB1-2086-4A1F-8A49-36F87FC75FBE}" presName="linear" presStyleCnt="0">
        <dgm:presLayoutVars>
          <dgm:animLvl val="lvl"/>
          <dgm:resizeHandles val="exact"/>
        </dgm:presLayoutVars>
      </dgm:prSet>
      <dgm:spPr/>
    </dgm:pt>
    <dgm:pt modelId="{E94DB2E9-253F-4CD2-9614-C758CAD5FE38}" type="pres">
      <dgm:prSet presAssocID="{8A258B5A-84E5-4BC4-A3B3-C412B669CF2F}" presName="parentText" presStyleLbl="node1" presStyleIdx="0" presStyleCnt="2" custScaleY="52391" custLinFactNeighborX="-162" custLinFactNeighborY="-27932">
        <dgm:presLayoutVars>
          <dgm:chMax val="0"/>
          <dgm:bulletEnabled val="1"/>
        </dgm:presLayoutVars>
      </dgm:prSet>
      <dgm:spPr/>
    </dgm:pt>
    <dgm:pt modelId="{59FFE38B-0A59-480B-BB17-96ECEF98844A}" type="pres">
      <dgm:prSet presAssocID="{8A258B5A-84E5-4BC4-A3B3-C412B669CF2F}" presName="childText" presStyleLbl="revTx" presStyleIdx="0" presStyleCnt="2" custScaleY="111757" custLinFactNeighborX="162" custLinFactNeighborY="-4781">
        <dgm:presLayoutVars>
          <dgm:bulletEnabled val="1"/>
        </dgm:presLayoutVars>
      </dgm:prSet>
      <dgm:spPr/>
    </dgm:pt>
    <dgm:pt modelId="{3B4B3B00-E22C-49C7-938D-785F40685344}" type="pres">
      <dgm:prSet presAssocID="{DB7D083C-9910-4D6B-9446-355B008FABEC}" presName="parentText" presStyleLbl="node1" presStyleIdx="1" presStyleCnt="2" custScaleY="50668" custLinFactNeighborY="8851">
        <dgm:presLayoutVars>
          <dgm:chMax val="0"/>
          <dgm:bulletEnabled val="1"/>
        </dgm:presLayoutVars>
      </dgm:prSet>
      <dgm:spPr/>
    </dgm:pt>
    <dgm:pt modelId="{EF0A677D-4791-4A30-B6E8-CEE3DE13A905}" type="pres">
      <dgm:prSet presAssocID="{DB7D083C-9910-4D6B-9446-355B008FABEC}" presName="childText" presStyleLbl="revTx" presStyleIdx="1" presStyleCnt="2" custScaleY="64787" custLinFactNeighborX="-324" custLinFactNeighborY="22339">
        <dgm:presLayoutVars>
          <dgm:bulletEnabled val="1"/>
        </dgm:presLayoutVars>
      </dgm:prSet>
      <dgm:spPr/>
    </dgm:pt>
  </dgm:ptLst>
  <dgm:cxnLst>
    <dgm:cxn modelId="{E84B0F06-FD15-4E6C-B726-4EC37B24B40B}" type="presOf" srcId="{2C66C608-AECC-4449-A535-9DD5F065F658}" destId="{EF0A677D-4791-4A30-B6E8-CEE3DE13A905}" srcOrd="0" destOrd="0" presId="urn:microsoft.com/office/officeart/2005/8/layout/vList2"/>
    <dgm:cxn modelId="{271D1F19-CD36-469E-A069-49B3DD851B15}" srcId="{8A258B5A-84E5-4BC4-A3B3-C412B669CF2F}" destId="{8BD33187-11A4-40BC-A5BD-20F456E64DEE}" srcOrd="2" destOrd="0" parTransId="{DA9E36F9-46CF-4626-9849-F0A80F22A5B9}" sibTransId="{25E67525-BC99-4145-883F-5EB52975C915}"/>
    <dgm:cxn modelId="{03D2496D-C86A-452E-BF71-58CD67691211}" srcId="{E619FBB1-2086-4A1F-8A49-36F87FC75FBE}" destId="{8A258B5A-84E5-4BC4-A3B3-C412B669CF2F}" srcOrd="0" destOrd="0" parTransId="{C481C0C1-C3EC-459F-BBB7-5AEF5F57E66E}" sibTransId="{5866F03D-F356-4466-A005-F4A602AAF6EA}"/>
    <dgm:cxn modelId="{3836AE4F-ECEC-450F-91E1-E2215C4F5925}" type="presOf" srcId="{C41F2069-6980-44B5-A581-03662D0CC078}" destId="{59FFE38B-0A59-480B-BB17-96ECEF98844A}" srcOrd="0" destOrd="4" presId="urn:microsoft.com/office/officeart/2005/8/layout/vList2"/>
    <dgm:cxn modelId="{3FD56951-1BF8-493B-BF4E-7B597CFD746E}" srcId="{DB7D083C-9910-4D6B-9446-355B008FABEC}" destId="{2C66C608-AECC-4449-A535-9DD5F065F658}" srcOrd="0" destOrd="0" parTransId="{9E32199E-1865-4C64-802B-B824E359BAD4}" sibTransId="{5937172F-8DF5-4D94-A377-82B26706B033}"/>
    <dgm:cxn modelId="{5625A852-15B8-454B-B591-94623A0DAA12}" srcId="{8A258B5A-84E5-4BC4-A3B3-C412B669CF2F}" destId="{D9263AA3-EDD3-4AB1-8283-9E16BBC6A116}" srcOrd="1" destOrd="0" parTransId="{F082D82F-03DA-4C76-8848-DDC3A3A38AB7}" sibTransId="{6BAF97EA-07B8-4360-BE75-1AD320A3377A}"/>
    <dgm:cxn modelId="{1D773E76-6D71-4D1F-8BCD-DCDEA867A30E}" type="presOf" srcId="{8E64F223-CA1D-4590-BA07-4B46CBCF5BF9}" destId="{59FFE38B-0A59-480B-BB17-96ECEF98844A}" srcOrd="0" destOrd="3" presId="urn:microsoft.com/office/officeart/2005/8/layout/vList2"/>
    <dgm:cxn modelId="{09E50C81-9690-49A0-BE12-6B8BB656452C}" srcId="{E619FBB1-2086-4A1F-8A49-36F87FC75FBE}" destId="{DB7D083C-9910-4D6B-9446-355B008FABEC}" srcOrd="1" destOrd="0" parTransId="{63155809-7B2B-4192-9541-C05ED4667465}" sibTransId="{8DE5FCD3-AFD6-447E-9541-109CB2A471EA}"/>
    <dgm:cxn modelId="{8618CA82-7B6A-4850-A4F4-9A9E3EB18FF7}" type="presOf" srcId="{D9263AA3-EDD3-4AB1-8283-9E16BBC6A116}" destId="{59FFE38B-0A59-480B-BB17-96ECEF98844A}" srcOrd="0" destOrd="1" presId="urn:microsoft.com/office/officeart/2005/8/layout/vList2"/>
    <dgm:cxn modelId="{5E8A4188-1382-4D47-82CF-F53AE2469AE7}" srcId="{8A258B5A-84E5-4BC4-A3B3-C412B669CF2F}" destId="{8E64F223-CA1D-4590-BA07-4B46CBCF5BF9}" srcOrd="3" destOrd="0" parTransId="{63AAEE24-3613-4EF4-8128-84ECC8550008}" sibTransId="{F2481BCA-8A89-4DC4-A66C-2544E7A9C185}"/>
    <dgm:cxn modelId="{803152A8-2B49-44C7-A077-B53232A3A4A7}" type="presOf" srcId="{752075DC-9E2D-477B-8B5F-A764B905C9B6}" destId="{59FFE38B-0A59-480B-BB17-96ECEF98844A}" srcOrd="0" destOrd="0" presId="urn:microsoft.com/office/officeart/2005/8/layout/vList2"/>
    <dgm:cxn modelId="{444293C6-CE68-486B-BBC3-21858F308604}" srcId="{8A258B5A-84E5-4BC4-A3B3-C412B669CF2F}" destId="{752075DC-9E2D-477B-8B5F-A764B905C9B6}" srcOrd="0" destOrd="0" parTransId="{93DC9018-3B80-4899-BE5F-616C0ED11ACE}" sibTransId="{36126E06-F96E-4315-9DAB-0AE8E00A9EA2}"/>
    <dgm:cxn modelId="{2A6857CA-32B6-4238-A534-BFE4F11CA07A}" type="presOf" srcId="{E619FBB1-2086-4A1F-8A49-36F87FC75FBE}" destId="{3887590B-F5AC-4898-A696-7F0DA13253AC}" srcOrd="0" destOrd="0" presId="urn:microsoft.com/office/officeart/2005/8/layout/vList2"/>
    <dgm:cxn modelId="{DB1094D4-97E4-4ADA-8044-8BC283EA67CF}" type="presOf" srcId="{8BD33187-11A4-40BC-A5BD-20F456E64DEE}" destId="{59FFE38B-0A59-480B-BB17-96ECEF98844A}" srcOrd="0" destOrd="2" presId="urn:microsoft.com/office/officeart/2005/8/layout/vList2"/>
    <dgm:cxn modelId="{5C2CB3D4-FBA2-46BF-8C0E-9ABD1F904960}" type="presOf" srcId="{DB7D083C-9910-4D6B-9446-355B008FABEC}" destId="{3B4B3B00-E22C-49C7-938D-785F40685344}" srcOrd="0" destOrd="0" presId="urn:microsoft.com/office/officeart/2005/8/layout/vList2"/>
    <dgm:cxn modelId="{66EA4AEE-104C-42E1-9761-083D043345BF}" srcId="{8A258B5A-84E5-4BC4-A3B3-C412B669CF2F}" destId="{C41F2069-6980-44B5-A581-03662D0CC078}" srcOrd="4" destOrd="0" parTransId="{46B2D8C8-83A2-420D-BAAD-DDE17DAE7EAB}" sibTransId="{3DBD79CB-8276-4534-8259-674782B978DF}"/>
    <dgm:cxn modelId="{79BA2FF8-B223-431C-B5A9-AD9961CFBAB7}" type="presOf" srcId="{8A258B5A-84E5-4BC4-A3B3-C412B669CF2F}" destId="{E94DB2E9-253F-4CD2-9614-C758CAD5FE38}" srcOrd="0" destOrd="0" presId="urn:microsoft.com/office/officeart/2005/8/layout/vList2"/>
    <dgm:cxn modelId="{4B41CA36-49DF-488F-8EFC-C144FDC384ED}" type="presParOf" srcId="{3887590B-F5AC-4898-A696-7F0DA13253AC}" destId="{E94DB2E9-253F-4CD2-9614-C758CAD5FE38}" srcOrd="0" destOrd="0" presId="urn:microsoft.com/office/officeart/2005/8/layout/vList2"/>
    <dgm:cxn modelId="{E39AF389-621B-4880-AFAD-791964AFA66D}" type="presParOf" srcId="{3887590B-F5AC-4898-A696-7F0DA13253AC}" destId="{59FFE38B-0A59-480B-BB17-96ECEF98844A}" srcOrd="1" destOrd="0" presId="urn:microsoft.com/office/officeart/2005/8/layout/vList2"/>
    <dgm:cxn modelId="{F3D7D18A-7FB3-42E7-95A7-6D3B07899C91}" type="presParOf" srcId="{3887590B-F5AC-4898-A696-7F0DA13253AC}" destId="{3B4B3B00-E22C-49C7-938D-785F40685344}" srcOrd="2" destOrd="0" presId="urn:microsoft.com/office/officeart/2005/8/layout/vList2"/>
    <dgm:cxn modelId="{52F5A7BA-7BCF-4C18-87A6-93923AFD457D}" type="presParOf" srcId="{3887590B-F5AC-4898-A696-7F0DA13253AC}" destId="{EF0A677D-4791-4A30-B6E8-CEE3DE13A90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DB2E9-253F-4CD2-9614-C758CAD5FE38}">
      <dsp:nvSpPr>
        <dsp:cNvPr id="0" name=""/>
        <dsp:cNvSpPr/>
      </dsp:nvSpPr>
      <dsp:spPr>
        <a:xfrm>
          <a:off x="0" y="0"/>
          <a:ext cx="10087428" cy="6374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altLang="zh-CN" sz="1800" kern="1200" dirty="0">
              <a:latin typeface="Times New Roman" panose="02020603050405020304" pitchFamily="18" charset="0"/>
              <a:cs typeface="Times New Roman" panose="02020603050405020304" pitchFamily="18" charset="0"/>
            </a:rPr>
            <a:t>Traditional Machine Learning </a:t>
          </a:r>
          <a:endParaRPr lang="zh-CN" altLang="en-US" sz="1800" kern="1200" dirty="0">
            <a:latin typeface="Times New Roman" panose="02020603050405020304" pitchFamily="18" charset="0"/>
            <a:cs typeface="Times New Roman" panose="02020603050405020304" pitchFamily="18" charset="0"/>
          </a:endParaRPr>
        </a:p>
      </dsp:txBody>
      <dsp:txXfrm>
        <a:off x="31120" y="31120"/>
        <a:ext cx="10025188" cy="575253"/>
      </dsp:txXfrm>
    </dsp:sp>
    <dsp:sp modelId="{59FFE38B-0A59-480B-BB17-96ECEF98844A}">
      <dsp:nvSpPr>
        <dsp:cNvPr id="0" name=""/>
        <dsp:cNvSpPr/>
      </dsp:nvSpPr>
      <dsp:spPr>
        <a:xfrm>
          <a:off x="0" y="760150"/>
          <a:ext cx="10087428" cy="240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276" tIns="22860" rIns="128016" bIns="22860" numCol="1" spcCol="1270" anchor="t" anchorCtr="0">
          <a:noAutofit/>
        </a:bodyPr>
        <a:lstStyle/>
        <a:p>
          <a:pPr marL="114300" lvl="1" indent="0" algn="l" defTabSz="666750">
            <a:lnSpc>
              <a:spcPct val="90000"/>
            </a:lnSpc>
            <a:spcBef>
              <a:spcPct val="0"/>
            </a:spcBef>
            <a:spcAft>
              <a:spcPct val="20000"/>
            </a:spcAft>
            <a:buChar char="•"/>
          </a:pPr>
          <a:r>
            <a:rPr lang="en-US" altLang="zh-CN" sz="1800" b="0" kern="1200" dirty="0">
              <a:solidFill>
                <a:srgbClr val="44546A"/>
              </a:solidFill>
              <a:latin typeface="Times New Roman" panose="02020603050405020304" pitchFamily="18" charset="0"/>
              <a:ea typeface="微软雅黑"/>
              <a:cs typeface="Times New Roman" panose="02020603050405020304" pitchFamily="18" charset="0"/>
              <a:sym typeface="+mn-lt"/>
            </a:rPr>
            <a:t>Features are extracted in three dimensions: BOW with n-grams, TF-IDF with n-grams, and document topics.</a:t>
          </a:r>
          <a:endParaRPr lang="zh-CN" altLang="en-US" sz="1800" kern="1200" dirty="0">
            <a:latin typeface="Times New Roman" panose="02020603050405020304" pitchFamily="18" charset="0"/>
            <a:cs typeface="Times New Roman" panose="02020603050405020304" pitchFamily="18" charset="0"/>
          </a:endParaRPr>
        </a:p>
        <a:p>
          <a:pPr marL="114300" lvl="1" indent="0" algn="l" defTabSz="666750">
            <a:lnSpc>
              <a:spcPct val="90000"/>
            </a:lnSpc>
            <a:spcBef>
              <a:spcPct val="0"/>
            </a:spcBef>
            <a:spcAft>
              <a:spcPct val="20000"/>
            </a:spcAft>
            <a:buChar char="•"/>
          </a:pPr>
          <a:endParaRPr lang="zh-CN" altLang="en-US" sz="1800" kern="1200" dirty="0">
            <a:latin typeface="Times New Roman" panose="02020603050405020304" pitchFamily="18" charset="0"/>
            <a:cs typeface="Times New Roman" panose="02020603050405020304" pitchFamily="18" charset="0"/>
          </a:endParaRPr>
        </a:p>
        <a:p>
          <a:pPr marL="114300" lvl="1" indent="0" algn="l" defTabSz="666750">
            <a:lnSpc>
              <a:spcPct val="90000"/>
            </a:lnSpc>
            <a:spcBef>
              <a:spcPct val="0"/>
            </a:spcBef>
            <a:spcAft>
              <a:spcPct val="20000"/>
            </a:spcAft>
            <a:buChar char="•"/>
          </a:pPr>
          <a:r>
            <a:rPr lang="en-US" altLang="en-US" sz="1800" b="0" kern="1200" dirty="0">
              <a:solidFill>
                <a:srgbClr val="44546A"/>
              </a:solidFill>
              <a:latin typeface="Times New Roman" panose="02020603050405020304" pitchFamily="18" charset="0"/>
              <a:ea typeface="微软雅黑"/>
              <a:cs typeface="Times New Roman" panose="02020603050405020304" pitchFamily="18" charset="0"/>
            </a:rPr>
            <a:t>Use  a hybrid pattern of unigram and bigram combined with the text representation methods at the word level, to incorporate word order effects</a:t>
          </a:r>
          <a:endParaRPr lang="zh-CN" altLang="en-US" sz="1800" kern="1200" dirty="0">
            <a:latin typeface="Times New Roman" panose="02020603050405020304" pitchFamily="18" charset="0"/>
            <a:cs typeface="Times New Roman" panose="02020603050405020304" pitchFamily="18" charset="0"/>
          </a:endParaRPr>
        </a:p>
        <a:p>
          <a:pPr marL="114300" lvl="1" indent="0" algn="l" defTabSz="666750">
            <a:lnSpc>
              <a:spcPct val="90000"/>
            </a:lnSpc>
            <a:spcBef>
              <a:spcPct val="0"/>
            </a:spcBef>
            <a:spcAft>
              <a:spcPct val="20000"/>
            </a:spcAft>
            <a:buChar char="•"/>
          </a:pPr>
          <a:endParaRPr lang="zh-CN" altLang="en-US" sz="1800" kern="1200" dirty="0">
            <a:latin typeface="Times New Roman" panose="02020603050405020304" pitchFamily="18" charset="0"/>
            <a:cs typeface="Times New Roman" panose="02020603050405020304" pitchFamily="18" charset="0"/>
          </a:endParaRPr>
        </a:p>
        <a:p>
          <a:pPr marL="114300" lvl="1" indent="0" algn="l" defTabSz="666750">
            <a:lnSpc>
              <a:spcPct val="90000"/>
            </a:lnSpc>
            <a:spcBef>
              <a:spcPct val="0"/>
            </a:spcBef>
            <a:spcAft>
              <a:spcPct val="20000"/>
            </a:spcAft>
            <a:buChar char="•"/>
          </a:pPr>
          <a:r>
            <a:rPr lang="en-US" sz="1800" b="0" kern="1200" dirty="0">
              <a:solidFill>
                <a:srgbClr val="44546A"/>
              </a:solidFill>
              <a:latin typeface="Times New Roman" panose="02020603050405020304" pitchFamily="18" charset="0"/>
              <a:ea typeface="微软雅黑"/>
              <a:cs typeface="Times New Roman" panose="02020603050405020304" pitchFamily="18" charset="0"/>
            </a:rPr>
            <a:t>We set the number of topics in vulnerability reports to be 40, which is fairly large number to cover most topics in reports. </a:t>
          </a:r>
          <a:endParaRPr lang="zh-CN" altLang="en-US" sz="1800" kern="1200" dirty="0">
            <a:latin typeface="Times New Roman" panose="02020603050405020304" pitchFamily="18" charset="0"/>
            <a:cs typeface="Times New Roman" panose="02020603050405020304" pitchFamily="18" charset="0"/>
          </a:endParaRPr>
        </a:p>
      </dsp:txBody>
      <dsp:txXfrm>
        <a:off x="0" y="760150"/>
        <a:ext cx="10087428" cy="2405904"/>
      </dsp:txXfrm>
    </dsp:sp>
    <dsp:sp modelId="{3B4B3B00-E22C-49C7-938D-785F40685344}">
      <dsp:nvSpPr>
        <dsp:cNvPr id="0" name=""/>
        <dsp:cNvSpPr/>
      </dsp:nvSpPr>
      <dsp:spPr>
        <a:xfrm>
          <a:off x="0" y="3319502"/>
          <a:ext cx="10087428" cy="6165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altLang="zh-CN" sz="1800" kern="1200" dirty="0">
              <a:solidFill>
                <a:prstClr val="white"/>
              </a:solidFill>
              <a:latin typeface="Times New Roman" panose="02020603050405020304" pitchFamily="18" charset="0"/>
              <a:ea typeface="微软雅黑"/>
              <a:cs typeface="Times New Roman" panose="02020603050405020304" pitchFamily="18" charset="0"/>
              <a:sym typeface="+mn-lt"/>
            </a:rPr>
            <a:t>Artificial neural network</a:t>
          </a:r>
          <a:endParaRPr lang="zh-CN" altLang="en-US" sz="1800" kern="1200" dirty="0">
            <a:solidFill>
              <a:prstClr val="white"/>
            </a:solidFill>
            <a:latin typeface="Times New Roman" panose="02020603050405020304" pitchFamily="18" charset="0"/>
            <a:ea typeface="微软雅黑"/>
            <a:cs typeface="Times New Roman" panose="02020603050405020304" pitchFamily="18" charset="0"/>
          </a:endParaRPr>
        </a:p>
      </dsp:txBody>
      <dsp:txXfrm>
        <a:off x="30096" y="3349598"/>
        <a:ext cx="10027236" cy="556336"/>
      </dsp:txXfrm>
    </dsp:sp>
    <dsp:sp modelId="{EF0A677D-4791-4A30-B6E8-CEE3DE13A905}">
      <dsp:nvSpPr>
        <dsp:cNvPr id="0" name=""/>
        <dsp:cNvSpPr/>
      </dsp:nvSpPr>
      <dsp:spPr>
        <a:xfrm>
          <a:off x="0" y="4021589"/>
          <a:ext cx="10087428" cy="697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27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b="0" kern="1200" dirty="0">
              <a:solidFill>
                <a:srgbClr val="44546A"/>
              </a:solidFill>
              <a:latin typeface="Times New Roman" panose="02020603050405020304" pitchFamily="18" charset="0"/>
              <a:ea typeface="微软雅黑"/>
              <a:cs typeface="Times New Roman" panose="02020603050405020304" pitchFamily="18" charset="0"/>
            </a:rPr>
            <a:t>We adopt the Word2Vec embedding method for text representation and feature extraction. </a:t>
          </a:r>
          <a:endParaRPr lang="zh-CN" altLang="en-US" sz="1800" b="0" kern="1200" dirty="0">
            <a:solidFill>
              <a:srgbClr val="44546A"/>
            </a:solidFill>
            <a:latin typeface="Times New Roman" panose="02020603050405020304" pitchFamily="18" charset="0"/>
            <a:ea typeface="微软雅黑"/>
            <a:cs typeface="Times New Roman" panose="02020603050405020304" pitchFamily="18" charset="0"/>
          </a:endParaRPr>
        </a:p>
      </dsp:txBody>
      <dsp:txXfrm>
        <a:off x="0" y="4021589"/>
        <a:ext cx="10087428" cy="69736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9C303D-B686-4E9A-9B4B-6FD30633AA4A}" type="datetimeFigureOut">
              <a:rPr lang="zh-CN" altLang="en-US" smtClean="0"/>
              <a:t>2023/10/15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DD0AC-7F07-4128-B9A6-9AC6CBCF667D}" type="slidenum">
              <a:rPr lang="zh-CN" altLang="en-US" smtClean="0"/>
              <a:t>‹#›</a:t>
            </a:fld>
            <a:endParaRPr lang="zh-CN" altLang="en-US"/>
          </a:p>
        </p:txBody>
      </p:sp>
    </p:spTree>
    <p:extLst>
      <p:ext uri="{BB962C8B-B14F-4D97-AF65-F5344CB8AC3E}">
        <p14:creationId xmlns:p14="http://schemas.microsoft.com/office/powerpoint/2010/main" val="1753834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918143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540125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881313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520072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058863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434315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86179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01584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6967076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30029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266092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192775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940431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130898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041139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509210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669628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862449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249917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3B2F64C6-7D5C-BC48-A962-E23F0BFEC084}"/>
              </a:ext>
            </a:extLst>
          </p:cNvPr>
          <p:cNvSpPr/>
          <p:nvPr userDrawn="1"/>
        </p:nvSpPr>
        <p:spPr>
          <a:xfrm>
            <a:off x="200441" y="193607"/>
            <a:ext cx="578289" cy="57828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圆角矩形 2">
            <a:extLst>
              <a:ext uri="{FF2B5EF4-FFF2-40B4-BE49-F238E27FC236}">
                <a16:creationId xmlns:a16="http://schemas.microsoft.com/office/drawing/2014/main" id="{40D463A3-7033-D449-AC8B-08C0EFBF331C}"/>
              </a:ext>
            </a:extLst>
          </p:cNvPr>
          <p:cNvSpPr/>
          <p:nvPr userDrawn="1"/>
        </p:nvSpPr>
        <p:spPr>
          <a:xfrm>
            <a:off x="798672" y="736271"/>
            <a:ext cx="215597" cy="21559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圆角矩形 3">
            <a:extLst>
              <a:ext uri="{FF2B5EF4-FFF2-40B4-BE49-F238E27FC236}">
                <a16:creationId xmlns:a16="http://schemas.microsoft.com/office/drawing/2014/main" id="{CEAD8200-B031-6E4A-87C5-FC095E3A9684}"/>
              </a:ext>
            </a:extLst>
          </p:cNvPr>
          <p:cNvSpPr/>
          <p:nvPr userDrawn="1"/>
        </p:nvSpPr>
        <p:spPr>
          <a:xfrm>
            <a:off x="995732" y="542126"/>
            <a:ext cx="132077" cy="13207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104560685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2023/10/15</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049121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27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568590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594058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58188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10839775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TextBox 3"/>
          <p:cNvSpPr txBox="1"/>
          <p:nvPr userDrawn="1"/>
        </p:nvSpPr>
        <p:spPr>
          <a:xfrm>
            <a:off x="1691574" y="6625037"/>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56675031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077223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62121798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2023/10/15</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196949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8716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 id="2147483668" r:id="rId7"/>
    <p:sldLayoutId id="2147483669" r:id="rId8"/>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348990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3C274ABD-D916-2542-98F0-C9BF7EB13301}"/>
              </a:ext>
            </a:extLst>
          </p:cNvPr>
          <p:cNvSpPr txBox="1"/>
          <p:nvPr/>
        </p:nvSpPr>
        <p:spPr>
          <a:xfrm>
            <a:off x="860363" y="1498988"/>
            <a:ext cx="11005066" cy="2185214"/>
          </a:xfrm>
          <a:prstGeom prst="rect">
            <a:avLst/>
          </a:prstGeom>
          <a:noFill/>
        </p:spPr>
        <p:txBody>
          <a:bodyPr wrap="square" rtlCol="0">
            <a:spAutoFit/>
          </a:bodyPr>
          <a:lstStyle/>
          <a:p>
            <a:pPr lvl="0">
              <a:defRPr/>
            </a:pPr>
            <a:r>
              <a:rPr kumimoji="1" lang="en-US" altLang="zh-CN" sz="2800" i="1" dirty="0">
                <a:solidFill>
                  <a:srgbClr val="44546A"/>
                </a:solidFill>
                <a:latin typeface="Times New Roman" panose="02020603050405020304" pitchFamily="18" charset="0"/>
                <a:ea typeface="方正细谭黑简体" panose="02000000000000000000" pitchFamily="2" charset="-122"/>
                <a:cs typeface="Times New Roman" panose="02020603050405020304" pitchFamily="18" charset="0"/>
                <a:sym typeface="+mn-lt"/>
              </a:rPr>
              <a:t>ICEB 2023-Paper15</a:t>
            </a:r>
          </a:p>
          <a:p>
            <a:pPr lvl="0">
              <a:defRPr/>
            </a:pPr>
            <a:endParaRPr kumimoji="1" lang="en-US" altLang="zh-CN" sz="3600" i="1" dirty="0">
              <a:solidFill>
                <a:srgbClr val="44546A"/>
              </a:solidFill>
              <a:latin typeface="Times New Roman" panose="02020603050405020304" pitchFamily="18" charset="0"/>
              <a:ea typeface="方正细谭黑简体" panose="02000000000000000000" pitchFamily="2" charset="-122"/>
              <a:cs typeface="Times New Roman" panose="02020603050405020304" pitchFamily="18" charset="0"/>
              <a:sym typeface="+mn-lt"/>
            </a:endParaRPr>
          </a:p>
          <a:p>
            <a:pPr lvl="0">
              <a:defRPr/>
            </a:pPr>
            <a:r>
              <a:rPr kumimoji="1" lang="en-US" altLang="zh-CN" sz="3600" dirty="0">
                <a:solidFill>
                  <a:srgbClr val="44546A"/>
                </a:solidFill>
                <a:latin typeface="Times New Roman" panose="02020603050405020304" pitchFamily="18" charset="0"/>
                <a:ea typeface="方正细谭黑简体" panose="02000000000000000000" pitchFamily="2" charset="-122"/>
                <a:cs typeface="Times New Roman" panose="02020603050405020304" pitchFamily="18" charset="0"/>
                <a:sym typeface="+mn-lt"/>
              </a:rPr>
              <a:t>Investigating Information Systems Vulnerabilities Using Machine Learning Algorithms</a:t>
            </a:r>
            <a:endParaRPr kumimoji="1" lang="zh-CN" altLang="en-US" sz="3600" b="0" i="0" u="none" strike="noStrike" kern="1200" cap="none" spc="0" normalizeH="0" baseline="0" noProof="0" dirty="0">
              <a:ln>
                <a:noFill/>
              </a:ln>
              <a:solidFill>
                <a:srgbClr val="44546A"/>
              </a:solidFill>
              <a:effectLst/>
              <a:uLnTx/>
              <a:uFillTx/>
              <a:latin typeface="Times New Roman" panose="02020603050405020304" pitchFamily="18" charset="0"/>
              <a:ea typeface="方正细谭黑简体" panose="02000000000000000000" pitchFamily="2" charset="-122"/>
              <a:cs typeface="Times New Roman" panose="02020603050405020304" pitchFamily="18" charset="0"/>
              <a:sym typeface="+mn-lt"/>
            </a:endParaRPr>
          </a:p>
        </p:txBody>
      </p:sp>
      <p:cxnSp>
        <p:nvCxnSpPr>
          <p:cNvPr id="9" name="直线连接符 8">
            <a:extLst>
              <a:ext uri="{FF2B5EF4-FFF2-40B4-BE49-F238E27FC236}">
                <a16:creationId xmlns:a16="http://schemas.microsoft.com/office/drawing/2014/main" id="{03F90DB6-EF95-A94E-B950-15C2FFD695E1}"/>
              </a:ext>
            </a:extLst>
          </p:cNvPr>
          <p:cNvCxnSpPr>
            <a:cxnSpLocks/>
          </p:cNvCxnSpPr>
          <p:nvPr/>
        </p:nvCxnSpPr>
        <p:spPr>
          <a:xfrm>
            <a:off x="969418" y="4452758"/>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8C2E2C5B-FFC3-454B-BC44-DC86A645DCC5}"/>
              </a:ext>
            </a:extLst>
          </p:cNvPr>
          <p:cNvSpPr txBox="1"/>
          <p:nvPr/>
        </p:nvSpPr>
        <p:spPr>
          <a:xfrm>
            <a:off x="854156" y="4008183"/>
            <a:ext cx="2424703" cy="369332"/>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zh-CN" sz="1800" b="1"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Presenter: </a:t>
            </a:r>
            <a:r>
              <a:rPr kumimoji="1" lang="en-US" altLang="zh-CN" sz="1800" b="1" i="0" u="none" strike="noStrike" kern="1200" cap="none" spc="0" normalizeH="0" baseline="0" noProof="0" dirty="0" err="1">
                <a:ln>
                  <a:noFill/>
                </a:ln>
                <a:solidFill>
                  <a:srgbClr val="44546A"/>
                </a:solidFill>
                <a:effectLst/>
                <a:uLnTx/>
                <a:uFillTx/>
                <a:latin typeface="Times New Roman" panose="02020603050405020304" pitchFamily="18" charset="0"/>
                <a:cs typeface="Times New Roman" panose="02020603050405020304" pitchFamily="18" charset="0"/>
                <a:sym typeface="+mn-lt"/>
              </a:rPr>
              <a:t>Shiyun</a:t>
            </a:r>
            <a:r>
              <a:rPr kumimoji="1" lang="en-US" altLang="zh-CN" sz="1800" b="1"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 Hao</a:t>
            </a:r>
            <a:endParaRPr kumimoji="1" lang="zh-CN" altLang="en-US" sz="1800" b="1"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20" name="文本框 19">
            <a:extLst>
              <a:ext uri="{FF2B5EF4-FFF2-40B4-BE49-F238E27FC236}">
                <a16:creationId xmlns:a16="http://schemas.microsoft.com/office/drawing/2014/main" id="{1D2F8C82-91F0-5946-84A6-E0C5D277D461}"/>
              </a:ext>
            </a:extLst>
          </p:cNvPr>
          <p:cNvSpPr txBox="1"/>
          <p:nvPr/>
        </p:nvSpPr>
        <p:spPr>
          <a:xfrm>
            <a:off x="854156" y="4528002"/>
            <a:ext cx="5492411" cy="707886"/>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zh-CN" sz="200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Beijing </a:t>
            </a:r>
            <a:r>
              <a:rPr kumimoji="1" lang="en-US" altLang="zh-CN" sz="2000" i="0" u="none" strike="noStrike" kern="1200" cap="none" spc="0" normalizeH="0" baseline="0" noProof="0" dirty="0" err="1">
                <a:ln>
                  <a:noFill/>
                </a:ln>
                <a:solidFill>
                  <a:srgbClr val="44546A"/>
                </a:solidFill>
                <a:effectLst/>
                <a:uLnTx/>
                <a:uFillTx/>
                <a:latin typeface="Times New Roman" panose="02020603050405020304" pitchFamily="18" charset="0"/>
                <a:cs typeface="Times New Roman" panose="02020603050405020304" pitchFamily="18" charset="0"/>
                <a:sym typeface="+mn-lt"/>
              </a:rPr>
              <a:t>Jiaotong</a:t>
            </a:r>
            <a:r>
              <a:rPr kumimoji="1" lang="en-US" altLang="zh-CN" sz="200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 University, Beijing, China</a:t>
            </a:r>
          </a:p>
          <a:p>
            <a:pPr lvl="0">
              <a:defRPr/>
            </a:pPr>
            <a:r>
              <a:rPr kumimoji="1" lang="fr-FR" altLang="zh-CN" sz="2000" dirty="0">
                <a:solidFill>
                  <a:srgbClr val="44546A"/>
                </a:solidFill>
                <a:latin typeface="Times New Roman" panose="02020603050405020304" pitchFamily="18" charset="0"/>
                <a:cs typeface="Times New Roman" panose="02020603050405020304" pitchFamily="18" charset="0"/>
                <a:sym typeface="+mn-lt"/>
              </a:rPr>
              <a:t>O</a:t>
            </a:r>
            <a:r>
              <a:rPr kumimoji="1" lang="en-US" altLang="zh-CN" sz="2000" dirty="0" err="1">
                <a:solidFill>
                  <a:srgbClr val="44546A"/>
                </a:solidFill>
                <a:latin typeface="Times New Roman" panose="02020603050405020304" pitchFamily="18" charset="0"/>
                <a:cs typeface="Times New Roman" panose="02020603050405020304" pitchFamily="18" charset="0"/>
                <a:sym typeface="+mn-lt"/>
              </a:rPr>
              <a:t>ther</a:t>
            </a:r>
            <a:r>
              <a:rPr kumimoji="1" lang="fr-FR" altLang="zh-CN" sz="2000" dirty="0">
                <a:solidFill>
                  <a:srgbClr val="44546A"/>
                </a:solidFill>
                <a:latin typeface="Times New Roman" panose="02020603050405020304" pitchFamily="18" charset="0"/>
                <a:cs typeface="Times New Roman" panose="02020603050405020304" pitchFamily="18" charset="0"/>
                <a:sym typeface="+mn-lt"/>
              </a:rPr>
              <a:t> authors: Weihua Li, Xiong Zhang</a:t>
            </a:r>
            <a:endParaRPr kumimoji="1" lang="zh-CN" altLang="en-US" sz="200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5" name="Google Shape;424;p33">
            <a:extLst>
              <a:ext uri="{FF2B5EF4-FFF2-40B4-BE49-F238E27FC236}">
                <a16:creationId xmlns:a16="http://schemas.microsoft.com/office/drawing/2014/main" id="{318D1B06-E992-EEB0-4738-EF2052E8417E}"/>
              </a:ext>
            </a:extLst>
          </p:cNvPr>
          <p:cNvSpPr txBox="1">
            <a:spLocks/>
          </p:cNvSpPr>
          <p:nvPr/>
        </p:nvSpPr>
        <p:spPr>
          <a:xfrm>
            <a:off x="1989855" y="6289676"/>
            <a:ext cx="8746082" cy="43474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ctr" rtl="0">
              <a:lnSpc>
                <a:spcPct val="100000"/>
              </a:lnSpc>
              <a:spcBef>
                <a:spcPts val="0"/>
              </a:spcBef>
              <a:spcAft>
                <a:spcPts val="0"/>
              </a:spcAft>
              <a:buClr>
                <a:schemeClr val="dk1"/>
              </a:buClr>
              <a:buSzPts val="1200"/>
              <a:buFont typeface="Work Sans"/>
              <a:buNone/>
              <a:defRPr sz="1400" b="0" i="0" u="none" strike="noStrike" cap="none">
                <a:solidFill>
                  <a:schemeClr val="dk1"/>
                </a:solidFill>
                <a:latin typeface="Work Sans Medium"/>
                <a:ea typeface="Work Sans Medium"/>
                <a:cs typeface="Work Sans Medium"/>
                <a:sym typeface="Work Sans Medium"/>
              </a:defRPr>
            </a:lvl1pPr>
            <a:lvl2pPr marL="914400" marR="0" lvl="1" indent="-304800" algn="ctr" rtl="0">
              <a:lnSpc>
                <a:spcPct val="100000"/>
              </a:lnSpc>
              <a:spcBef>
                <a:spcPts val="0"/>
              </a:spcBef>
              <a:spcAft>
                <a:spcPts val="0"/>
              </a:spcAft>
              <a:buClr>
                <a:schemeClr val="dk1"/>
              </a:buClr>
              <a:buSzPts val="1800"/>
              <a:buFont typeface="Work Sans"/>
              <a:buNone/>
              <a:defRPr sz="1800" b="0" i="0" u="none" strike="noStrike" cap="none">
                <a:solidFill>
                  <a:schemeClr val="dk1"/>
                </a:solidFill>
                <a:latin typeface="Work Sans"/>
                <a:ea typeface="Work Sans"/>
                <a:cs typeface="Work Sans"/>
                <a:sym typeface="Work Sans"/>
              </a:defRPr>
            </a:lvl2pPr>
            <a:lvl3pPr marL="1371600" marR="0" lvl="2" indent="-304800" algn="ctr" rtl="0">
              <a:lnSpc>
                <a:spcPct val="100000"/>
              </a:lnSpc>
              <a:spcBef>
                <a:spcPts val="0"/>
              </a:spcBef>
              <a:spcAft>
                <a:spcPts val="0"/>
              </a:spcAft>
              <a:buClr>
                <a:schemeClr val="dk1"/>
              </a:buClr>
              <a:buSzPts val="1800"/>
              <a:buFont typeface="Work Sans"/>
              <a:buNone/>
              <a:defRPr sz="1800" b="0" i="0" u="none" strike="noStrike" cap="none">
                <a:solidFill>
                  <a:schemeClr val="dk1"/>
                </a:solidFill>
                <a:latin typeface="Work Sans"/>
                <a:ea typeface="Work Sans"/>
                <a:cs typeface="Work Sans"/>
                <a:sym typeface="Work Sans"/>
              </a:defRPr>
            </a:lvl3pPr>
            <a:lvl4pPr marL="1828800" marR="0" lvl="3" indent="-304800" algn="ctr" rtl="0">
              <a:lnSpc>
                <a:spcPct val="100000"/>
              </a:lnSpc>
              <a:spcBef>
                <a:spcPts val="0"/>
              </a:spcBef>
              <a:spcAft>
                <a:spcPts val="0"/>
              </a:spcAft>
              <a:buClr>
                <a:schemeClr val="dk1"/>
              </a:buClr>
              <a:buSzPts val="1800"/>
              <a:buFont typeface="Work Sans"/>
              <a:buNone/>
              <a:defRPr sz="1800" b="0" i="0" u="none" strike="noStrike" cap="none">
                <a:solidFill>
                  <a:schemeClr val="dk1"/>
                </a:solidFill>
                <a:latin typeface="Work Sans"/>
                <a:ea typeface="Work Sans"/>
                <a:cs typeface="Work Sans"/>
                <a:sym typeface="Work Sans"/>
              </a:defRPr>
            </a:lvl4pPr>
            <a:lvl5pPr marL="2286000" marR="0" lvl="4" indent="-304800" algn="ctr" rtl="0">
              <a:lnSpc>
                <a:spcPct val="100000"/>
              </a:lnSpc>
              <a:spcBef>
                <a:spcPts val="0"/>
              </a:spcBef>
              <a:spcAft>
                <a:spcPts val="0"/>
              </a:spcAft>
              <a:buClr>
                <a:schemeClr val="dk1"/>
              </a:buClr>
              <a:buSzPts val="1800"/>
              <a:buFont typeface="Work Sans"/>
              <a:buNone/>
              <a:defRPr sz="1800" b="0" i="0" u="none" strike="noStrike" cap="none">
                <a:solidFill>
                  <a:schemeClr val="dk1"/>
                </a:solidFill>
                <a:latin typeface="Work Sans"/>
                <a:ea typeface="Work Sans"/>
                <a:cs typeface="Work Sans"/>
                <a:sym typeface="Work Sans"/>
              </a:defRPr>
            </a:lvl5pPr>
            <a:lvl6pPr marL="2743200" marR="0" lvl="5" indent="-304800" algn="ctr" rtl="0">
              <a:lnSpc>
                <a:spcPct val="100000"/>
              </a:lnSpc>
              <a:spcBef>
                <a:spcPts val="0"/>
              </a:spcBef>
              <a:spcAft>
                <a:spcPts val="0"/>
              </a:spcAft>
              <a:buClr>
                <a:schemeClr val="dk1"/>
              </a:buClr>
              <a:buSzPts val="1800"/>
              <a:buFont typeface="Work Sans"/>
              <a:buNone/>
              <a:defRPr sz="1800" b="0" i="0" u="none" strike="noStrike" cap="none">
                <a:solidFill>
                  <a:schemeClr val="dk1"/>
                </a:solidFill>
                <a:latin typeface="Work Sans"/>
                <a:ea typeface="Work Sans"/>
                <a:cs typeface="Work Sans"/>
                <a:sym typeface="Work Sans"/>
              </a:defRPr>
            </a:lvl6pPr>
            <a:lvl7pPr marL="3200400" marR="0" lvl="6" indent="-304800" algn="ctr" rtl="0">
              <a:lnSpc>
                <a:spcPct val="100000"/>
              </a:lnSpc>
              <a:spcBef>
                <a:spcPts val="0"/>
              </a:spcBef>
              <a:spcAft>
                <a:spcPts val="0"/>
              </a:spcAft>
              <a:buClr>
                <a:schemeClr val="dk1"/>
              </a:buClr>
              <a:buSzPts val="1800"/>
              <a:buFont typeface="Work Sans"/>
              <a:buNone/>
              <a:defRPr sz="1800" b="0" i="0" u="none" strike="noStrike" cap="none">
                <a:solidFill>
                  <a:schemeClr val="dk1"/>
                </a:solidFill>
                <a:latin typeface="Work Sans"/>
                <a:ea typeface="Work Sans"/>
                <a:cs typeface="Work Sans"/>
                <a:sym typeface="Work Sans"/>
              </a:defRPr>
            </a:lvl7pPr>
            <a:lvl8pPr marL="3657600" marR="0" lvl="7" indent="-304800" algn="ctr" rtl="0">
              <a:lnSpc>
                <a:spcPct val="100000"/>
              </a:lnSpc>
              <a:spcBef>
                <a:spcPts val="0"/>
              </a:spcBef>
              <a:spcAft>
                <a:spcPts val="0"/>
              </a:spcAft>
              <a:buClr>
                <a:schemeClr val="dk1"/>
              </a:buClr>
              <a:buSzPts val="1800"/>
              <a:buFont typeface="Work Sans"/>
              <a:buNone/>
              <a:defRPr sz="1800" b="0" i="0" u="none" strike="noStrike" cap="none">
                <a:solidFill>
                  <a:schemeClr val="dk1"/>
                </a:solidFill>
                <a:latin typeface="Work Sans"/>
                <a:ea typeface="Work Sans"/>
                <a:cs typeface="Work Sans"/>
                <a:sym typeface="Work Sans"/>
              </a:defRPr>
            </a:lvl8pPr>
            <a:lvl9pPr marL="4114800" marR="0" lvl="8" indent="-304800" algn="ctr" rtl="0">
              <a:lnSpc>
                <a:spcPct val="100000"/>
              </a:lnSpc>
              <a:spcBef>
                <a:spcPts val="0"/>
              </a:spcBef>
              <a:spcAft>
                <a:spcPts val="0"/>
              </a:spcAft>
              <a:buClr>
                <a:schemeClr val="dk1"/>
              </a:buClr>
              <a:buSzPts val="1800"/>
              <a:buFont typeface="Work Sans"/>
              <a:buNone/>
              <a:defRPr sz="1800" b="0" i="0" u="none" strike="noStrike" cap="none">
                <a:solidFill>
                  <a:schemeClr val="dk1"/>
                </a:solidFill>
                <a:latin typeface="Work Sans"/>
                <a:ea typeface="Work Sans"/>
                <a:cs typeface="Work Sans"/>
                <a:sym typeface="Work Sans"/>
              </a:defRPr>
            </a:lvl9pPr>
          </a:lstStyle>
          <a:p>
            <a:pPr marL="0" indent="0" algn="l">
              <a:buClrTx/>
              <a:buSzTx/>
              <a:defRPr/>
            </a:pPr>
            <a:r>
              <a:rPr kumimoji="1" lang="en-US" altLang="zh-TW" sz="2000" dirty="0">
                <a:solidFill>
                  <a:srgbClr val="44546A"/>
                </a:solidFill>
                <a:latin typeface="Times New Roman" panose="02020603050405020304" pitchFamily="18" charset="0"/>
                <a:ea typeface="+mn-ea"/>
                <a:cs typeface="Times New Roman" panose="02020603050405020304" pitchFamily="18" charset="0"/>
                <a:sym typeface="Work Sans"/>
              </a:rPr>
              <a:t>The 23rd International Conference on Electronic Business, October 19-23, 2023</a:t>
            </a:r>
            <a:endParaRPr kumimoji="1" lang="zh-TW" altLang="en-US" sz="2000" dirty="0">
              <a:solidFill>
                <a:srgbClr val="44546A"/>
              </a:solidFill>
              <a:latin typeface="Times New Roman" panose="02020603050405020304" pitchFamily="18" charset="0"/>
              <a:ea typeface="+mn-ea"/>
              <a:cs typeface="Times New Roman" panose="02020603050405020304" pitchFamily="18" charset="0"/>
              <a:sym typeface="Work Sans"/>
            </a:endParaRPr>
          </a:p>
        </p:txBody>
      </p:sp>
    </p:spTree>
    <p:extLst>
      <p:ext uri="{BB962C8B-B14F-4D97-AF65-F5344CB8AC3E}">
        <p14:creationId xmlns:p14="http://schemas.microsoft.com/office/powerpoint/2010/main" val="2547509456"/>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linds(horizontal)">
                                      <p:cBhvr>
                                        <p:cTn id="15" dur="500"/>
                                        <p:tgtEl>
                                          <p:spTgt spid="1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blinds(horizontal)">
                                      <p:cBhvr>
                                        <p:cTn id="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1848583"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srgbClr val="44546A"/>
                </a:solidFill>
                <a:effectLst/>
                <a:uLnTx/>
                <a:uFillTx/>
                <a:cs typeface="+mn-ea"/>
                <a:sym typeface="+mn-lt"/>
              </a:rPr>
              <a:t>Experiment</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17" name="文本框 16">
            <a:extLst>
              <a:ext uri="{FF2B5EF4-FFF2-40B4-BE49-F238E27FC236}">
                <a16:creationId xmlns:a16="http://schemas.microsoft.com/office/drawing/2014/main" id="{F73E7F30-B95E-EA45-B81C-53987EFC3A94}"/>
              </a:ext>
            </a:extLst>
          </p:cNvPr>
          <p:cNvSpPr txBox="1"/>
          <p:nvPr/>
        </p:nvSpPr>
        <p:spPr>
          <a:xfrm>
            <a:off x="1151904" y="1756508"/>
            <a:ext cx="9938399" cy="3731278"/>
          </a:xfrm>
          <a:prstGeom prst="rect">
            <a:avLst/>
          </a:prstGeom>
          <a:noFill/>
        </p:spPr>
        <p:txBody>
          <a:bodyPr wrap="square" rtlCol="0">
            <a:spAutoFit/>
          </a:bodyPr>
          <a:lstStyle/>
          <a:p>
            <a:pPr>
              <a:lnSpc>
                <a:spcPct val="150000"/>
              </a:lnSpc>
              <a:defRPr/>
            </a:pPr>
            <a:r>
              <a:rPr kumimoji="1" lang="en-US" altLang="zh-CN" sz="2000" dirty="0">
                <a:solidFill>
                  <a:srgbClr val="44546A"/>
                </a:solidFill>
                <a:cs typeface="+mn-ea"/>
                <a:sym typeface="+mn-lt"/>
              </a:rPr>
              <a:t>First, we establish the models by combining statistical text representation techniques and traditional machine learning algorithms: LR, CART, RF, GBDT, and SVM. All the experiments were conducted using 5-fold cross validation</a:t>
            </a:r>
          </a:p>
          <a:p>
            <a:pPr>
              <a:lnSpc>
                <a:spcPct val="150000"/>
              </a:lnSpc>
              <a:defRPr/>
            </a:pPr>
            <a:endParaRPr kumimoji="1" lang="en-US" altLang="zh-CN" sz="2000" dirty="0">
              <a:solidFill>
                <a:srgbClr val="44546A"/>
              </a:solidFill>
              <a:cs typeface="+mn-ea"/>
              <a:sym typeface="+mn-lt"/>
            </a:endParaRPr>
          </a:p>
          <a:p>
            <a:pPr>
              <a:lnSpc>
                <a:spcPct val="150000"/>
              </a:lnSpc>
              <a:defRPr/>
            </a:pPr>
            <a:r>
              <a:rPr kumimoji="1" lang="en-US" altLang="zh-CN" sz="2000" dirty="0">
                <a:solidFill>
                  <a:srgbClr val="44546A"/>
                </a:solidFill>
                <a:cs typeface="+mn-ea"/>
                <a:sym typeface="+mn-lt"/>
              </a:rPr>
              <a:t>Then, we established the models by combining neural text representation techniques and ANN.</a:t>
            </a:r>
          </a:p>
          <a:p>
            <a:pPr>
              <a:lnSpc>
                <a:spcPct val="150000"/>
              </a:lnSpc>
              <a:defRPr/>
            </a:pPr>
            <a:endParaRPr kumimoji="1" lang="en-US" altLang="zh-CN" sz="2000" dirty="0">
              <a:solidFill>
                <a:srgbClr val="44546A"/>
              </a:solidFill>
              <a:cs typeface="+mn-ea"/>
              <a:sym typeface="+mn-lt"/>
            </a:endParaRPr>
          </a:p>
          <a:p>
            <a:pPr>
              <a:lnSpc>
                <a:spcPct val="150000"/>
              </a:lnSpc>
              <a:defRPr/>
            </a:pPr>
            <a:r>
              <a:rPr kumimoji="1" lang="en-US" altLang="zh-CN" sz="2000" dirty="0">
                <a:solidFill>
                  <a:srgbClr val="44546A"/>
                </a:solidFill>
                <a:cs typeface="+mn-ea"/>
                <a:sym typeface="+mn-lt"/>
              </a:rPr>
              <a:t>The performance is measured using the metric of area under the curve (AUC).</a:t>
            </a:r>
            <a:endParaRPr kumimoji="1" lang="zh-CN" altLang="en-US" sz="2000" dirty="0">
              <a:solidFill>
                <a:srgbClr val="44546A"/>
              </a:solidFill>
              <a:cs typeface="+mn-ea"/>
              <a:sym typeface="+mn-lt"/>
            </a:endParaRPr>
          </a:p>
        </p:txBody>
      </p:sp>
      <p:sp>
        <p:nvSpPr>
          <p:cNvPr id="19" name="TextBox 18"/>
          <p:cNvSpPr txBox="1"/>
          <p:nvPr/>
        </p:nvSpPr>
        <p:spPr>
          <a:xfrm>
            <a:off x="6384194" y="6588492"/>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solidFill>
                <a:effectLst/>
                <a:uLnTx/>
                <a:uFillTx/>
              </a:rPr>
              <a:t>PPT</a:t>
            </a:r>
            <a:r>
              <a:rPr kumimoji="0" lang="zh-CN" altLang="en-US" sz="100" b="0" i="0" u="none" strike="noStrike" kern="0" cap="none" spc="0" normalizeH="0" baseline="0" noProof="0" dirty="0">
                <a:ln>
                  <a:noFill/>
                </a:ln>
                <a:solidFill>
                  <a:schemeClr val="bg1"/>
                </a:solidFill>
                <a:effectLst/>
                <a:uLnTx/>
                <a:uFillTx/>
              </a:rPr>
              <a:t>模板 </a:t>
            </a:r>
            <a:r>
              <a:rPr kumimoji="0" lang="en-US" altLang="zh-CN" sz="100" b="0" i="0" u="none" strike="noStrike" kern="0" cap="none" spc="0" normalizeH="0" baseline="0" noProof="0" dirty="0">
                <a:ln>
                  <a:noFill/>
                </a:ln>
                <a:solidFill>
                  <a:schemeClr val="bg1"/>
                </a:solidFill>
                <a:effectLst/>
                <a:uLnTx/>
                <a:uFillTx/>
              </a:rPr>
              <a:t>http://www.1ppt.com/moban/</a:t>
            </a:r>
            <a:r>
              <a:rPr kumimoji="0" lang="zh-CN" altLang="en-US" sz="100" b="0" i="0" u="none" strike="noStrike" kern="0" cap="none" spc="0" normalizeH="0" baseline="0" noProof="0" dirty="0">
                <a:ln>
                  <a:noFill/>
                </a:ln>
                <a:solidFill>
                  <a:schemeClr val="bg1"/>
                </a:solidFill>
                <a:effectLst/>
                <a:uLnTx/>
                <a:uFillTx/>
              </a:rPr>
              <a:t> </a:t>
            </a:r>
            <a:endParaRPr kumimoji="0" lang="en-US" altLang="zh-CN" sz="1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0067398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421718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fr-FR" altLang="zh-CN"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Vulnerability Type Identification</a:t>
            </a:r>
            <a:endParaRPr kumimoji="1" lang="zh-CN" altLang="en-US"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8584716" y="1198078"/>
            <a:ext cx="3579623" cy="5016758"/>
          </a:xfrm>
          <a:prstGeom prst="rect">
            <a:avLst/>
          </a:prstGeom>
          <a:noFill/>
        </p:spPr>
        <p:txBody>
          <a:bodyPr wrap="square" rtlCol="0">
            <a:spAutoFit/>
          </a:bodyPr>
          <a:lstStyle/>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 identification rate is high in Cross-site Scripting, SQL Injection, Weak Password, File Operation Vulnerability and Remote Code Execution. The identification performance of these types of vulnerabilities is higher or close to 90%.</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On the other hand, the identification rate is low in Successful Intrusion Event and Configuration Error.</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 average identification performance of Sensitive Information Disclosure and Unauthorized Access/Permission Bypass is around 80%. </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 small sample size of these two types of vulnerabilities may be the reason for low identification rate. </a:t>
            </a:r>
            <a:endParaRPr kumimoji="1" lang="zh-CN" altLang="en-US"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p:txBody>
      </p:sp>
      <p:graphicFrame>
        <p:nvGraphicFramePr>
          <p:cNvPr id="18" name="表格 17">
            <a:extLst>
              <a:ext uri="{FF2B5EF4-FFF2-40B4-BE49-F238E27FC236}">
                <a16:creationId xmlns:a16="http://schemas.microsoft.com/office/drawing/2014/main" id="{3835261D-EF87-B452-6C52-14DA9523B276}"/>
              </a:ext>
            </a:extLst>
          </p:cNvPr>
          <p:cNvGraphicFramePr>
            <a:graphicFrameLocks noGrp="1"/>
          </p:cNvGraphicFramePr>
          <p:nvPr>
            <p:extLst>
              <p:ext uri="{D42A27DB-BD31-4B8C-83A1-F6EECF244321}">
                <p14:modId xmlns:p14="http://schemas.microsoft.com/office/powerpoint/2010/main" val="3095455850"/>
              </p:ext>
            </p:extLst>
          </p:nvPr>
        </p:nvGraphicFramePr>
        <p:xfrm>
          <a:off x="27661" y="1198078"/>
          <a:ext cx="8557055" cy="4946650"/>
        </p:xfrm>
        <a:graphic>
          <a:graphicData uri="http://schemas.openxmlformats.org/drawingml/2006/table">
            <a:tbl>
              <a:tblPr firstRow="1" firstCol="1" bandRow="1">
                <a:tableStyleId>{5C22544A-7EE6-4342-B048-85BDC9FD1C3A}</a:tableStyleId>
              </a:tblPr>
              <a:tblGrid>
                <a:gridCol w="1560131">
                  <a:extLst>
                    <a:ext uri="{9D8B030D-6E8A-4147-A177-3AD203B41FA5}">
                      <a16:colId xmlns:a16="http://schemas.microsoft.com/office/drawing/2014/main" val="2637619435"/>
                    </a:ext>
                  </a:extLst>
                </a:gridCol>
                <a:gridCol w="777436">
                  <a:extLst>
                    <a:ext uri="{9D8B030D-6E8A-4147-A177-3AD203B41FA5}">
                      <a16:colId xmlns:a16="http://schemas.microsoft.com/office/drawing/2014/main" val="4275762046"/>
                    </a:ext>
                  </a:extLst>
                </a:gridCol>
                <a:gridCol w="777436">
                  <a:extLst>
                    <a:ext uri="{9D8B030D-6E8A-4147-A177-3AD203B41FA5}">
                      <a16:colId xmlns:a16="http://schemas.microsoft.com/office/drawing/2014/main" val="914277182"/>
                    </a:ext>
                  </a:extLst>
                </a:gridCol>
                <a:gridCol w="777436">
                  <a:extLst>
                    <a:ext uri="{9D8B030D-6E8A-4147-A177-3AD203B41FA5}">
                      <a16:colId xmlns:a16="http://schemas.microsoft.com/office/drawing/2014/main" val="1762374631"/>
                    </a:ext>
                  </a:extLst>
                </a:gridCol>
                <a:gridCol w="777436">
                  <a:extLst>
                    <a:ext uri="{9D8B030D-6E8A-4147-A177-3AD203B41FA5}">
                      <a16:colId xmlns:a16="http://schemas.microsoft.com/office/drawing/2014/main" val="2218142199"/>
                    </a:ext>
                  </a:extLst>
                </a:gridCol>
                <a:gridCol w="777436">
                  <a:extLst>
                    <a:ext uri="{9D8B030D-6E8A-4147-A177-3AD203B41FA5}">
                      <a16:colId xmlns:a16="http://schemas.microsoft.com/office/drawing/2014/main" val="534800224"/>
                    </a:ext>
                  </a:extLst>
                </a:gridCol>
                <a:gridCol w="777436">
                  <a:extLst>
                    <a:ext uri="{9D8B030D-6E8A-4147-A177-3AD203B41FA5}">
                      <a16:colId xmlns:a16="http://schemas.microsoft.com/office/drawing/2014/main" val="577075978"/>
                    </a:ext>
                  </a:extLst>
                </a:gridCol>
                <a:gridCol w="777436">
                  <a:extLst>
                    <a:ext uri="{9D8B030D-6E8A-4147-A177-3AD203B41FA5}">
                      <a16:colId xmlns:a16="http://schemas.microsoft.com/office/drawing/2014/main" val="2488871385"/>
                    </a:ext>
                  </a:extLst>
                </a:gridCol>
                <a:gridCol w="777436">
                  <a:extLst>
                    <a:ext uri="{9D8B030D-6E8A-4147-A177-3AD203B41FA5}">
                      <a16:colId xmlns:a16="http://schemas.microsoft.com/office/drawing/2014/main" val="3896827494"/>
                    </a:ext>
                  </a:extLst>
                </a:gridCol>
                <a:gridCol w="777436">
                  <a:extLst>
                    <a:ext uri="{9D8B030D-6E8A-4147-A177-3AD203B41FA5}">
                      <a16:colId xmlns:a16="http://schemas.microsoft.com/office/drawing/2014/main" val="2599510715"/>
                    </a:ext>
                  </a:extLst>
                </a:gridCol>
              </a:tblGrid>
              <a:tr h="0">
                <a:tc rowSpan="2">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Vulnerability Type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gridSpan="5">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Statistical Text &amp; Machine Learning</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Neural Text &amp; ANN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31787117"/>
                  </a:ext>
                </a:extLst>
              </a:tr>
              <a:tr h="0">
                <a:tc vMerge="1">
                  <a:txBody>
                    <a:bodyPr/>
                    <a:lstStyle/>
                    <a:p>
                      <a:endParaRPr lang="zh-CN" altLang="en-US"/>
                    </a:p>
                  </a:txBody>
                  <a:tcP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LR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CART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RF</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GBDT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SVM</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4539246"/>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Cross-site Scripting</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(XSS)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0.9656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0.8337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0.9835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0.9813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01849893"/>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SQL Injection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0.9575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73303836"/>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Weak Password</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0.7083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0.9412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0.9472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80119543"/>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Successful Intrusion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Event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0.5275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0.8092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0.7858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0.8507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19478045"/>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Sensitive Information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Disclosure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0.7950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0.6002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0.8236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0.8284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0.8592</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66719537"/>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File Operation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Vulnerability</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0.6665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0.9171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47500715"/>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Configuration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0.7981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0.5746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907361"/>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Design Defect/</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Logic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0.8795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0.9068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947727513"/>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Remote Code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Execution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0.9241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0.9464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0822439"/>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Unauthorized Access/</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Permission Bypass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0.8174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0.5945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0.8367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0.8548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0.8630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40548137"/>
                  </a:ext>
                </a:extLst>
              </a:tr>
              <a:tr h="0">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Average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0.8740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0.6773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0.9043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0.9106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0.9086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1851345"/>
                  </a:ext>
                </a:extLst>
              </a:tr>
            </a:tbl>
          </a:graphicData>
        </a:graphic>
      </p:graphicFrame>
    </p:spTree>
    <p:extLst>
      <p:ext uri="{BB962C8B-B14F-4D97-AF65-F5344CB8AC3E}">
        <p14:creationId xmlns:p14="http://schemas.microsoft.com/office/powerpoint/2010/main" val="41292384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421718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fr-FR" altLang="zh-CN"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Vulnerability Type Identification</a:t>
            </a:r>
            <a:endParaRPr kumimoji="1" lang="zh-CN" altLang="en-US"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8584716" y="1198078"/>
            <a:ext cx="3579623" cy="5509200"/>
          </a:xfrm>
          <a:prstGeom prst="rect">
            <a:avLst/>
          </a:prstGeom>
          <a:noFill/>
        </p:spPr>
        <p:txBody>
          <a:bodyPr wrap="square" rtlCol="0">
            <a:spAutoFit/>
          </a:bodyPr>
          <a:lstStyle/>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 low classification performance of these four types of vulnerabilities may be due to unbalance dataset and complexity of vulnerabilities.</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Successful Intrusion Event includes a variety of intrusion methods, such as: intrusion of malicious files, successful intrusion due to wrong use of editing tools, etc. Various intrusion methods lead to the similarity of this vulnerability category with other vulnerability types, thus it is difficult to identify. </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Configuration Error are mainly the result of improperly configured system, service operations and maintenance. Thus, it is usually exploited by attackers, since it usually involves numerous human factors or defects in the information system itself. Therefore, the variety of features results in low classification performance.</a:t>
            </a: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p:txBody>
      </p:sp>
      <p:graphicFrame>
        <p:nvGraphicFramePr>
          <p:cNvPr id="18" name="表格 17">
            <a:extLst>
              <a:ext uri="{FF2B5EF4-FFF2-40B4-BE49-F238E27FC236}">
                <a16:creationId xmlns:a16="http://schemas.microsoft.com/office/drawing/2014/main" id="{3835261D-EF87-B452-6C52-14DA9523B276}"/>
              </a:ext>
            </a:extLst>
          </p:cNvPr>
          <p:cNvGraphicFramePr>
            <a:graphicFrameLocks noGrp="1"/>
          </p:cNvGraphicFramePr>
          <p:nvPr>
            <p:extLst>
              <p:ext uri="{D42A27DB-BD31-4B8C-83A1-F6EECF244321}">
                <p14:modId xmlns:p14="http://schemas.microsoft.com/office/powerpoint/2010/main" val="777178545"/>
              </p:ext>
            </p:extLst>
          </p:nvPr>
        </p:nvGraphicFramePr>
        <p:xfrm>
          <a:off x="27661" y="996043"/>
          <a:ext cx="8557055" cy="5502734"/>
        </p:xfrm>
        <a:graphic>
          <a:graphicData uri="http://schemas.openxmlformats.org/drawingml/2006/table">
            <a:tbl>
              <a:tblPr firstRow="1" firstCol="1" bandRow="1">
                <a:tableStyleId>{5C22544A-7EE6-4342-B048-85BDC9FD1C3A}</a:tableStyleId>
              </a:tblPr>
              <a:tblGrid>
                <a:gridCol w="1560131">
                  <a:extLst>
                    <a:ext uri="{9D8B030D-6E8A-4147-A177-3AD203B41FA5}">
                      <a16:colId xmlns:a16="http://schemas.microsoft.com/office/drawing/2014/main" val="2637619435"/>
                    </a:ext>
                  </a:extLst>
                </a:gridCol>
                <a:gridCol w="777436">
                  <a:extLst>
                    <a:ext uri="{9D8B030D-6E8A-4147-A177-3AD203B41FA5}">
                      <a16:colId xmlns:a16="http://schemas.microsoft.com/office/drawing/2014/main" val="4275762046"/>
                    </a:ext>
                  </a:extLst>
                </a:gridCol>
                <a:gridCol w="777436">
                  <a:extLst>
                    <a:ext uri="{9D8B030D-6E8A-4147-A177-3AD203B41FA5}">
                      <a16:colId xmlns:a16="http://schemas.microsoft.com/office/drawing/2014/main" val="914277182"/>
                    </a:ext>
                  </a:extLst>
                </a:gridCol>
                <a:gridCol w="777436">
                  <a:extLst>
                    <a:ext uri="{9D8B030D-6E8A-4147-A177-3AD203B41FA5}">
                      <a16:colId xmlns:a16="http://schemas.microsoft.com/office/drawing/2014/main" val="1762374631"/>
                    </a:ext>
                  </a:extLst>
                </a:gridCol>
                <a:gridCol w="777436">
                  <a:extLst>
                    <a:ext uri="{9D8B030D-6E8A-4147-A177-3AD203B41FA5}">
                      <a16:colId xmlns:a16="http://schemas.microsoft.com/office/drawing/2014/main" val="2218142199"/>
                    </a:ext>
                  </a:extLst>
                </a:gridCol>
                <a:gridCol w="777436">
                  <a:extLst>
                    <a:ext uri="{9D8B030D-6E8A-4147-A177-3AD203B41FA5}">
                      <a16:colId xmlns:a16="http://schemas.microsoft.com/office/drawing/2014/main" val="534800224"/>
                    </a:ext>
                  </a:extLst>
                </a:gridCol>
                <a:gridCol w="777436">
                  <a:extLst>
                    <a:ext uri="{9D8B030D-6E8A-4147-A177-3AD203B41FA5}">
                      <a16:colId xmlns:a16="http://schemas.microsoft.com/office/drawing/2014/main" val="577075978"/>
                    </a:ext>
                  </a:extLst>
                </a:gridCol>
                <a:gridCol w="777436">
                  <a:extLst>
                    <a:ext uri="{9D8B030D-6E8A-4147-A177-3AD203B41FA5}">
                      <a16:colId xmlns:a16="http://schemas.microsoft.com/office/drawing/2014/main" val="2488871385"/>
                    </a:ext>
                  </a:extLst>
                </a:gridCol>
                <a:gridCol w="777436">
                  <a:extLst>
                    <a:ext uri="{9D8B030D-6E8A-4147-A177-3AD203B41FA5}">
                      <a16:colId xmlns:a16="http://schemas.microsoft.com/office/drawing/2014/main" val="3896827494"/>
                    </a:ext>
                  </a:extLst>
                </a:gridCol>
                <a:gridCol w="777436">
                  <a:extLst>
                    <a:ext uri="{9D8B030D-6E8A-4147-A177-3AD203B41FA5}">
                      <a16:colId xmlns:a16="http://schemas.microsoft.com/office/drawing/2014/main" val="2599510715"/>
                    </a:ext>
                  </a:extLst>
                </a:gridCol>
              </a:tblGrid>
              <a:tr h="203015">
                <a:tc rowSpan="2">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Vulnerability Type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gridSpan="5">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Statistical Text &amp; Machine Learning</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Neural Text &amp; ANN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31787117"/>
                  </a:ext>
                </a:extLst>
              </a:tr>
              <a:tr h="751451">
                <a:tc vMerge="1">
                  <a:txBody>
                    <a:bodyPr/>
                    <a:lstStyle/>
                    <a:p>
                      <a:endParaRPr lang="zh-CN" altLang="en-US"/>
                    </a:p>
                  </a:txBody>
                  <a:tcP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LR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CART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RF</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GBDT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SVM</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4539246"/>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Cross-site Scripting</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(XSS)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0.9656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0.8337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0.9835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0.9813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01849893"/>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SQL Injection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0.9575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73303836"/>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Weak Password</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0.7083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0.9412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0.9472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80119543"/>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Successful Intrusion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Event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0.5275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0.8092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0.7858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0.8507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19478045"/>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Sensitive Information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Disclosure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0.7950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0.6002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0.8236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0.8284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0.8592</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66719537"/>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File Operation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Vulnerability</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0.6665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0.9171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47500715"/>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Configuration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0.7981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0.5746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907361"/>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Design Defect/</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Logic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0.8795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0.9068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947727513"/>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Remote Code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Execution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0.9241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0.9464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0822439"/>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Unauthorized Access/</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Permission Bypass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0.8174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0.5945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0.8367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0.8548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0.8630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40548137"/>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Average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0.8740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0.6773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0.9043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0.9106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0.9086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1851345"/>
                  </a:ext>
                </a:extLst>
              </a:tr>
            </a:tbl>
          </a:graphicData>
        </a:graphic>
      </p:graphicFrame>
    </p:spTree>
    <p:extLst>
      <p:ext uri="{BB962C8B-B14F-4D97-AF65-F5344CB8AC3E}">
        <p14:creationId xmlns:p14="http://schemas.microsoft.com/office/powerpoint/2010/main" val="334351679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421718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fr-FR" altLang="zh-CN"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Vulnerability Type Identification</a:t>
            </a:r>
            <a:endParaRPr kumimoji="1" lang="zh-CN" altLang="en-US"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8584716" y="1198078"/>
            <a:ext cx="3579623" cy="4031873"/>
          </a:xfrm>
          <a:prstGeom prst="rect">
            <a:avLst/>
          </a:prstGeom>
          <a:noFill/>
        </p:spPr>
        <p:txBody>
          <a:bodyPr wrap="square" rtlCol="0">
            <a:spAutoFit/>
          </a:bodyPr>
          <a:lstStyle/>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 low classification performance of these four types of vulnerabilities may be due to unbalance dataset and complexity of vulnerabilities.</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Unauthorized Access/Permission Bypass means that attackers without authentication can still remote login servers. </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These vulnerability records usually contain illegal manipulation of databases or website directories, as well as leakage of sensitive information. </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Therefore, these records can also be classified as Sensitive Information Disclosure.</a:t>
            </a: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p:txBody>
      </p:sp>
      <p:graphicFrame>
        <p:nvGraphicFramePr>
          <p:cNvPr id="18" name="表格 17">
            <a:extLst>
              <a:ext uri="{FF2B5EF4-FFF2-40B4-BE49-F238E27FC236}">
                <a16:creationId xmlns:a16="http://schemas.microsoft.com/office/drawing/2014/main" id="{3835261D-EF87-B452-6C52-14DA9523B276}"/>
              </a:ext>
            </a:extLst>
          </p:cNvPr>
          <p:cNvGraphicFramePr>
            <a:graphicFrameLocks noGrp="1"/>
          </p:cNvGraphicFramePr>
          <p:nvPr/>
        </p:nvGraphicFramePr>
        <p:xfrm>
          <a:off x="27661" y="996043"/>
          <a:ext cx="8557055" cy="5502734"/>
        </p:xfrm>
        <a:graphic>
          <a:graphicData uri="http://schemas.openxmlformats.org/drawingml/2006/table">
            <a:tbl>
              <a:tblPr firstRow="1" firstCol="1" bandRow="1">
                <a:tableStyleId>{5C22544A-7EE6-4342-B048-85BDC9FD1C3A}</a:tableStyleId>
              </a:tblPr>
              <a:tblGrid>
                <a:gridCol w="1560131">
                  <a:extLst>
                    <a:ext uri="{9D8B030D-6E8A-4147-A177-3AD203B41FA5}">
                      <a16:colId xmlns:a16="http://schemas.microsoft.com/office/drawing/2014/main" val="2637619435"/>
                    </a:ext>
                  </a:extLst>
                </a:gridCol>
                <a:gridCol w="777436">
                  <a:extLst>
                    <a:ext uri="{9D8B030D-6E8A-4147-A177-3AD203B41FA5}">
                      <a16:colId xmlns:a16="http://schemas.microsoft.com/office/drawing/2014/main" val="4275762046"/>
                    </a:ext>
                  </a:extLst>
                </a:gridCol>
                <a:gridCol w="777436">
                  <a:extLst>
                    <a:ext uri="{9D8B030D-6E8A-4147-A177-3AD203B41FA5}">
                      <a16:colId xmlns:a16="http://schemas.microsoft.com/office/drawing/2014/main" val="914277182"/>
                    </a:ext>
                  </a:extLst>
                </a:gridCol>
                <a:gridCol w="777436">
                  <a:extLst>
                    <a:ext uri="{9D8B030D-6E8A-4147-A177-3AD203B41FA5}">
                      <a16:colId xmlns:a16="http://schemas.microsoft.com/office/drawing/2014/main" val="1762374631"/>
                    </a:ext>
                  </a:extLst>
                </a:gridCol>
                <a:gridCol w="777436">
                  <a:extLst>
                    <a:ext uri="{9D8B030D-6E8A-4147-A177-3AD203B41FA5}">
                      <a16:colId xmlns:a16="http://schemas.microsoft.com/office/drawing/2014/main" val="2218142199"/>
                    </a:ext>
                  </a:extLst>
                </a:gridCol>
                <a:gridCol w="777436">
                  <a:extLst>
                    <a:ext uri="{9D8B030D-6E8A-4147-A177-3AD203B41FA5}">
                      <a16:colId xmlns:a16="http://schemas.microsoft.com/office/drawing/2014/main" val="534800224"/>
                    </a:ext>
                  </a:extLst>
                </a:gridCol>
                <a:gridCol w="777436">
                  <a:extLst>
                    <a:ext uri="{9D8B030D-6E8A-4147-A177-3AD203B41FA5}">
                      <a16:colId xmlns:a16="http://schemas.microsoft.com/office/drawing/2014/main" val="577075978"/>
                    </a:ext>
                  </a:extLst>
                </a:gridCol>
                <a:gridCol w="777436">
                  <a:extLst>
                    <a:ext uri="{9D8B030D-6E8A-4147-A177-3AD203B41FA5}">
                      <a16:colId xmlns:a16="http://schemas.microsoft.com/office/drawing/2014/main" val="2488871385"/>
                    </a:ext>
                  </a:extLst>
                </a:gridCol>
                <a:gridCol w="777436">
                  <a:extLst>
                    <a:ext uri="{9D8B030D-6E8A-4147-A177-3AD203B41FA5}">
                      <a16:colId xmlns:a16="http://schemas.microsoft.com/office/drawing/2014/main" val="3896827494"/>
                    </a:ext>
                  </a:extLst>
                </a:gridCol>
                <a:gridCol w="777436">
                  <a:extLst>
                    <a:ext uri="{9D8B030D-6E8A-4147-A177-3AD203B41FA5}">
                      <a16:colId xmlns:a16="http://schemas.microsoft.com/office/drawing/2014/main" val="2599510715"/>
                    </a:ext>
                  </a:extLst>
                </a:gridCol>
              </a:tblGrid>
              <a:tr h="203015">
                <a:tc rowSpan="2">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Vulnerability Type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gridSpan="5">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Statistical Text &amp; Machine Learning</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Neural Text &amp; ANN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31787117"/>
                  </a:ext>
                </a:extLst>
              </a:tr>
              <a:tr h="751451">
                <a:tc vMerge="1">
                  <a:txBody>
                    <a:bodyPr/>
                    <a:lstStyle/>
                    <a:p>
                      <a:endParaRPr lang="zh-CN" altLang="en-US"/>
                    </a:p>
                  </a:txBody>
                  <a:tcP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LR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CART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RF</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GBDT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SVM</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4539246"/>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Cross-site Scripting</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(XSS)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0.9656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0.8337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0.9835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0.9813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01849893"/>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SQL Injection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0.9575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73303836"/>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Weak Password</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0.7083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0.9412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0.9472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80119543"/>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Successful Intrusion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Event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0.5275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0.8092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0.7858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0.8507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19478045"/>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Sensitive Information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Disclosure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0.7950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0.6002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0.8236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0.8284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0.8592</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66719537"/>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File Operation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Vulnerability</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0.6665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0.9171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47500715"/>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Configuration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0.7981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0.5746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907361"/>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Design Defect/</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Logic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0.8795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0.9068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947727513"/>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Remote Code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Execution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0.9241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0.9464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0822439"/>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Unauthorized Access/</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Permission Bypass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0.8174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0.5945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0.8367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0.8548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0.8630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40548137"/>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Average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0.8740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0.6773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0.9043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0.9106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0.9086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1851345"/>
                  </a:ext>
                </a:extLst>
              </a:tr>
            </a:tbl>
          </a:graphicData>
        </a:graphic>
      </p:graphicFrame>
    </p:spTree>
    <p:extLst>
      <p:ext uri="{BB962C8B-B14F-4D97-AF65-F5344CB8AC3E}">
        <p14:creationId xmlns:p14="http://schemas.microsoft.com/office/powerpoint/2010/main" val="50291794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421718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fr-FR" altLang="zh-CN"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Vulnerability Type Identification</a:t>
            </a:r>
            <a:endParaRPr kumimoji="1" lang="zh-CN" altLang="en-US"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8584716" y="1198078"/>
            <a:ext cx="3579623" cy="4278094"/>
          </a:xfrm>
          <a:prstGeom prst="rect">
            <a:avLst/>
          </a:prstGeom>
          <a:noFill/>
        </p:spPr>
        <p:txBody>
          <a:bodyPr wrap="square" rtlCol="0">
            <a:spAutoFit/>
          </a:bodyPr>
          <a:lstStyle/>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Model Aspects</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In the first identification model, the identification rate is relatively higher in RF and GBDT, but is lowest in CART. </a:t>
            </a:r>
          </a:p>
          <a:p>
            <a:pPr lvl="0">
              <a:defRPr/>
            </a:pPr>
            <a:endPar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In terms of model characteristics, it is more difficult for CART to predict continuous text. RF and GBDT improve CART by assembling weak classifiers into more powerful ones. Thus, the results of RF and GBDT are significantly improved. </a:t>
            </a:r>
          </a:p>
          <a:p>
            <a:pPr lvl="0">
              <a:defRPr/>
            </a:pPr>
            <a:endPar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LR and SVM are common linear models. Their identification rates are more than 87%, slightly lower than GBDT and RF. </a:t>
            </a: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p:txBody>
      </p:sp>
      <p:graphicFrame>
        <p:nvGraphicFramePr>
          <p:cNvPr id="18" name="表格 17">
            <a:extLst>
              <a:ext uri="{FF2B5EF4-FFF2-40B4-BE49-F238E27FC236}">
                <a16:creationId xmlns:a16="http://schemas.microsoft.com/office/drawing/2014/main" id="{3835261D-EF87-B452-6C52-14DA9523B276}"/>
              </a:ext>
            </a:extLst>
          </p:cNvPr>
          <p:cNvGraphicFramePr>
            <a:graphicFrameLocks noGrp="1"/>
          </p:cNvGraphicFramePr>
          <p:nvPr/>
        </p:nvGraphicFramePr>
        <p:xfrm>
          <a:off x="27661" y="996043"/>
          <a:ext cx="8557055" cy="5502734"/>
        </p:xfrm>
        <a:graphic>
          <a:graphicData uri="http://schemas.openxmlformats.org/drawingml/2006/table">
            <a:tbl>
              <a:tblPr firstRow="1" firstCol="1" bandRow="1">
                <a:tableStyleId>{5C22544A-7EE6-4342-B048-85BDC9FD1C3A}</a:tableStyleId>
              </a:tblPr>
              <a:tblGrid>
                <a:gridCol w="1560131">
                  <a:extLst>
                    <a:ext uri="{9D8B030D-6E8A-4147-A177-3AD203B41FA5}">
                      <a16:colId xmlns:a16="http://schemas.microsoft.com/office/drawing/2014/main" val="2637619435"/>
                    </a:ext>
                  </a:extLst>
                </a:gridCol>
                <a:gridCol w="777436">
                  <a:extLst>
                    <a:ext uri="{9D8B030D-6E8A-4147-A177-3AD203B41FA5}">
                      <a16:colId xmlns:a16="http://schemas.microsoft.com/office/drawing/2014/main" val="4275762046"/>
                    </a:ext>
                  </a:extLst>
                </a:gridCol>
                <a:gridCol w="777436">
                  <a:extLst>
                    <a:ext uri="{9D8B030D-6E8A-4147-A177-3AD203B41FA5}">
                      <a16:colId xmlns:a16="http://schemas.microsoft.com/office/drawing/2014/main" val="914277182"/>
                    </a:ext>
                  </a:extLst>
                </a:gridCol>
                <a:gridCol w="777436">
                  <a:extLst>
                    <a:ext uri="{9D8B030D-6E8A-4147-A177-3AD203B41FA5}">
                      <a16:colId xmlns:a16="http://schemas.microsoft.com/office/drawing/2014/main" val="1762374631"/>
                    </a:ext>
                  </a:extLst>
                </a:gridCol>
                <a:gridCol w="777436">
                  <a:extLst>
                    <a:ext uri="{9D8B030D-6E8A-4147-A177-3AD203B41FA5}">
                      <a16:colId xmlns:a16="http://schemas.microsoft.com/office/drawing/2014/main" val="2218142199"/>
                    </a:ext>
                  </a:extLst>
                </a:gridCol>
                <a:gridCol w="777436">
                  <a:extLst>
                    <a:ext uri="{9D8B030D-6E8A-4147-A177-3AD203B41FA5}">
                      <a16:colId xmlns:a16="http://schemas.microsoft.com/office/drawing/2014/main" val="534800224"/>
                    </a:ext>
                  </a:extLst>
                </a:gridCol>
                <a:gridCol w="777436">
                  <a:extLst>
                    <a:ext uri="{9D8B030D-6E8A-4147-A177-3AD203B41FA5}">
                      <a16:colId xmlns:a16="http://schemas.microsoft.com/office/drawing/2014/main" val="577075978"/>
                    </a:ext>
                  </a:extLst>
                </a:gridCol>
                <a:gridCol w="777436">
                  <a:extLst>
                    <a:ext uri="{9D8B030D-6E8A-4147-A177-3AD203B41FA5}">
                      <a16:colId xmlns:a16="http://schemas.microsoft.com/office/drawing/2014/main" val="2488871385"/>
                    </a:ext>
                  </a:extLst>
                </a:gridCol>
                <a:gridCol w="777436">
                  <a:extLst>
                    <a:ext uri="{9D8B030D-6E8A-4147-A177-3AD203B41FA5}">
                      <a16:colId xmlns:a16="http://schemas.microsoft.com/office/drawing/2014/main" val="3896827494"/>
                    </a:ext>
                  </a:extLst>
                </a:gridCol>
                <a:gridCol w="777436">
                  <a:extLst>
                    <a:ext uri="{9D8B030D-6E8A-4147-A177-3AD203B41FA5}">
                      <a16:colId xmlns:a16="http://schemas.microsoft.com/office/drawing/2014/main" val="2599510715"/>
                    </a:ext>
                  </a:extLst>
                </a:gridCol>
              </a:tblGrid>
              <a:tr h="203015">
                <a:tc rowSpan="2">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Vulnerability Type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gridSpan="5">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Statistical Text &amp; Machine Learning</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Neural Text &amp; ANN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31787117"/>
                  </a:ext>
                </a:extLst>
              </a:tr>
              <a:tr h="751451">
                <a:tc vMerge="1">
                  <a:txBody>
                    <a:bodyPr/>
                    <a:lstStyle/>
                    <a:p>
                      <a:endParaRPr lang="zh-CN" altLang="en-US"/>
                    </a:p>
                  </a:txBody>
                  <a:tcP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LR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CART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RF</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GBDT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SVM</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4539246"/>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Cross-site Scripting</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(XSS)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0.9656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0.8337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0.9835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0.9813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01849893"/>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SQL Injection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0.9575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73303836"/>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Weak Password</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0.7083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0.9412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0.9472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80119543"/>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Successful Intrusion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Event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0.5275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0.8092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0.7858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0.8507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19478045"/>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Sensitive Information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Disclosure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0.7950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0.6002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0.8236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0.8284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0.8592</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66719537"/>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File Operation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Vulnerability</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0.6665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0.9171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47500715"/>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Configuration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0.7981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0.5746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907361"/>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Design Defect/</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Logic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0.8795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0.9068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947727513"/>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Remote Code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Execution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0.9241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0.9464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0822439"/>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Unauthorized Access/</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Permission Bypass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0.8174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0.5945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0.8367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0.8548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0.8630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40548137"/>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Average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0.8740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0.6773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0.9043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0.9106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0.9086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1851345"/>
                  </a:ext>
                </a:extLst>
              </a:tr>
            </a:tbl>
          </a:graphicData>
        </a:graphic>
      </p:graphicFrame>
    </p:spTree>
    <p:extLst>
      <p:ext uri="{BB962C8B-B14F-4D97-AF65-F5344CB8AC3E}">
        <p14:creationId xmlns:p14="http://schemas.microsoft.com/office/powerpoint/2010/main" val="176725437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421718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fr-FR" altLang="zh-CN"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Vulnerability Type Identification</a:t>
            </a:r>
            <a:endParaRPr kumimoji="1" lang="zh-CN" altLang="en-US"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8584716" y="1198078"/>
            <a:ext cx="3579623" cy="4278094"/>
          </a:xfrm>
          <a:prstGeom prst="rect">
            <a:avLst/>
          </a:prstGeom>
          <a:noFill/>
        </p:spPr>
        <p:txBody>
          <a:bodyPr wrap="square" rtlCol="0">
            <a:spAutoFit/>
          </a:bodyPr>
          <a:lstStyle/>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Model Aspects</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In the second identification model, all the identification rates of each identifier are higher than 0.9. </a:t>
            </a:r>
          </a:p>
          <a:p>
            <a:pPr lvl="0">
              <a:defRPr/>
            </a:pPr>
            <a:endPar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SG+NS could achieve the highest identification rate. SG could perform better than CBOW model for the reason that SG is more suitable to analyze long texts. </a:t>
            </a:r>
          </a:p>
          <a:p>
            <a:pPr lvl="0">
              <a:defRPr/>
            </a:pPr>
            <a:endPar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Overall, ANN could outperform traditional machine learning models when identifying information systems vulnerabilities.</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 </a:t>
            </a: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p:txBody>
      </p:sp>
      <p:graphicFrame>
        <p:nvGraphicFramePr>
          <p:cNvPr id="18" name="表格 17">
            <a:extLst>
              <a:ext uri="{FF2B5EF4-FFF2-40B4-BE49-F238E27FC236}">
                <a16:creationId xmlns:a16="http://schemas.microsoft.com/office/drawing/2014/main" id="{3835261D-EF87-B452-6C52-14DA9523B276}"/>
              </a:ext>
            </a:extLst>
          </p:cNvPr>
          <p:cNvGraphicFramePr>
            <a:graphicFrameLocks noGrp="1"/>
          </p:cNvGraphicFramePr>
          <p:nvPr/>
        </p:nvGraphicFramePr>
        <p:xfrm>
          <a:off x="27661" y="996043"/>
          <a:ext cx="8557055" cy="5502734"/>
        </p:xfrm>
        <a:graphic>
          <a:graphicData uri="http://schemas.openxmlformats.org/drawingml/2006/table">
            <a:tbl>
              <a:tblPr firstRow="1" firstCol="1" bandRow="1">
                <a:tableStyleId>{5C22544A-7EE6-4342-B048-85BDC9FD1C3A}</a:tableStyleId>
              </a:tblPr>
              <a:tblGrid>
                <a:gridCol w="1560131">
                  <a:extLst>
                    <a:ext uri="{9D8B030D-6E8A-4147-A177-3AD203B41FA5}">
                      <a16:colId xmlns:a16="http://schemas.microsoft.com/office/drawing/2014/main" val="2637619435"/>
                    </a:ext>
                  </a:extLst>
                </a:gridCol>
                <a:gridCol w="777436">
                  <a:extLst>
                    <a:ext uri="{9D8B030D-6E8A-4147-A177-3AD203B41FA5}">
                      <a16:colId xmlns:a16="http://schemas.microsoft.com/office/drawing/2014/main" val="4275762046"/>
                    </a:ext>
                  </a:extLst>
                </a:gridCol>
                <a:gridCol w="777436">
                  <a:extLst>
                    <a:ext uri="{9D8B030D-6E8A-4147-A177-3AD203B41FA5}">
                      <a16:colId xmlns:a16="http://schemas.microsoft.com/office/drawing/2014/main" val="914277182"/>
                    </a:ext>
                  </a:extLst>
                </a:gridCol>
                <a:gridCol w="777436">
                  <a:extLst>
                    <a:ext uri="{9D8B030D-6E8A-4147-A177-3AD203B41FA5}">
                      <a16:colId xmlns:a16="http://schemas.microsoft.com/office/drawing/2014/main" val="1762374631"/>
                    </a:ext>
                  </a:extLst>
                </a:gridCol>
                <a:gridCol w="777436">
                  <a:extLst>
                    <a:ext uri="{9D8B030D-6E8A-4147-A177-3AD203B41FA5}">
                      <a16:colId xmlns:a16="http://schemas.microsoft.com/office/drawing/2014/main" val="2218142199"/>
                    </a:ext>
                  </a:extLst>
                </a:gridCol>
                <a:gridCol w="777436">
                  <a:extLst>
                    <a:ext uri="{9D8B030D-6E8A-4147-A177-3AD203B41FA5}">
                      <a16:colId xmlns:a16="http://schemas.microsoft.com/office/drawing/2014/main" val="534800224"/>
                    </a:ext>
                  </a:extLst>
                </a:gridCol>
                <a:gridCol w="777436">
                  <a:extLst>
                    <a:ext uri="{9D8B030D-6E8A-4147-A177-3AD203B41FA5}">
                      <a16:colId xmlns:a16="http://schemas.microsoft.com/office/drawing/2014/main" val="577075978"/>
                    </a:ext>
                  </a:extLst>
                </a:gridCol>
                <a:gridCol w="777436">
                  <a:extLst>
                    <a:ext uri="{9D8B030D-6E8A-4147-A177-3AD203B41FA5}">
                      <a16:colId xmlns:a16="http://schemas.microsoft.com/office/drawing/2014/main" val="2488871385"/>
                    </a:ext>
                  </a:extLst>
                </a:gridCol>
                <a:gridCol w="777436">
                  <a:extLst>
                    <a:ext uri="{9D8B030D-6E8A-4147-A177-3AD203B41FA5}">
                      <a16:colId xmlns:a16="http://schemas.microsoft.com/office/drawing/2014/main" val="3896827494"/>
                    </a:ext>
                  </a:extLst>
                </a:gridCol>
                <a:gridCol w="777436">
                  <a:extLst>
                    <a:ext uri="{9D8B030D-6E8A-4147-A177-3AD203B41FA5}">
                      <a16:colId xmlns:a16="http://schemas.microsoft.com/office/drawing/2014/main" val="2599510715"/>
                    </a:ext>
                  </a:extLst>
                </a:gridCol>
              </a:tblGrid>
              <a:tr h="203015">
                <a:tc rowSpan="2">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Vulnerability Type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gridSpan="5">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Statistical Text &amp; Machine Learning</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Neural Text &amp; ANN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31787117"/>
                  </a:ext>
                </a:extLst>
              </a:tr>
              <a:tr h="751451">
                <a:tc vMerge="1">
                  <a:txBody>
                    <a:bodyPr/>
                    <a:lstStyle/>
                    <a:p>
                      <a:endParaRPr lang="zh-CN" altLang="en-US"/>
                    </a:p>
                  </a:txBody>
                  <a:tcP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LR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CART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RF</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GBDT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SVM</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4539246"/>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Cross-site Scripting</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(XSS)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0.9656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0.8337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0.9835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0.9813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0.9804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01849893"/>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SQL Injection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0.9632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0.9575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0.9714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73303836"/>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Weak Password</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0.9304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0.7083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0.9412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0.9472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80119543"/>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Successful Intrusion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Event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0.7929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0.5275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0.8092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0.7858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0.8507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19478045"/>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Sensitive Information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Disclosure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0.7950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0.6002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0.8236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0.8284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0.8592</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66719537"/>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File Operation</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 Vulnerability</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0.6665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0.9171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0.9283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0.938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47500715"/>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Configuration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0.7981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0.5746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0.8054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0.8309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0.8388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907361"/>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Design Defect/</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Logic Error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0.8795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0.9068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947727513"/>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Remote Code </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Execution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0.9082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0.7433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0.9299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0.9241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0.8996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0.9464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0.9457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0.9445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0822439"/>
                  </a:ext>
                </a:extLst>
              </a:tr>
              <a:tr h="533744">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Unauthorized Access/</a:t>
                      </a:r>
                      <a:endParaRPr lang="zh-CN" sz="1200">
                        <a:effectLst/>
                        <a:latin typeface="Times New Roman" panose="02020603050405020304" pitchFamily="18" charset="0"/>
                        <a:cs typeface="Times New Roman" panose="02020603050405020304" pitchFamily="18" charset="0"/>
                      </a:endParaRPr>
                    </a:p>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Permission Bypass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0.8174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0.5945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0.8367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0.844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0.8224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0.8548</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0.8630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0.8574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40548137"/>
                  </a:ext>
                </a:extLst>
              </a:tr>
              <a:tr h="203015">
                <a:tc>
                  <a:txBody>
                    <a:bodyPr/>
                    <a:lstStyle/>
                    <a:p>
                      <a:pPr marL="304800" indent="-304800" algn="just">
                        <a:lnSpc>
                          <a:spcPct val="107000"/>
                        </a:lnSpc>
                        <a:spcAft>
                          <a:spcPts val="800"/>
                        </a:spcAft>
                      </a:pPr>
                      <a:r>
                        <a:rPr lang="en-US" sz="1200">
                          <a:effectLst/>
                          <a:latin typeface="Times New Roman" panose="02020603050405020304" pitchFamily="18" charset="0"/>
                          <a:cs typeface="Times New Roman" panose="02020603050405020304" pitchFamily="18" charset="0"/>
                        </a:rPr>
                        <a:t>Average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0.8740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0.6773</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0.8875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0.8705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0.9043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0.9069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0.9106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304800" indent="-30480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0.9086</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71851345"/>
                  </a:ext>
                </a:extLst>
              </a:tr>
            </a:tbl>
          </a:graphicData>
        </a:graphic>
      </p:graphicFrame>
    </p:spTree>
    <p:extLst>
      <p:ext uri="{BB962C8B-B14F-4D97-AF65-F5344CB8AC3E}">
        <p14:creationId xmlns:p14="http://schemas.microsoft.com/office/powerpoint/2010/main" val="22054546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86488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fr-FR" altLang="zh-CN"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Risk Level Prediction</a:t>
            </a:r>
            <a:endParaRPr kumimoji="1" lang="zh-CN" altLang="en-US"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1104777" y="3161708"/>
            <a:ext cx="10077512" cy="3046988"/>
          </a:xfrm>
          <a:prstGeom prst="rect">
            <a:avLst/>
          </a:prstGeom>
          <a:noFill/>
        </p:spPr>
        <p:txBody>
          <a:bodyPr wrap="square" rtlCol="0">
            <a:spAutoFit/>
          </a:bodyPr>
          <a:lstStyle/>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 prediction rates of low risk level and high risk level vulnerabilities are higher than that of middle risk level vulnerabilities. </a:t>
            </a:r>
          </a:p>
          <a:p>
            <a:pPr lvl="0">
              <a:defRPr/>
            </a:pPr>
            <a:endPar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Take Cross-site Scripting (XSS) as an example. </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High risk XSS can lead to Web page hanging horse, identity theft, XSS worm attacks and so on. Some attackers utilize XSS to steal cookies, and view users' privacy. The description of low risk vulnerabilities is significantly sophisticated. </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For low risk XSS, posters mostly describe the location of the vulnerability to warn companies, such as headers of logs or comments. The description of low risk vulnerabilities is significantly simpler. </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On the other hand, the description of middle risk vulnerabilities is relatively ambiguous.</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 poster described the impact of a middle risk level XSS in Baihe as: “if the malicious code inserted, its spreading impact is still not insignificant”. </a:t>
            </a: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p:txBody>
      </p:sp>
      <p:graphicFrame>
        <p:nvGraphicFramePr>
          <p:cNvPr id="3" name="表格 2">
            <a:extLst>
              <a:ext uri="{FF2B5EF4-FFF2-40B4-BE49-F238E27FC236}">
                <a16:creationId xmlns:a16="http://schemas.microsoft.com/office/drawing/2014/main" id="{BF2698A2-8A8E-299D-CF07-ECCE56162B54}"/>
              </a:ext>
            </a:extLst>
          </p:cNvPr>
          <p:cNvGraphicFramePr>
            <a:graphicFrameLocks noGrp="1"/>
          </p:cNvGraphicFramePr>
          <p:nvPr/>
        </p:nvGraphicFramePr>
        <p:xfrm>
          <a:off x="666689" y="1387968"/>
          <a:ext cx="10515600" cy="1392301"/>
        </p:xfrm>
        <a:graphic>
          <a:graphicData uri="http://schemas.openxmlformats.org/drawingml/2006/table">
            <a:tbl>
              <a:tblPr firstRow="1" firstCol="1" bandRow="1">
                <a:tableStyleId>{5C22544A-7EE6-4342-B048-85BDC9FD1C3A}</a:tableStyleId>
              </a:tblPr>
              <a:tblGrid>
                <a:gridCol w="1051560">
                  <a:extLst>
                    <a:ext uri="{9D8B030D-6E8A-4147-A177-3AD203B41FA5}">
                      <a16:colId xmlns:a16="http://schemas.microsoft.com/office/drawing/2014/main" val="2521830599"/>
                    </a:ext>
                  </a:extLst>
                </a:gridCol>
                <a:gridCol w="1051560">
                  <a:extLst>
                    <a:ext uri="{9D8B030D-6E8A-4147-A177-3AD203B41FA5}">
                      <a16:colId xmlns:a16="http://schemas.microsoft.com/office/drawing/2014/main" val="1749742045"/>
                    </a:ext>
                  </a:extLst>
                </a:gridCol>
                <a:gridCol w="1051560">
                  <a:extLst>
                    <a:ext uri="{9D8B030D-6E8A-4147-A177-3AD203B41FA5}">
                      <a16:colId xmlns:a16="http://schemas.microsoft.com/office/drawing/2014/main" val="1762583529"/>
                    </a:ext>
                  </a:extLst>
                </a:gridCol>
                <a:gridCol w="1051560">
                  <a:extLst>
                    <a:ext uri="{9D8B030D-6E8A-4147-A177-3AD203B41FA5}">
                      <a16:colId xmlns:a16="http://schemas.microsoft.com/office/drawing/2014/main" val="2396022431"/>
                    </a:ext>
                  </a:extLst>
                </a:gridCol>
                <a:gridCol w="1051560">
                  <a:extLst>
                    <a:ext uri="{9D8B030D-6E8A-4147-A177-3AD203B41FA5}">
                      <a16:colId xmlns:a16="http://schemas.microsoft.com/office/drawing/2014/main" val="1221237407"/>
                    </a:ext>
                  </a:extLst>
                </a:gridCol>
                <a:gridCol w="1051560">
                  <a:extLst>
                    <a:ext uri="{9D8B030D-6E8A-4147-A177-3AD203B41FA5}">
                      <a16:colId xmlns:a16="http://schemas.microsoft.com/office/drawing/2014/main" val="3710387543"/>
                    </a:ext>
                  </a:extLst>
                </a:gridCol>
                <a:gridCol w="1051560">
                  <a:extLst>
                    <a:ext uri="{9D8B030D-6E8A-4147-A177-3AD203B41FA5}">
                      <a16:colId xmlns:a16="http://schemas.microsoft.com/office/drawing/2014/main" val="2208062365"/>
                    </a:ext>
                  </a:extLst>
                </a:gridCol>
                <a:gridCol w="1051560">
                  <a:extLst>
                    <a:ext uri="{9D8B030D-6E8A-4147-A177-3AD203B41FA5}">
                      <a16:colId xmlns:a16="http://schemas.microsoft.com/office/drawing/2014/main" val="800432119"/>
                    </a:ext>
                  </a:extLst>
                </a:gridCol>
                <a:gridCol w="1051560">
                  <a:extLst>
                    <a:ext uri="{9D8B030D-6E8A-4147-A177-3AD203B41FA5}">
                      <a16:colId xmlns:a16="http://schemas.microsoft.com/office/drawing/2014/main" val="1844456406"/>
                    </a:ext>
                  </a:extLst>
                </a:gridCol>
                <a:gridCol w="1051560">
                  <a:extLst>
                    <a:ext uri="{9D8B030D-6E8A-4147-A177-3AD203B41FA5}">
                      <a16:colId xmlns:a16="http://schemas.microsoft.com/office/drawing/2014/main" val="3916727896"/>
                    </a:ext>
                  </a:extLst>
                </a:gridCol>
              </a:tblGrid>
              <a:tr h="0">
                <a:tc rowSpan="2">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Risk Level</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gridSpan="5">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Statistical Text &amp; Machine Learning</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Neural Text &amp; ANN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143201751"/>
                  </a:ext>
                </a:extLst>
              </a:tr>
              <a:tr h="0">
                <a:tc vMerge="1">
                  <a:txBody>
                    <a:bodyPr/>
                    <a:lstStyle/>
                    <a:p>
                      <a:endParaRPr lang="zh-CN" altLang="en-US"/>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LR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CART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RF</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GBDT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SVM</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66089149"/>
                  </a:ext>
                </a:extLst>
              </a:tr>
              <a:tr h="0">
                <a:tc>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High</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0.7418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0.5794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0.7250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0.7363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0.7198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0.7417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0.7441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556299872"/>
                  </a:ext>
                </a:extLst>
              </a:tr>
              <a:tr h="0">
                <a:tc>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Middle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0.5914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0.5402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0.6444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0.6638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0.6340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0.6728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0.6705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0.6715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77559002"/>
                  </a:ext>
                </a:extLst>
              </a:tr>
              <a:tr h="0">
                <a:tc>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Low</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0.7532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0.5686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0.7243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0.7553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0.7351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0.7628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0.7627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0.7656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0.7727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841654188"/>
                  </a:ext>
                </a:extLst>
              </a:tr>
              <a:tr h="0">
                <a:tc>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Average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0.6955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0.5627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0.6979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0.7185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0.6963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0.7257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0.7294</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13597884"/>
                  </a:ext>
                </a:extLst>
              </a:tr>
            </a:tbl>
          </a:graphicData>
        </a:graphic>
      </p:graphicFrame>
    </p:spTree>
    <p:extLst>
      <p:ext uri="{BB962C8B-B14F-4D97-AF65-F5344CB8AC3E}">
        <p14:creationId xmlns:p14="http://schemas.microsoft.com/office/powerpoint/2010/main" val="136756065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86488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fr-FR" altLang="zh-CN"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Risk Level Prediction</a:t>
            </a:r>
            <a:endParaRPr kumimoji="1" lang="zh-CN" altLang="en-US"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1104777" y="3161708"/>
            <a:ext cx="9639423" cy="3539430"/>
          </a:xfrm>
          <a:prstGeom prst="rect">
            <a:avLst/>
          </a:prstGeom>
          <a:noFill/>
        </p:spPr>
        <p:txBody>
          <a:bodyPr wrap="square" rtlCol="0">
            <a:spAutoFit/>
          </a:bodyPr>
          <a:lstStyle/>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Algorithm Aspect</a:t>
            </a:r>
          </a:p>
          <a:p>
            <a:pPr lvl="0">
              <a:defRPr/>
            </a:pPr>
            <a:endPar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GBDT performs better in risk level prediction. Its performance was similar to that of ANN. </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LR performs better when predicting low and high-risk levels. </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 performance of RF, GBDT and SVM in risk level prediction is more stable. </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In contrast, CART performs worst in risk level prediction tasks. CART has high computational complexity and is not suitable for high-dimensional sparse features. Since there exist a large number of features in our experiments, it takes a lot of time to train each regression tree. This may explain the low performance of CART.</a:t>
            </a:r>
          </a:p>
          <a:p>
            <a:pPr lvl="0">
              <a:defRPr/>
            </a:pP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For ANN</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SG could achieve higher prediction rate than CBOW since SG is suitable to analyze long documents. </a:t>
            </a: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HS slightly outperforms NS since HS is good at pre-training of infrequent words. </a:t>
            </a:r>
          </a:p>
          <a:p>
            <a:pPr lvl="0">
              <a:defRPr/>
            </a:pPr>
            <a:endPar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a:p>
            <a:pPr lvl="0">
              <a:defRPr/>
            </a:pPr>
            <a:r>
              <a:rPr kumimoji="1" lang="en-US" altLang="zh-CN" sz="1600" dirty="0">
                <a:solidFill>
                  <a:prstClr val="black">
                    <a:lumMod val="75000"/>
                    <a:lumOff val="25000"/>
                  </a:prstClr>
                </a:solidFill>
                <a:latin typeface="Times New Roman" panose="02020603050405020304" pitchFamily="18" charset="0"/>
                <a:cs typeface="Times New Roman" panose="02020603050405020304" pitchFamily="18" charset="0"/>
                <a:sym typeface="+mn-lt"/>
              </a:rPr>
              <a:t>Overall, ANN outperforms traditional machine learning models by about 2% in AUC score.</a:t>
            </a:r>
            <a:endParaRPr kumimoji="1" lang="en-US" altLang="zh-CN" sz="16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sym typeface="+mn-lt"/>
            </a:endParaRPr>
          </a:p>
        </p:txBody>
      </p:sp>
      <p:graphicFrame>
        <p:nvGraphicFramePr>
          <p:cNvPr id="3" name="表格 2">
            <a:extLst>
              <a:ext uri="{FF2B5EF4-FFF2-40B4-BE49-F238E27FC236}">
                <a16:creationId xmlns:a16="http://schemas.microsoft.com/office/drawing/2014/main" id="{BF2698A2-8A8E-299D-CF07-ECCE56162B54}"/>
              </a:ext>
            </a:extLst>
          </p:cNvPr>
          <p:cNvGraphicFramePr>
            <a:graphicFrameLocks noGrp="1"/>
          </p:cNvGraphicFramePr>
          <p:nvPr>
            <p:extLst>
              <p:ext uri="{D42A27DB-BD31-4B8C-83A1-F6EECF244321}">
                <p14:modId xmlns:p14="http://schemas.microsoft.com/office/powerpoint/2010/main" val="3100894202"/>
              </p:ext>
            </p:extLst>
          </p:nvPr>
        </p:nvGraphicFramePr>
        <p:xfrm>
          <a:off x="666689" y="1387968"/>
          <a:ext cx="10515600" cy="1392301"/>
        </p:xfrm>
        <a:graphic>
          <a:graphicData uri="http://schemas.openxmlformats.org/drawingml/2006/table">
            <a:tbl>
              <a:tblPr firstRow="1" firstCol="1" bandRow="1">
                <a:tableStyleId>{5C22544A-7EE6-4342-B048-85BDC9FD1C3A}</a:tableStyleId>
              </a:tblPr>
              <a:tblGrid>
                <a:gridCol w="1051560">
                  <a:extLst>
                    <a:ext uri="{9D8B030D-6E8A-4147-A177-3AD203B41FA5}">
                      <a16:colId xmlns:a16="http://schemas.microsoft.com/office/drawing/2014/main" val="2521830599"/>
                    </a:ext>
                  </a:extLst>
                </a:gridCol>
                <a:gridCol w="1051560">
                  <a:extLst>
                    <a:ext uri="{9D8B030D-6E8A-4147-A177-3AD203B41FA5}">
                      <a16:colId xmlns:a16="http://schemas.microsoft.com/office/drawing/2014/main" val="1749742045"/>
                    </a:ext>
                  </a:extLst>
                </a:gridCol>
                <a:gridCol w="1051560">
                  <a:extLst>
                    <a:ext uri="{9D8B030D-6E8A-4147-A177-3AD203B41FA5}">
                      <a16:colId xmlns:a16="http://schemas.microsoft.com/office/drawing/2014/main" val="1762583529"/>
                    </a:ext>
                  </a:extLst>
                </a:gridCol>
                <a:gridCol w="1051560">
                  <a:extLst>
                    <a:ext uri="{9D8B030D-6E8A-4147-A177-3AD203B41FA5}">
                      <a16:colId xmlns:a16="http://schemas.microsoft.com/office/drawing/2014/main" val="2396022431"/>
                    </a:ext>
                  </a:extLst>
                </a:gridCol>
                <a:gridCol w="1051560">
                  <a:extLst>
                    <a:ext uri="{9D8B030D-6E8A-4147-A177-3AD203B41FA5}">
                      <a16:colId xmlns:a16="http://schemas.microsoft.com/office/drawing/2014/main" val="1221237407"/>
                    </a:ext>
                  </a:extLst>
                </a:gridCol>
                <a:gridCol w="1051560">
                  <a:extLst>
                    <a:ext uri="{9D8B030D-6E8A-4147-A177-3AD203B41FA5}">
                      <a16:colId xmlns:a16="http://schemas.microsoft.com/office/drawing/2014/main" val="3710387543"/>
                    </a:ext>
                  </a:extLst>
                </a:gridCol>
                <a:gridCol w="1051560">
                  <a:extLst>
                    <a:ext uri="{9D8B030D-6E8A-4147-A177-3AD203B41FA5}">
                      <a16:colId xmlns:a16="http://schemas.microsoft.com/office/drawing/2014/main" val="2208062365"/>
                    </a:ext>
                  </a:extLst>
                </a:gridCol>
                <a:gridCol w="1051560">
                  <a:extLst>
                    <a:ext uri="{9D8B030D-6E8A-4147-A177-3AD203B41FA5}">
                      <a16:colId xmlns:a16="http://schemas.microsoft.com/office/drawing/2014/main" val="800432119"/>
                    </a:ext>
                  </a:extLst>
                </a:gridCol>
                <a:gridCol w="1051560">
                  <a:extLst>
                    <a:ext uri="{9D8B030D-6E8A-4147-A177-3AD203B41FA5}">
                      <a16:colId xmlns:a16="http://schemas.microsoft.com/office/drawing/2014/main" val="1844456406"/>
                    </a:ext>
                  </a:extLst>
                </a:gridCol>
                <a:gridCol w="1051560">
                  <a:extLst>
                    <a:ext uri="{9D8B030D-6E8A-4147-A177-3AD203B41FA5}">
                      <a16:colId xmlns:a16="http://schemas.microsoft.com/office/drawing/2014/main" val="3916727896"/>
                    </a:ext>
                  </a:extLst>
                </a:gridCol>
              </a:tblGrid>
              <a:tr h="0">
                <a:tc rowSpan="2">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Risk Level</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gridSpan="5">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Statistical Text &amp; Machine Learning</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Neural Text &amp; ANN</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143201751"/>
                  </a:ext>
                </a:extLst>
              </a:tr>
              <a:tr h="0">
                <a:tc vMerge="1">
                  <a:txBody>
                    <a:bodyPr/>
                    <a:lstStyle/>
                    <a:p>
                      <a:endParaRPr lang="zh-CN" altLang="en-US"/>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LR</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CART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RF</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GBDT</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SVM</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(CBOW+HS)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(SG+NS)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ANN</a:t>
                      </a:r>
                      <a:endParaRPr lang="zh-CN"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(SG+HS)</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66089149"/>
                  </a:ext>
                </a:extLst>
              </a:tr>
              <a:tr h="0">
                <a:tc>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High</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0.7418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0.5794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0.7250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0.7363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0.7198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0.7417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0.7431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0.7445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0.7441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556299872"/>
                  </a:ext>
                </a:extLst>
              </a:tr>
              <a:tr h="0">
                <a:tc>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Middle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0.5914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0.5402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0.6444</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0.6638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0.6340</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0.6728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0.6719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0.6705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0.6715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77559002"/>
                  </a:ext>
                </a:extLst>
              </a:tr>
              <a:tr h="0">
                <a:tc>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Low</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0.7532</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0.5686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0.7243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0.7553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0.7351</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0.7628</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0.7627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0.7656</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0.7727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841654188"/>
                  </a:ext>
                </a:extLst>
              </a:tr>
              <a:tr h="0">
                <a:tc>
                  <a:txBody>
                    <a:bodyPr/>
                    <a:lstStyle/>
                    <a:p>
                      <a:pPr algn="just">
                        <a:lnSpc>
                          <a:spcPct val="107000"/>
                        </a:lnSpc>
                        <a:spcAft>
                          <a:spcPts val="800"/>
                        </a:spcAft>
                      </a:pPr>
                      <a:r>
                        <a:rPr lang="en-US" sz="1200">
                          <a:effectLst/>
                          <a:latin typeface="Times New Roman" panose="02020603050405020304" pitchFamily="18" charset="0"/>
                          <a:cs typeface="Times New Roman" panose="02020603050405020304" pitchFamily="18" charset="0"/>
                        </a:rPr>
                        <a:t>Average</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0.6955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0.5627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0.6979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0.7185</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0.6963</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0.7257</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0.7259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0.7269</a:t>
                      </a:r>
                      <a:endParaRPr lang="zh-CN" sz="1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0.7294</a:t>
                      </a:r>
                      <a:endParaRPr lang="zh-CN" sz="1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13597884"/>
                  </a:ext>
                </a:extLst>
              </a:tr>
            </a:tbl>
          </a:graphicData>
        </a:graphic>
      </p:graphicFrame>
    </p:spTree>
    <p:extLst>
      <p:ext uri="{BB962C8B-B14F-4D97-AF65-F5344CB8AC3E}">
        <p14:creationId xmlns:p14="http://schemas.microsoft.com/office/powerpoint/2010/main" val="421028519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492243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dirty="0">
                <a:solidFill>
                  <a:srgbClr val="44546A"/>
                </a:solidFill>
                <a:cs typeface="+mn-ea"/>
                <a:sym typeface="+mn-lt"/>
              </a:rPr>
              <a:t>Conclusion and Future Direction</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42" name="文本框 41">
            <a:extLst>
              <a:ext uri="{FF2B5EF4-FFF2-40B4-BE49-F238E27FC236}">
                <a16:creationId xmlns:a16="http://schemas.microsoft.com/office/drawing/2014/main" id="{A54A1D47-ABAF-E644-8BCE-D2ED74330D4B}"/>
              </a:ext>
            </a:extLst>
          </p:cNvPr>
          <p:cNvSpPr txBox="1"/>
          <p:nvPr/>
        </p:nvSpPr>
        <p:spPr>
          <a:xfrm>
            <a:off x="1151904" y="1373278"/>
            <a:ext cx="10816939" cy="4653646"/>
          </a:xfrm>
          <a:prstGeom prst="rect">
            <a:avLst/>
          </a:prstGeom>
          <a:noFill/>
        </p:spPr>
        <p:txBody>
          <a:bodyPr wrap="square" rtlCol="0">
            <a:spAutoFit/>
          </a:bodyPr>
          <a:lstStyle/>
          <a:p>
            <a:pPr>
              <a:lnSpc>
                <a:spcPct val="150000"/>
              </a:lnSpc>
              <a:defRPr/>
            </a:pPr>
            <a:r>
              <a:rPr kumimoji="1" lang="en-US" altLang="zh-CN" sz="2000" dirty="0">
                <a:solidFill>
                  <a:prstClr val="black">
                    <a:lumMod val="75000"/>
                    <a:lumOff val="25000"/>
                  </a:prstClr>
                </a:solidFill>
                <a:latin typeface="Times New Roman" panose="02020603050405020304" pitchFamily="18" charset="0"/>
                <a:cs typeface="Times New Roman" panose="02020603050405020304" pitchFamily="18" charset="0"/>
                <a:sym typeface="+mn-lt"/>
              </a:rPr>
              <a:t>This research adopts intelligent models and various text representation techniques to comprehensively understand information systems vulnerabilities. </a:t>
            </a:r>
          </a:p>
          <a:p>
            <a:pPr>
              <a:lnSpc>
                <a:spcPct val="150000"/>
              </a:lnSpc>
              <a:defRPr/>
            </a:pPr>
            <a:r>
              <a:rPr kumimoji="1" lang="en-US" altLang="zh-CN" sz="2000" dirty="0">
                <a:solidFill>
                  <a:prstClr val="black">
                    <a:lumMod val="75000"/>
                    <a:lumOff val="25000"/>
                  </a:prstClr>
                </a:solidFill>
                <a:latin typeface="Times New Roman" panose="02020603050405020304" pitchFamily="18" charset="0"/>
                <a:cs typeface="Times New Roman" panose="02020603050405020304" pitchFamily="18" charset="0"/>
                <a:sym typeface="+mn-lt"/>
              </a:rPr>
              <a:t>First, we collected reports of information system vulnerabilities from a crowd-testing platform in China. </a:t>
            </a:r>
          </a:p>
          <a:p>
            <a:pPr>
              <a:lnSpc>
                <a:spcPct val="150000"/>
              </a:lnSpc>
              <a:defRPr/>
            </a:pPr>
            <a:r>
              <a:rPr kumimoji="1" lang="en-US" altLang="zh-CN" sz="2000" dirty="0">
                <a:solidFill>
                  <a:prstClr val="black">
                    <a:lumMod val="75000"/>
                    <a:lumOff val="25000"/>
                  </a:prstClr>
                </a:solidFill>
                <a:latin typeface="Times New Roman" panose="02020603050405020304" pitchFamily="18" charset="0"/>
                <a:cs typeface="Times New Roman" panose="02020603050405020304" pitchFamily="18" charset="0"/>
                <a:sym typeface="+mn-lt"/>
              </a:rPr>
              <a:t>Then we conducted experiments to automatically identify vulnerability types and predict their risk levels. </a:t>
            </a:r>
          </a:p>
          <a:p>
            <a:pPr>
              <a:lnSpc>
                <a:spcPct val="150000"/>
              </a:lnSpc>
              <a:defRPr/>
            </a:pPr>
            <a:r>
              <a:rPr kumimoji="1" lang="en-US" altLang="zh-CN" sz="2000" dirty="0">
                <a:solidFill>
                  <a:prstClr val="black">
                    <a:lumMod val="75000"/>
                    <a:lumOff val="25000"/>
                  </a:prstClr>
                </a:solidFill>
                <a:latin typeface="Times New Roman" panose="02020603050405020304" pitchFamily="18" charset="0"/>
                <a:cs typeface="Times New Roman" panose="02020603050405020304" pitchFamily="18" charset="0"/>
                <a:sym typeface="+mn-lt"/>
              </a:rPr>
              <a:t>Our experimental results show that the combination of ANN and neural text representation could outperform other state of art algorithms.</a:t>
            </a:r>
          </a:p>
          <a:p>
            <a:pPr>
              <a:lnSpc>
                <a:spcPct val="150000"/>
              </a:lnSpc>
              <a:defRPr/>
            </a:pPr>
            <a:endParaRPr kumimoji="1" lang="en-US" altLang="zh-CN" sz="20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a:p>
            <a:pPr>
              <a:lnSpc>
                <a:spcPct val="150000"/>
              </a:lnSpc>
              <a:defRPr/>
            </a:pPr>
            <a:r>
              <a:rPr kumimoji="1" lang="en-US" altLang="zh-CN" sz="2000" dirty="0">
                <a:solidFill>
                  <a:prstClr val="black">
                    <a:lumMod val="75000"/>
                    <a:lumOff val="25000"/>
                  </a:prstClr>
                </a:solidFill>
                <a:latin typeface="Times New Roman" panose="02020603050405020304" pitchFamily="18" charset="0"/>
                <a:cs typeface="Times New Roman" panose="02020603050405020304" pitchFamily="18" charset="0"/>
                <a:sym typeface="+mn-lt"/>
              </a:rPr>
              <a:t>Vulnerability reports may include image and screenshots demonstrating codes, technical problems, among others, associated with information systems vulnerabilities. Future research could adopt image-understanding techniques to improve the performance of models to understanding vulnerabilities.</a:t>
            </a:r>
            <a:endParaRPr kumimoji="1" lang="zh-CN" altLang="en-US" sz="2000" dirty="0">
              <a:solidFill>
                <a:prstClr val="black">
                  <a:lumMod val="75000"/>
                  <a:lumOff val="25000"/>
                </a:prstClr>
              </a:solidFill>
              <a:latin typeface="Times New Roman" panose="02020603050405020304" pitchFamily="18" charset="0"/>
              <a:cs typeface="Times New Roman" panose="02020603050405020304" pitchFamily="18" charset="0"/>
              <a:sym typeface="+mn-lt"/>
            </a:endParaRPr>
          </a:p>
        </p:txBody>
      </p:sp>
    </p:spTree>
    <p:extLst>
      <p:ext uri="{BB962C8B-B14F-4D97-AF65-F5344CB8AC3E}">
        <p14:creationId xmlns:p14="http://schemas.microsoft.com/office/powerpoint/2010/main" val="177251030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dissolv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45B1AD47-FBE2-5841-A20B-C19DCB479721}"/>
              </a:ext>
            </a:extLst>
          </p:cNvPr>
          <p:cNvSpPr/>
          <p:nvPr/>
        </p:nvSpPr>
        <p:spPr>
          <a:xfrm>
            <a:off x="2438397" y="2149868"/>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文本框 2">
            <a:extLst>
              <a:ext uri="{FF2B5EF4-FFF2-40B4-BE49-F238E27FC236}">
                <a16:creationId xmlns:a16="http://schemas.microsoft.com/office/drawing/2014/main" id="{3C274ABD-D916-2542-98F0-C9BF7EB13301}"/>
              </a:ext>
            </a:extLst>
          </p:cNvPr>
          <p:cNvSpPr txBox="1"/>
          <p:nvPr/>
        </p:nvSpPr>
        <p:spPr>
          <a:xfrm>
            <a:off x="3445658" y="2644170"/>
            <a:ext cx="6307945"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96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rPr>
              <a:t>Thank you</a:t>
            </a:r>
            <a:endParaRPr kumimoji="1" lang="zh-CN" altLang="en-US" sz="96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endParaRPr>
          </a:p>
        </p:txBody>
      </p:sp>
      <p:sp>
        <p:nvSpPr>
          <p:cNvPr id="10" name="圆角矩形 9">
            <a:extLst>
              <a:ext uri="{FF2B5EF4-FFF2-40B4-BE49-F238E27FC236}">
                <a16:creationId xmlns:a16="http://schemas.microsoft.com/office/drawing/2014/main" id="{7E43EA85-2B8B-3346-AF16-D0F2109F032B}"/>
              </a:ext>
            </a:extLst>
          </p:cNvPr>
          <p:cNvSpPr/>
          <p:nvPr/>
        </p:nvSpPr>
        <p:spPr>
          <a:xfrm>
            <a:off x="5403018" y="1752539"/>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圆角矩形 10">
            <a:extLst>
              <a:ext uri="{FF2B5EF4-FFF2-40B4-BE49-F238E27FC236}">
                <a16:creationId xmlns:a16="http://schemas.microsoft.com/office/drawing/2014/main" id="{AD1D2417-1B73-F541-AFC3-687CB0DD43F9}"/>
              </a:ext>
            </a:extLst>
          </p:cNvPr>
          <p:cNvSpPr/>
          <p:nvPr/>
        </p:nvSpPr>
        <p:spPr>
          <a:xfrm>
            <a:off x="5870357" y="2435100"/>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2" name="圆角矩形 21">
            <a:extLst>
              <a:ext uri="{FF2B5EF4-FFF2-40B4-BE49-F238E27FC236}">
                <a16:creationId xmlns:a16="http://schemas.microsoft.com/office/drawing/2014/main" id="{168A35F6-CA46-EB4C-8E2D-BC25192CCD76}"/>
              </a:ext>
            </a:extLst>
          </p:cNvPr>
          <p:cNvSpPr/>
          <p:nvPr/>
        </p:nvSpPr>
        <p:spPr>
          <a:xfrm>
            <a:off x="2598240" y="4972112"/>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Tree>
    <p:extLst>
      <p:ext uri="{BB962C8B-B14F-4D97-AF65-F5344CB8AC3E}">
        <p14:creationId xmlns:p14="http://schemas.microsoft.com/office/powerpoint/2010/main" val="2653396013"/>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heckerboard(across)">
                                      <p:cBhvr>
                                        <p:cTn id="10" dur="500"/>
                                        <p:tgtEl>
                                          <p:spTgt spid="10"/>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checkerboard(across)">
                                      <p:cBhvr>
                                        <p:cTn id="16" dur="500"/>
                                        <p:tgtEl>
                                          <p:spTgt spid="22"/>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dissolv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0" grpId="0" animBg="1"/>
      <p:bldP spid="11"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009333"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srgbClr val="44546A"/>
                </a:solidFill>
                <a:effectLst/>
                <a:uLnTx/>
                <a:uFillTx/>
                <a:cs typeface="+mn-ea"/>
                <a:sym typeface="+mn-lt"/>
              </a:rPr>
              <a:t>Introduction</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grpSp>
        <p:nvGrpSpPr>
          <p:cNvPr id="17" name="组合 16">
            <a:extLst>
              <a:ext uri="{FF2B5EF4-FFF2-40B4-BE49-F238E27FC236}">
                <a16:creationId xmlns:a16="http://schemas.microsoft.com/office/drawing/2014/main" id="{6FC33303-4C48-4117-9374-12AD19A1A780}"/>
              </a:ext>
            </a:extLst>
          </p:cNvPr>
          <p:cNvGrpSpPr/>
          <p:nvPr/>
        </p:nvGrpSpPr>
        <p:grpSpPr>
          <a:xfrm>
            <a:off x="634877" y="1537866"/>
            <a:ext cx="5189370" cy="4135913"/>
            <a:chOff x="1174752" y="2094775"/>
            <a:chExt cx="4294140" cy="3422418"/>
          </a:xfrm>
        </p:grpSpPr>
        <p:pic>
          <p:nvPicPr>
            <p:cNvPr id="18" name="Picture 5">
              <a:extLst>
                <a:ext uri="{FF2B5EF4-FFF2-40B4-BE49-F238E27FC236}">
                  <a16:creationId xmlns:a16="http://schemas.microsoft.com/office/drawing/2014/main" id="{EBE951E6-58D6-4B27-B731-6C68D49DEA5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74752" y="2094775"/>
              <a:ext cx="4294140" cy="3422418"/>
            </a:xfrm>
            <a:prstGeom prst="rect">
              <a:avLst/>
            </a:prstGeom>
          </p:spPr>
        </p:pic>
        <p:sp>
          <p:nvSpPr>
            <p:cNvPr id="20" name="透明">
              <a:extLst>
                <a:ext uri="{FF2B5EF4-FFF2-40B4-BE49-F238E27FC236}">
                  <a16:creationId xmlns:a16="http://schemas.microsoft.com/office/drawing/2014/main" id="{58EC946A-7389-4CB3-A241-E2F87F5A07CB}"/>
                </a:ext>
              </a:extLst>
            </p:cNvPr>
            <p:cNvSpPr>
              <a:spLocks/>
            </p:cNvSpPr>
            <p:nvPr/>
          </p:nvSpPr>
          <p:spPr bwMode="auto">
            <a:xfrm>
              <a:off x="3259976" y="2301989"/>
              <a:ext cx="1979872" cy="2176456"/>
            </a:xfrm>
            <a:custGeom>
              <a:avLst/>
              <a:gdLst>
                <a:gd name="T0" fmla="*/ 1682 w 1682"/>
                <a:gd name="T1" fmla="*/ 0 h 2069"/>
                <a:gd name="T2" fmla="*/ 789 w 1682"/>
                <a:gd name="T3" fmla="*/ 0 h 2069"/>
                <a:gd name="T4" fmla="*/ 0 w 1682"/>
                <a:gd name="T5" fmla="*/ 2069 h 2069"/>
                <a:gd name="T6" fmla="*/ 1682 w 1682"/>
                <a:gd name="T7" fmla="*/ 2069 h 2069"/>
                <a:gd name="T8" fmla="*/ 1682 w 1682"/>
                <a:gd name="T9" fmla="*/ 0 h 2069"/>
              </a:gdLst>
              <a:ahLst/>
              <a:cxnLst>
                <a:cxn ang="0">
                  <a:pos x="T0" y="T1"/>
                </a:cxn>
                <a:cxn ang="0">
                  <a:pos x="T2" y="T3"/>
                </a:cxn>
                <a:cxn ang="0">
                  <a:pos x="T4" y="T5"/>
                </a:cxn>
                <a:cxn ang="0">
                  <a:pos x="T6" y="T7"/>
                </a:cxn>
                <a:cxn ang="0">
                  <a:pos x="T8" y="T9"/>
                </a:cxn>
              </a:cxnLst>
              <a:rect l="0" t="0" r="r" b="b"/>
              <a:pathLst>
                <a:path w="1682" h="2069">
                  <a:moveTo>
                    <a:pt x="1682" y="0"/>
                  </a:moveTo>
                  <a:lnTo>
                    <a:pt x="789" y="0"/>
                  </a:lnTo>
                  <a:lnTo>
                    <a:pt x="0" y="2069"/>
                  </a:lnTo>
                  <a:lnTo>
                    <a:pt x="1682" y="2069"/>
                  </a:lnTo>
                  <a:lnTo>
                    <a:pt x="1682" y="0"/>
                  </a:lnTo>
                  <a:close/>
                </a:path>
              </a:pathLst>
            </a:custGeom>
            <a:gradFill flip="none" rotWithShape="1">
              <a:gsLst>
                <a:gs pos="0">
                  <a:schemeClr val="bg1">
                    <a:alpha val="30000"/>
                  </a:schemeClr>
                </a:gs>
                <a:gs pos="23000">
                  <a:schemeClr val="bg1">
                    <a:alpha val="20000"/>
                  </a:schemeClr>
                </a:gs>
                <a:gs pos="100000">
                  <a:schemeClr val="bg1">
                    <a:alpha val="0"/>
                  </a:schemeClr>
                </a:gs>
              </a:gsLst>
              <a:lin ang="81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solidFill>
                  <a:srgbClr val="44546A"/>
                </a:solidFill>
                <a:cs typeface="+mn-ea"/>
                <a:sym typeface="+mn-lt"/>
              </a:endParaRPr>
            </a:p>
          </p:txBody>
        </p:sp>
      </p:grpSp>
      <p:sp>
        <p:nvSpPr>
          <p:cNvPr id="22" name="文本框 21">
            <a:extLst>
              <a:ext uri="{FF2B5EF4-FFF2-40B4-BE49-F238E27FC236}">
                <a16:creationId xmlns:a16="http://schemas.microsoft.com/office/drawing/2014/main" id="{04560ED9-71A7-44E2-8077-32D9ABAB58CD}"/>
              </a:ext>
            </a:extLst>
          </p:cNvPr>
          <p:cNvSpPr txBox="1"/>
          <p:nvPr/>
        </p:nvSpPr>
        <p:spPr>
          <a:xfrm>
            <a:off x="6987684" y="1788279"/>
            <a:ext cx="4992361" cy="923330"/>
          </a:xfrm>
          <a:prstGeom prst="rect">
            <a:avLst/>
          </a:prstGeom>
          <a:noFill/>
        </p:spPr>
        <p:txBody>
          <a:bodyPr wrap="square" rtlCol="0">
            <a:spAutoFit/>
            <a:scene3d>
              <a:camera prst="orthographicFront"/>
              <a:lightRig rig="threePt" dir="t"/>
            </a:scene3d>
            <a:sp3d contourW="12700"/>
          </a:bodyPr>
          <a:lstStyle/>
          <a:p>
            <a:r>
              <a:rPr lang="en-US" altLang="zh-CN" dirty="0">
                <a:solidFill>
                  <a:srgbClr val="44546A"/>
                </a:solidFill>
                <a:cs typeface="+mn-ea"/>
                <a:sym typeface="+mn-lt"/>
              </a:rPr>
              <a:t>Cybersecurity issues such as data breaches due to information system vulnerabilities continue to be a major concern for firms.</a:t>
            </a:r>
            <a:endParaRPr lang="zh-CN" altLang="en-US" dirty="0">
              <a:solidFill>
                <a:srgbClr val="44546A"/>
              </a:solidFill>
              <a:cs typeface="+mn-ea"/>
              <a:sym typeface="+mn-lt"/>
            </a:endParaRPr>
          </a:p>
        </p:txBody>
      </p:sp>
      <p:sp>
        <p:nvSpPr>
          <p:cNvPr id="24" name="椭圆 38">
            <a:extLst>
              <a:ext uri="{FF2B5EF4-FFF2-40B4-BE49-F238E27FC236}">
                <a16:creationId xmlns:a16="http://schemas.microsoft.com/office/drawing/2014/main" id="{9DCE618A-86C5-4AEF-AB26-98B48DF7C720}"/>
              </a:ext>
            </a:extLst>
          </p:cNvPr>
          <p:cNvSpPr/>
          <p:nvPr/>
        </p:nvSpPr>
        <p:spPr>
          <a:xfrm>
            <a:off x="6468587" y="1849507"/>
            <a:ext cx="394467" cy="317917"/>
          </a:xfrm>
          <a:custGeom>
            <a:avLst/>
            <a:gdLst>
              <a:gd name="connsiteX0" fmla="*/ 50882 w 608344"/>
              <a:gd name="connsiteY0" fmla="*/ 115887 h 490289"/>
              <a:gd name="connsiteX1" fmla="*/ 50882 w 608344"/>
              <a:gd name="connsiteY1" fmla="*/ 201112 h 490289"/>
              <a:gd name="connsiteX2" fmla="*/ 438489 w 608344"/>
              <a:gd name="connsiteY2" fmla="*/ 201112 h 490289"/>
              <a:gd name="connsiteX3" fmla="*/ 438489 w 608344"/>
              <a:gd name="connsiteY3" fmla="*/ 162825 h 490289"/>
              <a:gd name="connsiteX4" fmla="*/ 219567 w 608344"/>
              <a:gd name="connsiteY4" fmla="*/ 162825 h 490289"/>
              <a:gd name="connsiteX5" fmla="*/ 174400 w 608344"/>
              <a:gd name="connsiteY5" fmla="*/ 135399 h 490289"/>
              <a:gd name="connsiteX6" fmla="*/ 165459 w 608344"/>
              <a:gd name="connsiteY6" fmla="*/ 118372 h 490289"/>
              <a:gd name="connsiteX7" fmla="*/ 164260 w 608344"/>
              <a:gd name="connsiteY7" fmla="*/ 115887 h 490289"/>
              <a:gd name="connsiteX8" fmla="*/ 50697 w 608344"/>
              <a:gd name="connsiteY8" fmla="*/ 64991 h 490289"/>
              <a:gd name="connsiteX9" fmla="*/ 164445 w 608344"/>
              <a:gd name="connsiteY9" fmla="*/ 64991 h 490289"/>
              <a:gd name="connsiteX10" fmla="*/ 210718 w 608344"/>
              <a:gd name="connsiteY10" fmla="*/ 94995 h 490289"/>
              <a:gd name="connsiteX11" fmla="*/ 219567 w 608344"/>
              <a:gd name="connsiteY11" fmla="*/ 112022 h 490289"/>
              <a:gd name="connsiteX12" fmla="*/ 438674 w 608344"/>
              <a:gd name="connsiteY12" fmla="*/ 112022 h 490289"/>
              <a:gd name="connsiteX13" fmla="*/ 489371 w 608344"/>
              <a:gd name="connsiteY13" fmla="*/ 162641 h 490289"/>
              <a:gd name="connsiteX14" fmla="*/ 489371 w 608344"/>
              <a:gd name="connsiteY14" fmla="*/ 445560 h 490289"/>
              <a:gd name="connsiteX15" fmla="*/ 444665 w 608344"/>
              <a:gd name="connsiteY15" fmla="*/ 490289 h 490289"/>
              <a:gd name="connsiteX16" fmla="*/ 44798 w 608344"/>
              <a:gd name="connsiteY16" fmla="*/ 490289 h 490289"/>
              <a:gd name="connsiteX17" fmla="*/ 0 w 608344"/>
              <a:gd name="connsiteY17" fmla="*/ 445560 h 490289"/>
              <a:gd name="connsiteX18" fmla="*/ 0 w 608344"/>
              <a:gd name="connsiteY18" fmla="*/ 115611 h 490289"/>
              <a:gd name="connsiteX19" fmla="*/ 50697 w 608344"/>
              <a:gd name="connsiteY19" fmla="*/ 64991 h 490289"/>
              <a:gd name="connsiteX20" fmla="*/ 261904 w 608344"/>
              <a:gd name="connsiteY20" fmla="*/ 0 h 490289"/>
              <a:gd name="connsiteX21" fmla="*/ 519660 w 608344"/>
              <a:gd name="connsiteY21" fmla="*/ 0 h 490289"/>
              <a:gd name="connsiteX22" fmla="*/ 608344 w 608344"/>
              <a:gd name="connsiteY22" fmla="*/ 88635 h 490289"/>
              <a:gd name="connsiteX23" fmla="*/ 608344 w 608344"/>
              <a:gd name="connsiteY23" fmla="*/ 335764 h 490289"/>
              <a:gd name="connsiteX24" fmla="*/ 578107 w 608344"/>
              <a:gd name="connsiteY24" fmla="*/ 365953 h 490289"/>
              <a:gd name="connsiteX25" fmla="*/ 547961 w 608344"/>
              <a:gd name="connsiteY25" fmla="*/ 335764 h 490289"/>
              <a:gd name="connsiteX26" fmla="*/ 547961 w 608344"/>
              <a:gd name="connsiteY26" fmla="*/ 88635 h 490289"/>
              <a:gd name="connsiteX27" fmla="*/ 519660 w 608344"/>
              <a:gd name="connsiteY27" fmla="*/ 60379 h 490289"/>
              <a:gd name="connsiteX28" fmla="*/ 261904 w 608344"/>
              <a:gd name="connsiteY28" fmla="*/ 60379 h 490289"/>
              <a:gd name="connsiteX29" fmla="*/ 231666 w 608344"/>
              <a:gd name="connsiteY29" fmla="*/ 30190 h 490289"/>
              <a:gd name="connsiteX30" fmla="*/ 261904 w 608344"/>
              <a:gd name="connsiteY30" fmla="*/ 0 h 490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8344" h="490289">
                <a:moveTo>
                  <a:pt x="50882" y="115887"/>
                </a:moveTo>
                <a:lnTo>
                  <a:pt x="50882" y="201112"/>
                </a:lnTo>
                <a:lnTo>
                  <a:pt x="438489" y="201112"/>
                </a:lnTo>
                <a:lnTo>
                  <a:pt x="438489" y="162825"/>
                </a:lnTo>
                <a:lnTo>
                  <a:pt x="219567" y="162825"/>
                </a:lnTo>
                <a:cubicBezTo>
                  <a:pt x="200578" y="162825"/>
                  <a:pt x="183065" y="152241"/>
                  <a:pt x="174400" y="135399"/>
                </a:cubicBezTo>
                <a:lnTo>
                  <a:pt x="165459" y="118372"/>
                </a:lnTo>
                <a:cubicBezTo>
                  <a:pt x="165090" y="117544"/>
                  <a:pt x="164629" y="116715"/>
                  <a:pt x="164260" y="115887"/>
                </a:cubicBezTo>
                <a:close/>
                <a:moveTo>
                  <a:pt x="50697" y="64991"/>
                </a:moveTo>
                <a:lnTo>
                  <a:pt x="164445" y="64991"/>
                </a:lnTo>
                <a:cubicBezTo>
                  <a:pt x="184447" y="64991"/>
                  <a:pt x="202514" y="76772"/>
                  <a:pt x="210718" y="94995"/>
                </a:cubicBezTo>
                <a:lnTo>
                  <a:pt x="219567" y="112022"/>
                </a:lnTo>
                <a:lnTo>
                  <a:pt x="438674" y="112022"/>
                </a:lnTo>
                <a:cubicBezTo>
                  <a:pt x="466696" y="112022"/>
                  <a:pt x="489371" y="134662"/>
                  <a:pt x="489371" y="162641"/>
                </a:cubicBezTo>
                <a:lnTo>
                  <a:pt x="489371" y="445560"/>
                </a:lnTo>
                <a:cubicBezTo>
                  <a:pt x="489371" y="470225"/>
                  <a:pt x="469369" y="490289"/>
                  <a:pt x="444665" y="490289"/>
                </a:cubicBezTo>
                <a:lnTo>
                  <a:pt x="44798" y="490289"/>
                </a:lnTo>
                <a:cubicBezTo>
                  <a:pt x="20002" y="490289"/>
                  <a:pt x="0" y="470225"/>
                  <a:pt x="0" y="445560"/>
                </a:cubicBezTo>
                <a:lnTo>
                  <a:pt x="0" y="115611"/>
                </a:lnTo>
                <a:cubicBezTo>
                  <a:pt x="0" y="87632"/>
                  <a:pt x="22675" y="64991"/>
                  <a:pt x="50697" y="64991"/>
                </a:cubicBezTo>
                <a:close/>
                <a:moveTo>
                  <a:pt x="261904" y="0"/>
                </a:moveTo>
                <a:lnTo>
                  <a:pt x="519660" y="0"/>
                </a:lnTo>
                <a:cubicBezTo>
                  <a:pt x="568611" y="0"/>
                  <a:pt x="608344" y="39762"/>
                  <a:pt x="608344" y="88635"/>
                </a:cubicBezTo>
                <a:lnTo>
                  <a:pt x="608344" y="335764"/>
                </a:lnTo>
                <a:cubicBezTo>
                  <a:pt x="608344" y="352423"/>
                  <a:pt x="594885" y="365953"/>
                  <a:pt x="578107" y="365953"/>
                </a:cubicBezTo>
                <a:cubicBezTo>
                  <a:pt x="561421" y="365953"/>
                  <a:pt x="547961" y="352423"/>
                  <a:pt x="547961" y="335764"/>
                </a:cubicBezTo>
                <a:lnTo>
                  <a:pt x="547961" y="88635"/>
                </a:lnTo>
                <a:cubicBezTo>
                  <a:pt x="547961" y="72988"/>
                  <a:pt x="535240" y="60379"/>
                  <a:pt x="519660" y="60379"/>
                </a:cubicBezTo>
                <a:lnTo>
                  <a:pt x="261904" y="60379"/>
                </a:lnTo>
                <a:cubicBezTo>
                  <a:pt x="245218" y="60379"/>
                  <a:pt x="231666" y="46849"/>
                  <a:pt x="231666" y="30190"/>
                </a:cubicBezTo>
                <a:cubicBezTo>
                  <a:pt x="231666" y="13530"/>
                  <a:pt x="245218" y="0"/>
                  <a:pt x="26190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26" name="文本框 25">
            <a:extLst>
              <a:ext uri="{FF2B5EF4-FFF2-40B4-BE49-F238E27FC236}">
                <a16:creationId xmlns:a16="http://schemas.microsoft.com/office/drawing/2014/main" id="{5B5E2D4B-1DA6-42A2-99F0-C75C9B2209FC}"/>
              </a:ext>
            </a:extLst>
          </p:cNvPr>
          <p:cNvSpPr txBox="1"/>
          <p:nvPr/>
        </p:nvSpPr>
        <p:spPr>
          <a:xfrm>
            <a:off x="6987684" y="3112603"/>
            <a:ext cx="4488460" cy="646331"/>
          </a:xfrm>
          <a:prstGeom prst="rect">
            <a:avLst/>
          </a:prstGeom>
          <a:noFill/>
        </p:spPr>
        <p:txBody>
          <a:bodyPr wrap="square" rtlCol="0">
            <a:spAutoFit/>
            <a:scene3d>
              <a:camera prst="orthographicFront"/>
              <a:lightRig rig="threePt" dir="t"/>
            </a:scene3d>
            <a:sp3d contourW="12700"/>
          </a:bodyPr>
          <a:lstStyle/>
          <a:p>
            <a:r>
              <a:rPr lang="en-US" altLang="zh-CN" dirty="0">
                <a:solidFill>
                  <a:srgbClr val="44546A"/>
                </a:solidFill>
                <a:cs typeface="+mn-ea"/>
                <a:sym typeface="+mn-lt"/>
              </a:rPr>
              <a:t>Vulnerability exploitation is one of the manners to do harm to data asset</a:t>
            </a:r>
            <a:endParaRPr lang="zh-CN" altLang="en-US" dirty="0">
              <a:solidFill>
                <a:srgbClr val="44546A"/>
              </a:solidFill>
              <a:cs typeface="+mn-ea"/>
              <a:sym typeface="+mn-lt"/>
            </a:endParaRPr>
          </a:p>
        </p:txBody>
      </p:sp>
      <p:sp>
        <p:nvSpPr>
          <p:cNvPr id="29" name="文本框 28">
            <a:extLst>
              <a:ext uri="{FF2B5EF4-FFF2-40B4-BE49-F238E27FC236}">
                <a16:creationId xmlns:a16="http://schemas.microsoft.com/office/drawing/2014/main" id="{C1F9F2CE-9511-4D6C-A23D-D5A7D74F65F0}"/>
              </a:ext>
            </a:extLst>
          </p:cNvPr>
          <p:cNvSpPr txBox="1"/>
          <p:nvPr/>
        </p:nvSpPr>
        <p:spPr>
          <a:xfrm>
            <a:off x="6987684" y="4442038"/>
            <a:ext cx="5189370" cy="1200329"/>
          </a:xfrm>
          <a:prstGeom prst="rect">
            <a:avLst/>
          </a:prstGeom>
          <a:noFill/>
        </p:spPr>
        <p:txBody>
          <a:bodyPr wrap="square" rtlCol="0">
            <a:spAutoFit/>
            <a:scene3d>
              <a:camera prst="orthographicFront"/>
              <a:lightRig rig="threePt" dir="t"/>
            </a:scene3d>
            <a:sp3d contourW="12700"/>
          </a:bodyPr>
          <a:lstStyle/>
          <a:p>
            <a:r>
              <a:rPr lang="en-US" altLang="zh-CN" dirty="0">
                <a:solidFill>
                  <a:srgbClr val="44546A"/>
                </a:solidFill>
                <a:cs typeface="+mn-ea"/>
                <a:sym typeface="+mn-lt"/>
              </a:rPr>
              <a:t>The key is how to comprehensively understand the nature among various types of information systems vulnerabilities in order to fix vulnerabilities more efficiently. </a:t>
            </a:r>
            <a:endParaRPr lang="zh-CN" altLang="en-US" dirty="0">
              <a:solidFill>
                <a:srgbClr val="44546A"/>
              </a:solidFill>
              <a:cs typeface="+mn-ea"/>
              <a:sym typeface="+mn-lt"/>
            </a:endParaRPr>
          </a:p>
        </p:txBody>
      </p:sp>
      <p:grpSp>
        <p:nvGrpSpPr>
          <p:cNvPr id="31" name="组合 30">
            <a:extLst>
              <a:ext uri="{FF2B5EF4-FFF2-40B4-BE49-F238E27FC236}">
                <a16:creationId xmlns:a16="http://schemas.microsoft.com/office/drawing/2014/main" id="{E0D618FE-FEDC-49F5-9E37-E1B914AC2840}"/>
              </a:ext>
            </a:extLst>
          </p:cNvPr>
          <p:cNvGrpSpPr/>
          <p:nvPr/>
        </p:nvGrpSpPr>
        <p:grpSpPr>
          <a:xfrm>
            <a:off x="6657916" y="2862554"/>
            <a:ext cx="4488460" cy="1333500"/>
            <a:chOff x="6153150" y="3105150"/>
            <a:chExt cx="4488460" cy="1333500"/>
          </a:xfrm>
        </p:grpSpPr>
        <p:cxnSp>
          <p:nvCxnSpPr>
            <p:cNvPr id="32" name="直接连接符 31">
              <a:extLst>
                <a:ext uri="{FF2B5EF4-FFF2-40B4-BE49-F238E27FC236}">
                  <a16:creationId xmlns:a16="http://schemas.microsoft.com/office/drawing/2014/main" id="{0B2B5C6C-6FC5-47E3-856A-73B690DCFE2E}"/>
                </a:ext>
              </a:extLst>
            </p:cNvPr>
            <p:cNvCxnSpPr>
              <a:cxnSpLocks/>
            </p:cNvCxnSpPr>
            <p:nvPr/>
          </p:nvCxnSpPr>
          <p:spPr>
            <a:xfrm>
              <a:off x="6153150" y="31051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C1B5A7C6-5B1A-4181-BA41-8468F6B20B3F}"/>
                </a:ext>
              </a:extLst>
            </p:cNvPr>
            <p:cNvCxnSpPr>
              <a:cxnSpLocks/>
            </p:cNvCxnSpPr>
            <p:nvPr/>
          </p:nvCxnSpPr>
          <p:spPr>
            <a:xfrm>
              <a:off x="6153150" y="44386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sp>
        <p:nvSpPr>
          <p:cNvPr id="34" name="Freeform 15">
            <a:extLst>
              <a:ext uri="{FF2B5EF4-FFF2-40B4-BE49-F238E27FC236}">
                <a16:creationId xmlns:a16="http://schemas.microsoft.com/office/drawing/2014/main" id="{694B17A7-CB01-409B-B9E1-8305678CFA90}"/>
              </a:ext>
            </a:extLst>
          </p:cNvPr>
          <p:cNvSpPr>
            <a:spLocks noEditPoints="1"/>
          </p:cNvSpPr>
          <p:nvPr/>
        </p:nvSpPr>
        <p:spPr bwMode="auto">
          <a:xfrm>
            <a:off x="6472466" y="3179975"/>
            <a:ext cx="370900" cy="317916"/>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rgbClr val="44546A"/>
          </a:solidFill>
          <a:ln>
            <a:noFill/>
          </a:ln>
        </p:spPr>
        <p:txBody>
          <a:bodyPr vert="horz" wrap="square" lIns="83743" tIns="41872" rIns="83743" bIns="41872"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20000"/>
              </a:lnSpc>
              <a:spcBef>
                <a:spcPct val="0"/>
              </a:spcBef>
              <a:spcAft>
                <a:spcPct val="0"/>
              </a:spcAft>
              <a:buClrTx/>
              <a:buSzTx/>
              <a:buFontTx/>
              <a:buNone/>
              <a:tabLst/>
              <a:defRPr/>
            </a:pPr>
            <a:endParaRPr kumimoji="0" lang="zh-CN" altLang="en-US" sz="900" b="0" i="0" u="none" strike="noStrike" kern="1200" cap="none" spc="0" normalizeH="0" baseline="0" noProof="0" dirty="0">
              <a:ln>
                <a:noFill/>
              </a:ln>
              <a:solidFill>
                <a:srgbClr val="44546A"/>
              </a:solidFill>
              <a:effectLst/>
              <a:uLnTx/>
              <a:uFillTx/>
              <a:cs typeface="+mn-ea"/>
              <a:sym typeface="+mn-lt"/>
            </a:endParaRPr>
          </a:p>
        </p:txBody>
      </p:sp>
      <p:sp>
        <p:nvSpPr>
          <p:cNvPr id="35" name="Freeform 17">
            <a:extLst>
              <a:ext uri="{FF2B5EF4-FFF2-40B4-BE49-F238E27FC236}">
                <a16:creationId xmlns:a16="http://schemas.microsoft.com/office/drawing/2014/main" id="{8C3A4099-E314-4249-B933-A2352A98CECC}"/>
              </a:ext>
            </a:extLst>
          </p:cNvPr>
          <p:cNvSpPr>
            <a:spLocks noEditPoints="1"/>
          </p:cNvSpPr>
          <p:nvPr/>
        </p:nvSpPr>
        <p:spPr bwMode="auto">
          <a:xfrm>
            <a:off x="6439615" y="4451142"/>
            <a:ext cx="365897" cy="369333"/>
          </a:xfrm>
          <a:custGeom>
            <a:avLst/>
            <a:gdLst>
              <a:gd name="T0" fmla="*/ 49 w 99"/>
              <a:gd name="T1" fmla="*/ 0 h 100"/>
              <a:gd name="T2" fmla="*/ 99 w 99"/>
              <a:gd name="T3" fmla="*/ 50 h 100"/>
              <a:gd name="T4" fmla="*/ 49 w 99"/>
              <a:gd name="T5" fmla="*/ 100 h 100"/>
              <a:gd name="T6" fmla="*/ 0 w 99"/>
              <a:gd name="T7" fmla="*/ 50 h 100"/>
              <a:gd name="T8" fmla="*/ 49 w 99"/>
              <a:gd name="T9" fmla="*/ 0 h 100"/>
              <a:gd name="T10" fmla="*/ 45 w 99"/>
              <a:gd name="T11" fmla="*/ 15 h 100"/>
              <a:gd name="T12" fmla="*/ 45 w 99"/>
              <a:gd name="T13" fmla="*/ 44 h 100"/>
              <a:gd name="T14" fmla="*/ 54 w 99"/>
              <a:gd name="T15" fmla="*/ 44 h 100"/>
              <a:gd name="T16" fmla="*/ 54 w 99"/>
              <a:gd name="T17" fmla="*/ 15 h 100"/>
              <a:gd name="T18" fmla="*/ 45 w 99"/>
              <a:gd name="T19" fmla="*/ 15 h 100"/>
              <a:gd name="T20" fmla="*/ 67 w 99"/>
              <a:gd name="T21" fmla="*/ 24 h 100"/>
              <a:gd name="T22" fmla="*/ 61 w 99"/>
              <a:gd name="T23" fmla="*/ 32 h 100"/>
              <a:gd name="T24" fmla="*/ 64 w 99"/>
              <a:gd name="T25" fmla="*/ 35 h 100"/>
              <a:gd name="T26" fmla="*/ 70 w 99"/>
              <a:gd name="T27" fmla="*/ 50 h 100"/>
              <a:gd name="T28" fmla="*/ 64 w 99"/>
              <a:gd name="T29" fmla="*/ 65 h 100"/>
              <a:gd name="T30" fmla="*/ 49 w 99"/>
              <a:gd name="T31" fmla="*/ 71 h 100"/>
              <a:gd name="T32" fmla="*/ 35 w 99"/>
              <a:gd name="T33" fmla="*/ 65 h 100"/>
              <a:gd name="T34" fmla="*/ 28 w 99"/>
              <a:gd name="T35" fmla="*/ 50 h 100"/>
              <a:gd name="T36" fmla="*/ 35 w 99"/>
              <a:gd name="T37" fmla="*/ 35 h 100"/>
              <a:gd name="T38" fmla="*/ 37 w 99"/>
              <a:gd name="T39" fmla="*/ 32 h 100"/>
              <a:gd name="T40" fmla="*/ 31 w 99"/>
              <a:gd name="T41" fmla="*/ 24 h 100"/>
              <a:gd name="T42" fmla="*/ 27 w 99"/>
              <a:gd name="T43" fmla="*/ 28 h 100"/>
              <a:gd name="T44" fmla="*/ 18 w 99"/>
              <a:gd name="T45" fmla="*/ 50 h 100"/>
              <a:gd name="T46" fmla="*/ 27 w 99"/>
              <a:gd name="T47" fmla="*/ 72 h 100"/>
              <a:gd name="T48" fmla="*/ 49 w 99"/>
              <a:gd name="T49" fmla="*/ 81 h 100"/>
              <a:gd name="T50" fmla="*/ 72 w 99"/>
              <a:gd name="T51" fmla="*/ 72 h 100"/>
              <a:gd name="T52" fmla="*/ 81 w 99"/>
              <a:gd name="T53" fmla="*/ 50 h 100"/>
              <a:gd name="T54" fmla="*/ 72 w 99"/>
              <a:gd name="T55" fmla="*/ 28 h 100"/>
              <a:gd name="T56" fmla="*/ 67 w 99"/>
              <a:gd name="T57" fmla="*/ 24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9" h="100">
                <a:moveTo>
                  <a:pt x="49" y="0"/>
                </a:moveTo>
                <a:cubicBezTo>
                  <a:pt x="77" y="0"/>
                  <a:pt x="99" y="22"/>
                  <a:pt x="99" y="50"/>
                </a:cubicBezTo>
                <a:cubicBezTo>
                  <a:pt x="99" y="77"/>
                  <a:pt x="77" y="100"/>
                  <a:pt x="49" y="100"/>
                </a:cubicBezTo>
                <a:cubicBezTo>
                  <a:pt x="22" y="100"/>
                  <a:pt x="0" y="77"/>
                  <a:pt x="0" y="50"/>
                </a:cubicBezTo>
                <a:cubicBezTo>
                  <a:pt x="0" y="22"/>
                  <a:pt x="22" y="0"/>
                  <a:pt x="49" y="0"/>
                </a:cubicBezTo>
                <a:close/>
                <a:moveTo>
                  <a:pt x="45" y="15"/>
                </a:moveTo>
                <a:cubicBezTo>
                  <a:pt x="45" y="44"/>
                  <a:pt x="45" y="44"/>
                  <a:pt x="45" y="44"/>
                </a:cubicBezTo>
                <a:cubicBezTo>
                  <a:pt x="54" y="44"/>
                  <a:pt x="54" y="44"/>
                  <a:pt x="54" y="44"/>
                </a:cubicBezTo>
                <a:cubicBezTo>
                  <a:pt x="54" y="15"/>
                  <a:pt x="54" y="15"/>
                  <a:pt x="54" y="15"/>
                </a:cubicBezTo>
                <a:cubicBezTo>
                  <a:pt x="45" y="15"/>
                  <a:pt x="45" y="15"/>
                  <a:pt x="45" y="15"/>
                </a:cubicBezTo>
                <a:close/>
                <a:moveTo>
                  <a:pt x="67" y="24"/>
                </a:moveTo>
                <a:cubicBezTo>
                  <a:pt x="61" y="32"/>
                  <a:pt x="61" y="32"/>
                  <a:pt x="61" y="32"/>
                </a:cubicBezTo>
                <a:cubicBezTo>
                  <a:pt x="62" y="33"/>
                  <a:pt x="63" y="34"/>
                  <a:pt x="64" y="35"/>
                </a:cubicBezTo>
                <a:cubicBezTo>
                  <a:pt x="68" y="39"/>
                  <a:pt x="70" y="44"/>
                  <a:pt x="70" y="50"/>
                </a:cubicBezTo>
                <a:cubicBezTo>
                  <a:pt x="70" y="55"/>
                  <a:pt x="68" y="61"/>
                  <a:pt x="64" y="65"/>
                </a:cubicBezTo>
                <a:cubicBezTo>
                  <a:pt x="60" y="68"/>
                  <a:pt x="55" y="71"/>
                  <a:pt x="49" y="71"/>
                </a:cubicBezTo>
                <a:cubicBezTo>
                  <a:pt x="44" y="71"/>
                  <a:pt x="38" y="68"/>
                  <a:pt x="35" y="65"/>
                </a:cubicBezTo>
                <a:cubicBezTo>
                  <a:pt x="31" y="61"/>
                  <a:pt x="28" y="55"/>
                  <a:pt x="28" y="50"/>
                </a:cubicBezTo>
                <a:cubicBezTo>
                  <a:pt x="28" y="44"/>
                  <a:pt x="31" y="39"/>
                  <a:pt x="35" y="35"/>
                </a:cubicBezTo>
                <a:cubicBezTo>
                  <a:pt x="35" y="34"/>
                  <a:pt x="36" y="33"/>
                  <a:pt x="37" y="32"/>
                </a:cubicBezTo>
                <a:cubicBezTo>
                  <a:pt x="31" y="24"/>
                  <a:pt x="31" y="24"/>
                  <a:pt x="31" y="24"/>
                </a:cubicBezTo>
                <a:cubicBezTo>
                  <a:pt x="30" y="25"/>
                  <a:pt x="29" y="26"/>
                  <a:pt x="27" y="28"/>
                </a:cubicBezTo>
                <a:cubicBezTo>
                  <a:pt x="22" y="33"/>
                  <a:pt x="18" y="41"/>
                  <a:pt x="18" y="50"/>
                </a:cubicBezTo>
                <a:cubicBezTo>
                  <a:pt x="18" y="58"/>
                  <a:pt x="22" y="66"/>
                  <a:pt x="27" y="72"/>
                </a:cubicBezTo>
                <a:cubicBezTo>
                  <a:pt x="33" y="77"/>
                  <a:pt x="41" y="81"/>
                  <a:pt x="49" y="81"/>
                </a:cubicBezTo>
                <a:cubicBezTo>
                  <a:pt x="58" y="81"/>
                  <a:pt x="66" y="77"/>
                  <a:pt x="72" y="72"/>
                </a:cubicBezTo>
                <a:cubicBezTo>
                  <a:pt x="77" y="66"/>
                  <a:pt x="81" y="58"/>
                  <a:pt x="81" y="50"/>
                </a:cubicBezTo>
                <a:cubicBezTo>
                  <a:pt x="81" y="41"/>
                  <a:pt x="77" y="33"/>
                  <a:pt x="72" y="28"/>
                </a:cubicBezTo>
                <a:cubicBezTo>
                  <a:pt x="70" y="26"/>
                  <a:pt x="69" y="25"/>
                  <a:pt x="67" y="24"/>
                </a:cubicBezTo>
                <a:close/>
              </a:path>
            </a:pathLst>
          </a:custGeom>
          <a:solidFill>
            <a:srgbClr val="44546A"/>
          </a:solidFill>
          <a:ln>
            <a:noFill/>
          </a:ln>
        </p:spPr>
        <p:txBody>
          <a:bodyPr vert="horz" wrap="square" lIns="83743" tIns="41872" rIns="83743" bIns="41872"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20000"/>
              </a:lnSpc>
              <a:spcBef>
                <a:spcPct val="0"/>
              </a:spcBef>
              <a:spcAft>
                <a:spcPct val="0"/>
              </a:spcAft>
              <a:buClrTx/>
              <a:buSzTx/>
              <a:buFontTx/>
              <a:buNone/>
              <a:tabLst/>
              <a:defRPr/>
            </a:pPr>
            <a:endParaRPr kumimoji="0" lang="zh-CN" altLang="en-US" sz="900" b="0" i="0" u="none" strike="noStrike" kern="1200" cap="none" spc="0" normalizeH="0" baseline="0" noProof="0" dirty="0">
              <a:ln>
                <a:noFill/>
              </a:ln>
              <a:solidFill>
                <a:srgbClr val="44546A"/>
              </a:solidFill>
              <a:effectLst/>
              <a:uLnTx/>
              <a:uFillTx/>
              <a:cs typeface="+mn-ea"/>
              <a:sym typeface="+mn-lt"/>
            </a:endParaRPr>
          </a:p>
        </p:txBody>
      </p:sp>
      <p:pic>
        <p:nvPicPr>
          <p:cNvPr id="1027" name="Picture 3" descr="网络安全科技图片素材_免费下载_jpg图片格式_VRF高清图片500463181_摄图网">
            <a:extLst>
              <a:ext uri="{FF2B5EF4-FFF2-40B4-BE49-F238E27FC236}">
                <a16:creationId xmlns:a16="http://schemas.microsoft.com/office/drawing/2014/main" id="{86820EC3-E2BC-1C80-4DD1-4573EB22FC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1470" y="1798110"/>
            <a:ext cx="4655647" cy="2630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878449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par>
                                <p:cTn id="13" presetID="53" presetClass="entr" presetSubtype="16" fill="hold" grpId="0" nodeType="withEffect">
                                  <p:stCondLst>
                                    <p:cond delay="500"/>
                                  </p:stCondLst>
                                  <p:childTnLst>
                                    <p:set>
                                      <p:cBhvr>
                                        <p:cTn id="14" dur="1" fill="hold">
                                          <p:stCondLst>
                                            <p:cond delay="0"/>
                                          </p:stCondLst>
                                        </p:cTn>
                                        <p:tgtEl>
                                          <p:spTgt spid="24"/>
                                        </p:tgtEl>
                                        <p:attrNameLst>
                                          <p:attrName>style.visibility</p:attrName>
                                        </p:attrNameLst>
                                      </p:cBhvr>
                                      <p:to>
                                        <p:strVal val="visible"/>
                                      </p:to>
                                    </p:set>
                                    <p:anim calcmode="lin" valueType="num">
                                      <p:cBhvr>
                                        <p:cTn id="15" dur="500" fill="hold"/>
                                        <p:tgtEl>
                                          <p:spTgt spid="24"/>
                                        </p:tgtEl>
                                        <p:attrNameLst>
                                          <p:attrName>ppt_w</p:attrName>
                                        </p:attrNameLst>
                                      </p:cBhvr>
                                      <p:tavLst>
                                        <p:tav tm="0">
                                          <p:val>
                                            <p:fltVal val="0"/>
                                          </p:val>
                                        </p:tav>
                                        <p:tav tm="100000">
                                          <p:val>
                                            <p:strVal val="#ppt_w"/>
                                          </p:val>
                                        </p:tav>
                                      </p:tavLst>
                                    </p:anim>
                                    <p:anim calcmode="lin" valueType="num">
                                      <p:cBhvr>
                                        <p:cTn id="16" dur="500" fill="hold"/>
                                        <p:tgtEl>
                                          <p:spTgt spid="24"/>
                                        </p:tgtEl>
                                        <p:attrNameLst>
                                          <p:attrName>ppt_h</p:attrName>
                                        </p:attrNameLst>
                                      </p:cBhvr>
                                      <p:tavLst>
                                        <p:tav tm="0">
                                          <p:val>
                                            <p:fltVal val="0"/>
                                          </p:val>
                                        </p:tav>
                                        <p:tav tm="100000">
                                          <p:val>
                                            <p:strVal val="#ppt_h"/>
                                          </p:val>
                                        </p:tav>
                                      </p:tavLst>
                                    </p:anim>
                                    <p:animEffect transition="in" filter="fade">
                                      <p:cBhvr>
                                        <p:cTn id="17" dur="500"/>
                                        <p:tgtEl>
                                          <p:spTgt spid="24"/>
                                        </p:tgtEl>
                                      </p:cBhvr>
                                    </p:animEffect>
                                  </p:childTnLst>
                                </p:cTn>
                              </p:par>
                              <p:par>
                                <p:cTn id="18" presetID="53" presetClass="entr" presetSubtype="16" fill="hold" grpId="0" nodeType="withEffect">
                                  <p:stCondLst>
                                    <p:cond delay="500"/>
                                  </p:stCondLst>
                                  <p:childTnLst>
                                    <p:set>
                                      <p:cBhvr>
                                        <p:cTn id="19" dur="1" fill="hold">
                                          <p:stCondLst>
                                            <p:cond delay="0"/>
                                          </p:stCondLst>
                                        </p:cTn>
                                        <p:tgtEl>
                                          <p:spTgt spid="34"/>
                                        </p:tgtEl>
                                        <p:attrNameLst>
                                          <p:attrName>style.visibility</p:attrName>
                                        </p:attrNameLst>
                                      </p:cBhvr>
                                      <p:to>
                                        <p:strVal val="visible"/>
                                      </p:to>
                                    </p:set>
                                    <p:anim calcmode="lin" valueType="num">
                                      <p:cBhvr>
                                        <p:cTn id="20" dur="500" fill="hold"/>
                                        <p:tgtEl>
                                          <p:spTgt spid="34"/>
                                        </p:tgtEl>
                                        <p:attrNameLst>
                                          <p:attrName>ppt_w</p:attrName>
                                        </p:attrNameLst>
                                      </p:cBhvr>
                                      <p:tavLst>
                                        <p:tav tm="0">
                                          <p:val>
                                            <p:fltVal val="0"/>
                                          </p:val>
                                        </p:tav>
                                        <p:tav tm="100000">
                                          <p:val>
                                            <p:strVal val="#ppt_w"/>
                                          </p:val>
                                        </p:tav>
                                      </p:tavLst>
                                    </p:anim>
                                    <p:anim calcmode="lin" valueType="num">
                                      <p:cBhvr>
                                        <p:cTn id="21" dur="500" fill="hold"/>
                                        <p:tgtEl>
                                          <p:spTgt spid="34"/>
                                        </p:tgtEl>
                                        <p:attrNameLst>
                                          <p:attrName>ppt_h</p:attrName>
                                        </p:attrNameLst>
                                      </p:cBhvr>
                                      <p:tavLst>
                                        <p:tav tm="0">
                                          <p:val>
                                            <p:fltVal val="0"/>
                                          </p:val>
                                        </p:tav>
                                        <p:tav tm="100000">
                                          <p:val>
                                            <p:strVal val="#ppt_h"/>
                                          </p:val>
                                        </p:tav>
                                      </p:tavLst>
                                    </p:anim>
                                    <p:animEffect transition="in" filter="fade">
                                      <p:cBhvr>
                                        <p:cTn id="22" dur="500"/>
                                        <p:tgtEl>
                                          <p:spTgt spid="34"/>
                                        </p:tgtEl>
                                      </p:cBhvr>
                                    </p:animEffect>
                                  </p:childTnLst>
                                </p:cTn>
                              </p:par>
                              <p:par>
                                <p:cTn id="23" presetID="53" presetClass="entr" presetSubtype="16" fill="hold" grpId="0" nodeType="withEffect">
                                  <p:stCondLst>
                                    <p:cond delay="500"/>
                                  </p:stCondLst>
                                  <p:childTnLst>
                                    <p:set>
                                      <p:cBhvr>
                                        <p:cTn id="24" dur="1" fill="hold">
                                          <p:stCondLst>
                                            <p:cond delay="0"/>
                                          </p:stCondLst>
                                        </p:cTn>
                                        <p:tgtEl>
                                          <p:spTgt spid="35"/>
                                        </p:tgtEl>
                                        <p:attrNameLst>
                                          <p:attrName>style.visibility</p:attrName>
                                        </p:attrNameLst>
                                      </p:cBhvr>
                                      <p:to>
                                        <p:strVal val="visible"/>
                                      </p:to>
                                    </p:set>
                                    <p:anim calcmode="lin" valueType="num">
                                      <p:cBhvr>
                                        <p:cTn id="25" dur="500" fill="hold"/>
                                        <p:tgtEl>
                                          <p:spTgt spid="35"/>
                                        </p:tgtEl>
                                        <p:attrNameLst>
                                          <p:attrName>ppt_w</p:attrName>
                                        </p:attrNameLst>
                                      </p:cBhvr>
                                      <p:tavLst>
                                        <p:tav tm="0">
                                          <p:val>
                                            <p:fltVal val="0"/>
                                          </p:val>
                                        </p:tav>
                                        <p:tav tm="100000">
                                          <p:val>
                                            <p:strVal val="#ppt_w"/>
                                          </p:val>
                                        </p:tav>
                                      </p:tavLst>
                                    </p:anim>
                                    <p:anim calcmode="lin" valueType="num">
                                      <p:cBhvr>
                                        <p:cTn id="26" dur="500" fill="hold"/>
                                        <p:tgtEl>
                                          <p:spTgt spid="35"/>
                                        </p:tgtEl>
                                        <p:attrNameLst>
                                          <p:attrName>ppt_h</p:attrName>
                                        </p:attrNameLst>
                                      </p:cBhvr>
                                      <p:tavLst>
                                        <p:tav tm="0">
                                          <p:val>
                                            <p:fltVal val="0"/>
                                          </p:val>
                                        </p:tav>
                                        <p:tav tm="100000">
                                          <p:val>
                                            <p:strVal val="#ppt_h"/>
                                          </p:val>
                                        </p:tav>
                                      </p:tavLst>
                                    </p:anim>
                                    <p:animEffect transition="in" filter="fade">
                                      <p:cBhvr>
                                        <p:cTn id="2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4" grpId="0" animBg="1"/>
      <p:bldP spid="3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71080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srgbClr val="44546A"/>
                </a:solidFill>
                <a:effectLst/>
                <a:uLnTx/>
                <a:uFillTx/>
                <a:cs typeface="+mn-ea"/>
                <a:sym typeface="+mn-lt"/>
              </a:rPr>
              <a:t>Literature Review</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24" name="Freeform 13">
            <a:extLst>
              <a:ext uri="{FF2B5EF4-FFF2-40B4-BE49-F238E27FC236}">
                <a16:creationId xmlns:a16="http://schemas.microsoft.com/office/drawing/2014/main" id="{DF1DABA0-0E37-4DD3-99CD-DDC3CB6A1271}"/>
              </a:ext>
            </a:extLst>
          </p:cNvPr>
          <p:cNvSpPr>
            <a:spLocks noEditPoints="1"/>
          </p:cNvSpPr>
          <p:nvPr/>
        </p:nvSpPr>
        <p:spPr bwMode="auto">
          <a:xfrm>
            <a:off x="1242102" y="1360686"/>
            <a:ext cx="2923181" cy="3455962"/>
          </a:xfrm>
          <a:custGeom>
            <a:avLst/>
            <a:gdLst>
              <a:gd name="T0" fmla="*/ 774 w 1058"/>
              <a:gd name="T1" fmla="*/ 1252 h 1252"/>
              <a:gd name="T2" fmla="*/ 283 w 1058"/>
              <a:gd name="T3" fmla="*/ 1252 h 1252"/>
              <a:gd name="T4" fmla="*/ 248 w 1058"/>
              <a:gd name="T5" fmla="*/ 1218 h 1252"/>
              <a:gd name="T6" fmla="*/ 142 w 1058"/>
              <a:gd name="T7" fmla="*/ 887 h 1252"/>
              <a:gd name="T8" fmla="*/ 110 w 1058"/>
              <a:gd name="T9" fmla="*/ 831 h 1252"/>
              <a:gd name="T10" fmla="*/ 0 w 1058"/>
              <a:gd name="T11" fmla="*/ 529 h 1252"/>
              <a:gd name="T12" fmla="*/ 529 w 1058"/>
              <a:gd name="T13" fmla="*/ 0 h 1252"/>
              <a:gd name="T14" fmla="*/ 1058 w 1058"/>
              <a:gd name="T15" fmla="*/ 529 h 1252"/>
              <a:gd name="T16" fmla="*/ 947 w 1058"/>
              <a:gd name="T17" fmla="*/ 831 h 1252"/>
              <a:gd name="T18" fmla="*/ 916 w 1058"/>
              <a:gd name="T19" fmla="*/ 887 h 1252"/>
              <a:gd name="T20" fmla="*/ 810 w 1058"/>
              <a:gd name="T21" fmla="*/ 1218 h 1252"/>
              <a:gd name="T22" fmla="*/ 774 w 1058"/>
              <a:gd name="T23" fmla="*/ 1252 h 1252"/>
              <a:gd name="T24" fmla="*/ 315 w 1058"/>
              <a:gd name="T25" fmla="*/ 1180 h 1252"/>
              <a:gd name="T26" fmla="*/ 742 w 1058"/>
              <a:gd name="T27" fmla="*/ 1180 h 1252"/>
              <a:gd name="T28" fmla="*/ 851 w 1058"/>
              <a:gd name="T29" fmla="*/ 857 h 1252"/>
              <a:gd name="T30" fmla="*/ 885 w 1058"/>
              <a:gd name="T31" fmla="*/ 794 h 1252"/>
              <a:gd name="T32" fmla="*/ 986 w 1058"/>
              <a:gd name="T33" fmla="*/ 529 h 1252"/>
              <a:gd name="T34" fmla="*/ 529 w 1058"/>
              <a:gd name="T35" fmla="*/ 72 h 1252"/>
              <a:gd name="T36" fmla="*/ 72 w 1058"/>
              <a:gd name="T37" fmla="*/ 529 h 1252"/>
              <a:gd name="T38" fmla="*/ 172 w 1058"/>
              <a:gd name="T39" fmla="*/ 794 h 1252"/>
              <a:gd name="T40" fmla="*/ 207 w 1058"/>
              <a:gd name="T41" fmla="*/ 857 h 1252"/>
              <a:gd name="T42" fmla="*/ 315 w 1058"/>
              <a:gd name="T43" fmla="*/ 1180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8" h="1252">
                <a:moveTo>
                  <a:pt x="774" y="1252"/>
                </a:moveTo>
                <a:cubicBezTo>
                  <a:pt x="283" y="1252"/>
                  <a:pt x="283" y="1252"/>
                  <a:pt x="283" y="1252"/>
                </a:cubicBezTo>
                <a:cubicBezTo>
                  <a:pt x="264" y="1252"/>
                  <a:pt x="249" y="1237"/>
                  <a:pt x="248" y="1218"/>
                </a:cubicBezTo>
                <a:cubicBezTo>
                  <a:pt x="247" y="1217"/>
                  <a:pt x="239" y="1097"/>
                  <a:pt x="142" y="887"/>
                </a:cubicBezTo>
                <a:cubicBezTo>
                  <a:pt x="135" y="873"/>
                  <a:pt x="123" y="853"/>
                  <a:pt x="110" y="831"/>
                </a:cubicBezTo>
                <a:cubicBezTo>
                  <a:pt x="66" y="755"/>
                  <a:pt x="0" y="640"/>
                  <a:pt x="0" y="529"/>
                </a:cubicBezTo>
                <a:cubicBezTo>
                  <a:pt x="0" y="238"/>
                  <a:pt x="237" y="0"/>
                  <a:pt x="529" y="0"/>
                </a:cubicBezTo>
                <a:cubicBezTo>
                  <a:pt x="820" y="0"/>
                  <a:pt x="1058" y="238"/>
                  <a:pt x="1058" y="529"/>
                </a:cubicBezTo>
                <a:cubicBezTo>
                  <a:pt x="1058" y="640"/>
                  <a:pt x="991" y="755"/>
                  <a:pt x="947" y="831"/>
                </a:cubicBezTo>
                <a:cubicBezTo>
                  <a:pt x="934" y="853"/>
                  <a:pt x="923" y="873"/>
                  <a:pt x="916" y="887"/>
                </a:cubicBezTo>
                <a:cubicBezTo>
                  <a:pt x="818" y="1097"/>
                  <a:pt x="810" y="1217"/>
                  <a:pt x="810" y="1218"/>
                </a:cubicBezTo>
                <a:cubicBezTo>
                  <a:pt x="809" y="1237"/>
                  <a:pt x="793" y="1252"/>
                  <a:pt x="774" y="1252"/>
                </a:cubicBezTo>
                <a:close/>
                <a:moveTo>
                  <a:pt x="315" y="1180"/>
                </a:moveTo>
                <a:cubicBezTo>
                  <a:pt x="742" y="1180"/>
                  <a:pt x="742" y="1180"/>
                  <a:pt x="742" y="1180"/>
                </a:cubicBezTo>
                <a:cubicBezTo>
                  <a:pt x="751" y="1127"/>
                  <a:pt x="776" y="1017"/>
                  <a:pt x="851" y="857"/>
                </a:cubicBezTo>
                <a:cubicBezTo>
                  <a:pt x="859" y="840"/>
                  <a:pt x="871" y="819"/>
                  <a:pt x="885" y="794"/>
                </a:cubicBezTo>
                <a:cubicBezTo>
                  <a:pt x="928" y="721"/>
                  <a:pt x="986" y="621"/>
                  <a:pt x="986" y="529"/>
                </a:cubicBezTo>
                <a:cubicBezTo>
                  <a:pt x="986" y="277"/>
                  <a:pt x="781" y="72"/>
                  <a:pt x="529" y="72"/>
                </a:cubicBezTo>
                <a:cubicBezTo>
                  <a:pt x="277" y="72"/>
                  <a:pt x="72" y="277"/>
                  <a:pt x="72" y="529"/>
                </a:cubicBezTo>
                <a:cubicBezTo>
                  <a:pt x="72" y="621"/>
                  <a:pt x="130" y="721"/>
                  <a:pt x="172" y="794"/>
                </a:cubicBezTo>
                <a:cubicBezTo>
                  <a:pt x="187" y="819"/>
                  <a:pt x="199" y="840"/>
                  <a:pt x="207" y="857"/>
                </a:cubicBezTo>
                <a:cubicBezTo>
                  <a:pt x="281" y="1017"/>
                  <a:pt x="307" y="1127"/>
                  <a:pt x="315" y="1180"/>
                </a:cubicBezTo>
                <a:close/>
              </a:path>
            </a:pathLst>
          </a:custGeom>
          <a:solidFill>
            <a:srgbClr val="44546A"/>
          </a:solidFill>
          <a:ln>
            <a:noFill/>
          </a:ln>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sp>
        <p:nvSpPr>
          <p:cNvPr id="25" name="Freeform 16">
            <a:extLst>
              <a:ext uri="{FF2B5EF4-FFF2-40B4-BE49-F238E27FC236}">
                <a16:creationId xmlns:a16="http://schemas.microsoft.com/office/drawing/2014/main" id="{1C7AD684-37A5-4CD9-832B-5EB86D6D4B40}"/>
              </a:ext>
            </a:extLst>
          </p:cNvPr>
          <p:cNvSpPr>
            <a:spLocks noEditPoints="1"/>
          </p:cNvSpPr>
          <p:nvPr/>
        </p:nvSpPr>
        <p:spPr bwMode="auto">
          <a:xfrm>
            <a:off x="1955837" y="5047605"/>
            <a:ext cx="1494000" cy="1198362"/>
          </a:xfrm>
          <a:custGeom>
            <a:avLst/>
            <a:gdLst>
              <a:gd name="T0" fmla="*/ 495 w 541"/>
              <a:gd name="T1" fmla="*/ 223 h 434"/>
              <a:gd name="T2" fmla="*/ 540 w 541"/>
              <a:gd name="T3" fmla="*/ 168 h 434"/>
              <a:gd name="T4" fmla="*/ 494 w 541"/>
              <a:gd name="T5" fmla="*/ 112 h 434"/>
              <a:gd name="T6" fmla="*/ 540 w 541"/>
              <a:gd name="T7" fmla="*/ 57 h 434"/>
              <a:gd name="T8" fmla="*/ 483 w 541"/>
              <a:gd name="T9" fmla="*/ 0 h 434"/>
              <a:gd name="T10" fmla="*/ 56 w 541"/>
              <a:gd name="T11" fmla="*/ 0 h 434"/>
              <a:gd name="T12" fmla="*/ 0 w 541"/>
              <a:gd name="T13" fmla="*/ 56 h 434"/>
              <a:gd name="T14" fmla="*/ 46 w 541"/>
              <a:gd name="T15" fmla="*/ 112 h 434"/>
              <a:gd name="T16" fmla="*/ 0 w 541"/>
              <a:gd name="T17" fmla="*/ 167 h 434"/>
              <a:gd name="T18" fmla="*/ 46 w 541"/>
              <a:gd name="T19" fmla="*/ 223 h 434"/>
              <a:gd name="T20" fmla="*/ 1 w 541"/>
              <a:gd name="T21" fmla="*/ 278 h 434"/>
              <a:gd name="T22" fmla="*/ 57 w 541"/>
              <a:gd name="T23" fmla="*/ 334 h 434"/>
              <a:gd name="T24" fmla="*/ 157 w 541"/>
              <a:gd name="T25" fmla="*/ 334 h 434"/>
              <a:gd name="T26" fmla="*/ 161 w 541"/>
              <a:gd name="T27" fmla="*/ 351 h 434"/>
              <a:gd name="T28" fmla="*/ 272 w 541"/>
              <a:gd name="T29" fmla="*/ 433 h 434"/>
              <a:gd name="T30" fmla="*/ 383 w 541"/>
              <a:gd name="T31" fmla="*/ 335 h 434"/>
              <a:gd name="T32" fmla="*/ 484 w 541"/>
              <a:gd name="T33" fmla="*/ 335 h 434"/>
              <a:gd name="T34" fmla="*/ 541 w 541"/>
              <a:gd name="T35" fmla="*/ 278 h 434"/>
              <a:gd name="T36" fmla="*/ 495 w 541"/>
              <a:gd name="T37" fmla="*/ 223 h 434"/>
              <a:gd name="T38" fmla="*/ 423 w 541"/>
              <a:gd name="T39" fmla="*/ 241 h 434"/>
              <a:gd name="T40" fmla="*/ 118 w 541"/>
              <a:gd name="T41" fmla="*/ 241 h 434"/>
              <a:gd name="T42" fmla="*/ 104 w 541"/>
              <a:gd name="T43" fmla="*/ 227 h 434"/>
              <a:gd name="T44" fmla="*/ 118 w 541"/>
              <a:gd name="T45" fmla="*/ 213 h 434"/>
              <a:gd name="T46" fmla="*/ 423 w 541"/>
              <a:gd name="T47" fmla="*/ 213 h 434"/>
              <a:gd name="T48" fmla="*/ 437 w 541"/>
              <a:gd name="T49" fmla="*/ 227 h 434"/>
              <a:gd name="T50" fmla="*/ 423 w 541"/>
              <a:gd name="T51" fmla="*/ 241 h 434"/>
              <a:gd name="T52" fmla="*/ 423 w 541"/>
              <a:gd name="T53" fmla="*/ 116 h 434"/>
              <a:gd name="T54" fmla="*/ 118 w 541"/>
              <a:gd name="T55" fmla="*/ 116 h 434"/>
              <a:gd name="T56" fmla="*/ 104 w 541"/>
              <a:gd name="T57" fmla="*/ 102 h 434"/>
              <a:gd name="T58" fmla="*/ 118 w 541"/>
              <a:gd name="T59" fmla="*/ 88 h 434"/>
              <a:gd name="T60" fmla="*/ 423 w 541"/>
              <a:gd name="T61" fmla="*/ 88 h 434"/>
              <a:gd name="T62" fmla="*/ 437 w 541"/>
              <a:gd name="T63" fmla="*/ 102 h 434"/>
              <a:gd name="T64" fmla="*/ 423 w 541"/>
              <a:gd name="T65" fmla="*/ 116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1" h="434">
                <a:moveTo>
                  <a:pt x="495" y="223"/>
                </a:moveTo>
                <a:cubicBezTo>
                  <a:pt x="521" y="218"/>
                  <a:pt x="540" y="195"/>
                  <a:pt x="540" y="168"/>
                </a:cubicBezTo>
                <a:cubicBezTo>
                  <a:pt x="540" y="140"/>
                  <a:pt x="520" y="117"/>
                  <a:pt x="494" y="112"/>
                </a:cubicBezTo>
                <a:cubicBezTo>
                  <a:pt x="520" y="107"/>
                  <a:pt x="540" y="84"/>
                  <a:pt x="540" y="57"/>
                </a:cubicBezTo>
                <a:cubicBezTo>
                  <a:pt x="540" y="26"/>
                  <a:pt x="514" y="0"/>
                  <a:pt x="483" y="0"/>
                </a:cubicBezTo>
                <a:cubicBezTo>
                  <a:pt x="56" y="0"/>
                  <a:pt x="56" y="0"/>
                  <a:pt x="56" y="0"/>
                </a:cubicBezTo>
                <a:cubicBezTo>
                  <a:pt x="25" y="0"/>
                  <a:pt x="0" y="25"/>
                  <a:pt x="0" y="56"/>
                </a:cubicBezTo>
                <a:cubicBezTo>
                  <a:pt x="0" y="84"/>
                  <a:pt x="20" y="107"/>
                  <a:pt x="46" y="112"/>
                </a:cubicBezTo>
                <a:cubicBezTo>
                  <a:pt x="20" y="117"/>
                  <a:pt x="0" y="140"/>
                  <a:pt x="0" y="167"/>
                </a:cubicBezTo>
                <a:cubicBezTo>
                  <a:pt x="0" y="195"/>
                  <a:pt x="20" y="218"/>
                  <a:pt x="46" y="223"/>
                </a:cubicBezTo>
                <a:cubicBezTo>
                  <a:pt x="20" y="228"/>
                  <a:pt x="1" y="250"/>
                  <a:pt x="1" y="278"/>
                </a:cubicBezTo>
                <a:cubicBezTo>
                  <a:pt x="1" y="309"/>
                  <a:pt x="26" y="334"/>
                  <a:pt x="57" y="334"/>
                </a:cubicBezTo>
                <a:cubicBezTo>
                  <a:pt x="157" y="334"/>
                  <a:pt x="157" y="334"/>
                  <a:pt x="157" y="334"/>
                </a:cubicBezTo>
                <a:cubicBezTo>
                  <a:pt x="158" y="340"/>
                  <a:pt x="159" y="345"/>
                  <a:pt x="161" y="351"/>
                </a:cubicBezTo>
                <a:cubicBezTo>
                  <a:pt x="175" y="399"/>
                  <a:pt x="219" y="434"/>
                  <a:pt x="272" y="433"/>
                </a:cubicBezTo>
                <a:cubicBezTo>
                  <a:pt x="331" y="433"/>
                  <a:pt x="380" y="392"/>
                  <a:pt x="383" y="335"/>
                </a:cubicBezTo>
                <a:cubicBezTo>
                  <a:pt x="484" y="335"/>
                  <a:pt x="484" y="335"/>
                  <a:pt x="484" y="335"/>
                </a:cubicBezTo>
                <a:cubicBezTo>
                  <a:pt x="515" y="335"/>
                  <a:pt x="541" y="309"/>
                  <a:pt x="541" y="278"/>
                </a:cubicBezTo>
                <a:cubicBezTo>
                  <a:pt x="541" y="251"/>
                  <a:pt x="521" y="228"/>
                  <a:pt x="495" y="223"/>
                </a:cubicBezTo>
                <a:close/>
                <a:moveTo>
                  <a:pt x="423" y="241"/>
                </a:moveTo>
                <a:cubicBezTo>
                  <a:pt x="118" y="241"/>
                  <a:pt x="118" y="241"/>
                  <a:pt x="118" y="241"/>
                </a:cubicBezTo>
                <a:cubicBezTo>
                  <a:pt x="110" y="241"/>
                  <a:pt x="104" y="234"/>
                  <a:pt x="104" y="227"/>
                </a:cubicBezTo>
                <a:cubicBezTo>
                  <a:pt x="104" y="219"/>
                  <a:pt x="110" y="213"/>
                  <a:pt x="118" y="213"/>
                </a:cubicBezTo>
                <a:cubicBezTo>
                  <a:pt x="423" y="213"/>
                  <a:pt x="423" y="213"/>
                  <a:pt x="423" y="213"/>
                </a:cubicBezTo>
                <a:cubicBezTo>
                  <a:pt x="431" y="213"/>
                  <a:pt x="437" y="219"/>
                  <a:pt x="437" y="227"/>
                </a:cubicBezTo>
                <a:cubicBezTo>
                  <a:pt x="437" y="234"/>
                  <a:pt x="431" y="241"/>
                  <a:pt x="423" y="241"/>
                </a:cubicBezTo>
                <a:close/>
                <a:moveTo>
                  <a:pt x="423" y="116"/>
                </a:moveTo>
                <a:cubicBezTo>
                  <a:pt x="118" y="116"/>
                  <a:pt x="118" y="116"/>
                  <a:pt x="118" y="116"/>
                </a:cubicBezTo>
                <a:cubicBezTo>
                  <a:pt x="110" y="116"/>
                  <a:pt x="104" y="110"/>
                  <a:pt x="104" y="102"/>
                </a:cubicBezTo>
                <a:cubicBezTo>
                  <a:pt x="104" y="95"/>
                  <a:pt x="110" y="88"/>
                  <a:pt x="118" y="88"/>
                </a:cubicBezTo>
                <a:cubicBezTo>
                  <a:pt x="423" y="88"/>
                  <a:pt x="423" y="88"/>
                  <a:pt x="423" y="88"/>
                </a:cubicBezTo>
                <a:cubicBezTo>
                  <a:pt x="431" y="88"/>
                  <a:pt x="437" y="95"/>
                  <a:pt x="437" y="102"/>
                </a:cubicBezTo>
                <a:cubicBezTo>
                  <a:pt x="437" y="110"/>
                  <a:pt x="431" y="116"/>
                  <a:pt x="423" y="116"/>
                </a:cubicBezTo>
                <a:close/>
              </a:path>
            </a:pathLst>
          </a:custGeom>
          <a:solidFill>
            <a:srgbClr val="44546A"/>
          </a:solidFill>
          <a:ln>
            <a:noFill/>
          </a:ln>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grpSp>
        <p:nvGrpSpPr>
          <p:cNvPr id="26" name="Group 12">
            <a:extLst>
              <a:ext uri="{FF2B5EF4-FFF2-40B4-BE49-F238E27FC236}">
                <a16:creationId xmlns:a16="http://schemas.microsoft.com/office/drawing/2014/main" id="{70AE771E-EE2C-4E48-9A36-90FD148A1C1C}"/>
              </a:ext>
            </a:extLst>
          </p:cNvPr>
          <p:cNvGrpSpPr/>
          <p:nvPr/>
        </p:nvGrpSpPr>
        <p:grpSpPr>
          <a:xfrm>
            <a:off x="1551195" y="1762719"/>
            <a:ext cx="2300613" cy="2059155"/>
            <a:chOff x="8169276" y="952501"/>
            <a:chExt cx="3781424" cy="3384550"/>
          </a:xfrm>
          <a:solidFill>
            <a:srgbClr val="44546A"/>
          </a:solidFill>
        </p:grpSpPr>
        <p:sp>
          <p:nvSpPr>
            <p:cNvPr id="27" name="Freeform 10">
              <a:extLst>
                <a:ext uri="{FF2B5EF4-FFF2-40B4-BE49-F238E27FC236}">
                  <a16:creationId xmlns:a16="http://schemas.microsoft.com/office/drawing/2014/main" id="{104711B0-34DD-4628-BDFD-F1F5F779ACC3}"/>
                </a:ext>
              </a:extLst>
            </p:cNvPr>
            <p:cNvSpPr>
              <a:spLocks/>
            </p:cNvSpPr>
            <p:nvPr/>
          </p:nvSpPr>
          <p:spPr bwMode="auto">
            <a:xfrm>
              <a:off x="9297988" y="1533526"/>
              <a:ext cx="1392237" cy="1004888"/>
            </a:xfrm>
            <a:custGeom>
              <a:avLst/>
              <a:gdLst>
                <a:gd name="T0" fmla="*/ 142 w 370"/>
                <a:gd name="T1" fmla="*/ 228 h 267"/>
                <a:gd name="T2" fmla="*/ 241 w 370"/>
                <a:gd name="T3" fmla="*/ 248 h 267"/>
                <a:gd name="T4" fmla="*/ 303 w 370"/>
                <a:gd name="T5" fmla="*/ 226 h 267"/>
                <a:gd name="T6" fmla="*/ 368 w 370"/>
                <a:gd name="T7" fmla="*/ 107 h 267"/>
                <a:gd name="T8" fmla="*/ 278 w 370"/>
                <a:gd name="T9" fmla="*/ 11 h 267"/>
                <a:gd name="T10" fmla="*/ 179 w 370"/>
                <a:gd name="T11" fmla="*/ 58 h 267"/>
                <a:gd name="T12" fmla="*/ 168 w 370"/>
                <a:gd name="T13" fmla="*/ 65 h 267"/>
                <a:gd name="T14" fmla="*/ 155 w 370"/>
                <a:gd name="T15" fmla="*/ 60 h 267"/>
                <a:gd name="T16" fmla="*/ 67 w 370"/>
                <a:gd name="T17" fmla="*/ 47 h 267"/>
                <a:gd name="T18" fmla="*/ 0 w 370"/>
                <a:gd name="T19" fmla="*/ 116 h 267"/>
                <a:gd name="T20" fmla="*/ 9 w 370"/>
                <a:gd name="T21" fmla="*/ 121 h 267"/>
                <a:gd name="T22" fmla="*/ 84 w 370"/>
                <a:gd name="T23" fmla="*/ 267 h 267"/>
                <a:gd name="T24" fmla="*/ 142 w 370"/>
                <a:gd name="T25" fmla="*/ 228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267">
                  <a:moveTo>
                    <a:pt x="142" y="228"/>
                  </a:moveTo>
                  <a:cubicBezTo>
                    <a:pt x="189" y="219"/>
                    <a:pt x="225" y="237"/>
                    <a:pt x="241" y="248"/>
                  </a:cubicBezTo>
                  <a:cubicBezTo>
                    <a:pt x="253" y="241"/>
                    <a:pt x="275" y="230"/>
                    <a:pt x="303" y="226"/>
                  </a:cubicBezTo>
                  <a:cubicBezTo>
                    <a:pt x="304" y="191"/>
                    <a:pt x="319" y="134"/>
                    <a:pt x="368" y="107"/>
                  </a:cubicBezTo>
                  <a:cubicBezTo>
                    <a:pt x="370" y="82"/>
                    <a:pt x="350" y="22"/>
                    <a:pt x="278" y="11"/>
                  </a:cubicBezTo>
                  <a:cubicBezTo>
                    <a:pt x="211" y="0"/>
                    <a:pt x="181" y="56"/>
                    <a:pt x="179" y="58"/>
                  </a:cubicBezTo>
                  <a:cubicBezTo>
                    <a:pt x="177" y="62"/>
                    <a:pt x="173" y="65"/>
                    <a:pt x="168" y="65"/>
                  </a:cubicBezTo>
                  <a:cubicBezTo>
                    <a:pt x="163" y="66"/>
                    <a:pt x="158" y="64"/>
                    <a:pt x="155" y="60"/>
                  </a:cubicBezTo>
                  <a:cubicBezTo>
                    <a:pt x="155" y="59"/>
                    <a:pt x="133" y="32"/>
                    <a:pt x="67" y="47"/>
                  </a:cubicBezTo>
                  <a:cubicBezTo>
                    <a:pt x="14" y="60"/>
                    <a:pt x="2" y="101"/>
                    <a:pt x="0" y="116"/>
                  </a:cubicBezTo>
                  <a:cubicBezTo>
                    <a:pt x="3" y="117"/>
                    <a:pt x="6" y="119"/>
                    <a:pt x="9" y="121"/>
                  </a:cubicBezTo>
                  <a:cubicBezTo>
                    <a:pt x="63" y="161"/>
                    <a:pt x="80" y="224"/>
                    <a:pt x="84" y="267"/>
                  </a:cubicBezTo>
                  <a:cubicBezTo>
                    <a:pt x="96" y="250"/>
                    <a:pt x="114" y="234"/>
                    <a:pt x="142" y="2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sp>
          <p:nvSpPr>
            <p:cNvPr id="28" name="Freeform 11">
              <a:extLst>
                <a:ext uri="{FF2B5EF4-FFF2-40B4-BE49-F238E27FC236}">
                  <a16:creationId xmlns:a16="http://schemas.microsoft.com/office/drawing/2014/main" id="{F2709E79-D434-4629-9594-B87A517DFE95}"/>
                </a:ext>
              </a:extLst>
            </p:cNvPr>
            <p:cNvSpPr>
              <a:spLocks/>
            </p:cNvSpPr>
            <p:nvPr/>
          </p:nvSpPr>
          <p:spPr bwMode="auto">
            <a:xfrm>
              <a:off x="8169276" y="952501"/>
              <a:ext cx="3781424" cy="3384550"/>
            </a:xfrm>
            <a:custGeom>
              <a:avLst/>
              <a:gdLst>
                <a:gd name="T0" fmla="*/ 932 w 1005"/>
                <a:gd name="T1" fmla="*/ 313 h 899"/>
                <a:gd name="T2" fmla="*/ 693 w 1005"/>
                <a:gd name="T3" fmla="*/ 126 h 899"/>
                <a:gd name="T4" fmla="*/ 192 w 1005"/>
                <a:gd name="T5" fmla="*/ 181 h 899"/>
                <a:gd name="T6" fmla="*/ 261 w 1005"/>
                <a:gd name="T7" fmla="*/ 549 h 899"/>
                <a:gd name="T8" fmla="*/ 292 w 1005"/>
                <a:gd name="T9" fmla="*/ 298 h 899"/>
                <a:gd name="T10" fmla="*/ 155 w 1005"/>
                <a:gd name="T11" fmla="*/ 377 h 899"/>
                <a:gd name="T12" fmla="*/ 244 w 1005"/>
                <a:gd name="T13" fmla="*/ 409 h 899"/>
                <a:gd name="T14" fmla="*/ 255 w 1005"/>
                <a:gd name="T15" fmla="*/ 435 h 899"/>
                <a:gd name="T16" fmla="*/ 128 w 1005"/>
                <a:gd name="T17" fmla="*/ 388 h 899"/>
                <a:gd name="T18" fmla="*/ 274 w 1005"/>
                <a:gd name="T19" fmla="*/ 257 h 899"/>
                <a:gd name="T20" fmla="*/ 464 w 1005"/>
                <a:gd name="T21" fmla="*/ 184 h 899"/>
                <a:gd name="T22" fmla="*/ 673 w 1005"/>
                <a:gd name="T23" fmla="*/ 190 h 899"/>
                <a:gd name="T24" fmla="*/ 851 w 1005"/>
                <a:gd name="T25" fmla="*/ 291 h 899"/>
                <a:gd name="T26" fmla="*/ 914 w 1005"/>
                <a:gd name="T27" fmla="*/ 518 h 899"/>
                <a:gd name="T28" fmla="*/ 747 w 1005"/>
                <a:gd name="T29" fmla="*/ 572 h 899"/>
                <a:gd name="T30" fmla="*/ 474 w 1005"/>
                <a:gd name="T31" fmla="*/ 615 h 899"/>
                <a:gd name="T32" fmla="*/ 421 w 1005"/>
                <a:gd name="T33" fmla="*/ 572 h 899"/>
                <a:gd name="T34" fmla="*/ 446 w 1005"/>
                <a:gd name="T35" fmla="*/ 560 h 899"/>
                <a:gd name="T36" fmla="*/ 553 w 1005"/>
                <a:gd name="T37" fmla="*/ 547 h 899"/>
                <a:gd name="T38" fmla="*/ 854 w 1005"/>
                <a:gd name="T39" fmla="*/ 560 h 899"/>
                <a:gd name="T40" fmla="*/ 857 w 1005"/>
                <a:gd name="T41" fmla="*/ 427 h 899"/>
                <a:gd name="T42" fmla="*/ 831 w 1005"/>
                <a:gd name="T43" fmla="*/ 311 h 899"/>
                <a:gd name="T44" fmla="*/ 632 w 1005"/>
                <a:gd name="T45" fmla="*/ 378 h 899"/>
                <a:gd name="T46" fmla="*/ 742 w 1005"/>
                <a:gd name="T47" fmla="*/ 461 h 899"/>
                <a:gd name="T48" fmla="*/ 549 w 1005"/>
                <a:gd name="T49" fmla="*/ 430 h 899"/>
                <a:gd name="T50" fmla="*/ 447 w 1005"/>
                <a:gd name="T51" fmla="*/ 410 h 899"/>
                <a:gd name="T52" fmla="*/ 381 w 1005"/>
                <a:gd name="T53" fmla="*/ 488 h 899"/>
                <a:gd name="T54" fmla="*/ 300 w 1005"/>
                <a:gd name="T55" fmla="*/ 535 h 899"/>
                <a:gd name="T56" fmla="*/ 298 w 1005"/>
                <a:gd name="T57" fmla="*/ 538 h 899"/>
                <a:gd name="T58" fmla="*/ 274 w 1005"/>
                <a:gd name="T59" fmla="*/ 618 h 899"/>
                <a:gd name="T60" fmla="*/ 288 w 1005"/>
                <a:gd name="T61" fmla="*/ 665 h 899"/>
                <a:gd name="T62" fmla="*/ 352 w 1005"/>
                <a:gd name="T63" fmla="*/ 724 h 899"/>
                <a:gd name="T64" fmla="*/ 571 w 1005"/>
                <a:gd name="T65" fmla="*/ 769 h 899"/>
                <a:gd name="T66" fmla="*/ 570 w 1005"/>
                <a:gd name="T67" fmla="*/ 769 h 899"/>
                <a:gd name="T68" fmla="*/ 681 w 1005"/>
                <a:gd name="T69" fmla="*/ 675 h 899"/>
                <a:gd name="T70" fmla="*/ 650 w 1005"/>
                <a:gd name="T71" fmla="*/ 634 h 899"/>
                <a:gd name="T72" fmla="*/ 708 w 1005"/>
                <a:gd name="T73" fmla="*/ 665 h 899"/>
                <a:gd name="T74" fmla="*/ 691 w 1005"/>
                <a:gd name="T75" fmla="*/ 750 h 899"/>
                <a:gd name="T76" fmla="*/ 491 w 1005"/>
                <a:gd name="T77" fmla="*/ 785 h 899"/>
                <a:gd name="T78" fmla="*/ 787 w 1005"/>
                <a:gd name="T79" fmla="*/ 830 h 899"/>
                <a:gd name="T80" fmla="*/ 1001 w 1005"/>
                <a:gd name="T81" fmla="*/ 47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5" h="899">
                  <a:moveTo>
                    <a:pt x="1001" y="474"/>
                  </a:moveTo>
                  <a:cubicBezTo>
                    <a:pt x="997" y="357"/>
                    <a:pt x="932" y="313"/>
                    <a:pt x="932" y="313"/>
                  </a:cubicBezTo>
                  <a:cubicBezTo>
                    <a:pt x="932" y="313"/>
                    <a:pt x="924" y="257"/>
                    <a:pt x="873" y="197"/>
                  </a:cubicBezTo>
                  <a:cubicBezTo>
                    <a:pt x="794" y="111"/>
                    <a:pt x="693" y="126"/>
                    <a:pt x="693" y="126"/>
                  </a:cubicBezTo>
                  <a:cubicBezTo>
                    <a:pt x="563" y="0"/>
                    <a:pt x="430" y="97"/>
                    <a:pt x="430" y="97"/>
                  </a:cubicBezTo>
                  <a:cubicBezTo>
                    <a:pt x="245" y="36"/>
                    <a:pt x="192" y="181"/>
                    <a:pt x="192" y="181"/>
                  </a:cubicBezTo>
                  <a:cubicBezTo>
                    <a:pt x="86" y="193"/>
                    <a:pt x="0" y="317"/>
                    <a:pt x="77" y="450"/>
                  </a:cubicBezTo>
                  <a:cubicBezTo>
                    <a:pt x="136" y="552"/>
                    <a:pt x="224" y="554"/>
                    <a:pt x="261" y="549"/>
                  </a:cubicBezTo>
                  <a:cubicBezTo>
                    <a:pt x="274" y="517"/>
                    <a:pt x="300" y="481"/>
                    <a:pt x="357" y="465"/>
                  </a:cubicBezTo>
                  <a:cubicBezTo>
                    <a:pt x="358" y="459"/>
                    <a:pt x="365" y="350"/>
                    <a:pt x="292" y="298"/>
                  </a:cubicBezTo>
                  <a:cubicBezTo>
                    <a:pt x="249" y="267"/>
                    <a:pt x="201" y="275"/>
                    <a:pt x="174" y="295"/>
                  </a:cubicBezTo>
                  <a:cubicBezTo>
                    <a:pt x="149" y="315"/>
                    <a:pt x="142" y="345"/>
                    <a:pt x="155" y="377"/>
                  </a:cubicBezTo>
                  <a:cubicBezTo>
                    <a:pt x="161" y="394"/>
                    <a:pt x="171" y="405"/>
                    <a:pt x="185" y="411"/>
                  </a:cubicBezTo>
                  <a:cubicBezTo>
                    <a:pt x="212" y="422"/>
                    <a:pt x="243" y="409"/>
                    <a:pt x="244" y="409"/>
                  </a:cubicBezTo>
                  <a:cubicBezTo>
                    <a:pt x="251" y="406"/>
                    <a:pt x="259" y="410"/>
                    <a:pt x="262" y="417"/>
                  </a:cubicBezTo>
                  <a:cubicBezTo>
                    <a:pt x="265" y="424"/>
                    <a:pt x="262" y="432"/>
                    <a:pt x="255" y="435"/>
                  </a:cubicBezTo>
                  <a:cubicBezTo>
                    <a:pt x="253" y="436"/>
                    <a:pt x="212" y="453"/>
                    <a:pt x="174" y="437"/>
                  </a:cubicBezTo>
                  <a:cubicBezTo>
                    <a:pt x="154" y="429"/>
                    <a:pt x="138" y="412"/>
                    <a:pt x="128" y="388"/>
                  </a:cubicBezTo>
                  <a:cubicBezTo>
                    <a:pt x="111" y="343"/>
                    <a:pt x="122" y="300"/>
                    <a:pt x="157" y="273"/>
                  </a:cubicBezTo>
                  <a:cubicBezTo>
                    <a:pt x="189" y="248"/>
                    <a:pt x="234" y="243"/>
                    <a:pt x="274" y="257"/>
                  </a:cubicBezTo>
                  <a:cubicBezTo>
                    <a:pt x="281" y="227"/>
                    <a:pt x="304" y="187"/>
                    <a:pt x="361" y="174"/>
                  </a:cubicBezTo>
                  <a:cubicBezTo>
                    <a:pt x="415" y="161"/>
                    <a:pt x="447" y="173"/>
                    <a:pt x="464" y="184"/>
                  </a:cubicBezTo>
                  <a:cubicBezTo>
                    <a:pt x="484" y="158"/>
                    <a:pt x="524" y="127"/>
                    <a:pt x="582" y="137"/>
                  </a:cubicBezTo>
                  <a:cubicBezTo>
                    <a:pt x="631" y="145"/>
                    <a:pt x="658" y="170"/>
                    <a:pt x="673" y="190"/>
                  </a:cubicBezTo>
                  <a:cubicBezTo>
                    <a:pt x="686" y="208"/>
                    <a:pt x="694" y="230"/>
                    <a:pt x="696" y="250"/>
                  </a:cubicBezTo>
                  <a:cubicBezTo>
                    <a:pt x="751" y="237"/>
                    <a:pt x="814" y="253"/>
                    <a:pt x="851" y="291"/>
                  </a:cubicBezTo>
                  <a:cubicBezTo>
                    <a:pt x="881" y="322"/>
                    <a:pt x="892" y="365"/>
                    <a:pt x="881" y="411"/>
                  </a:cubicBezTo>
                  <a:cubicBezTo>
                    <a:pt x="895" y="424"/>
                    <a:pt x="922" y="459"/>
                    <a:pt x="914" y="518"/>
                  </a:cubicBezTo>
                  <a:cubicBezTo>
                    <a:pt x="910" y="549"/>
                    <a:pt x="893" y="573"/>
                    <a:pt x="866" y="586"/>
                  </a:cubicBezTo>
                  <a:cubicBezTo>
                    <a:pt x="831" y="602"/>
                    <a:pt x="785" y="596"/>
                    <a:pt x="747" y="572"/>
                  </a:cubicBezTo>
                  <a:cubicBezTo>
                    <a:pt x="693" y="538"/>
                    <a:pt x="609" y="536"/>
                    <a:pt x="571" y="568"/>
                  </a:cubicBezTo>
                  <a:cubicBezTo>
                    <a:pt x="541" y="593"/>
                    <a:pt x="507" y="618"/>
                    <a:pt x="474" y="615"/>
                  </a:cubicBezTo>
                  <a:cubicBezTo>
                    <a:pt x="472" y="615"/>
                    <a:pt x="469" y="615"/>
                    <a:pt x="466" y="614"/>
                  </a:cubicBezTo>
                  <a:cubicBezTo>
                    <a:pt x="447" y="610"/>
                    <a:pt x="432" y="596"/>
                    <a:pt x="421" y="572"/>
                  </a:cubicBezTo>
                  <a:cubicBezTo>
                    <a:pt x="417" y="565"/>
                    <a:pt x="420" y="557"/>
                    <a:pt x="427" y="554"/>
                  </a:cubicBezTo>
                  <a:cubicBezTo>
                    <a:pt x="434" y="550"/>
                    <a:pt x="443" y="553"/>
                    <a:pt x="446" y="560"/>
                  </a:cubicBezTo>
                  <a:cubicBezTo>
                    <a:pt x="453" y="576"/>
                    <a:pt x="462" y="584"/>
                    <a:pt x="473" y="586"/>
                  </a:cubicBezTo>
                  <a:cubicBezTo>
                    <a:pt x="496" y="592"/>
                    <a:pt x="530" y="566"/>
                    <a:pt x="553" y="547"/>
                  </a:cubicBezTo>
                  <a:cubicBezTo>
                    <a:pt x="601" y="506"/>
                    <a:pt x="697" y="507"/>
                    <a:pt x="762" y="548"/>
                  </a:cubicBezTo>
                  <a:cubicBezTo>
                    <a:pt x="792" y="567"/>
                    <a:pt x="828" y="572"/>
                    <a:pt x="854" y="560"/>
                  </a:cubicBezTo>
                  <a:cubicBezTo>
                    <a:pt x="872" y="552"/>
                    <a:pt x="883" y="536"/>
                    <a:pt x="886" y="514"/>
                  </a:cubicBezTo>
                  <a:cubicBezTo>
                    <a:pt x="895" y="455"/>
                    <a:pt x="858" y="427"/>
                    <a:pt x="857" y="427"/>
                  </a:cubicBezTo>
                  <a:cubicBezTo>
                    <a:pt x="852" y="424"/>
                    <a:pt x="850" y="418"/>
                    <a:pt x="852" y="412"/>
                  </a:cubicBezTo>
                  <a:cubicBezTo>
                    <a:pt x="863" y="372"/>
                    <a:pt x="856" y="337"/>
                    <a:pt x="831" y="311"/>
                  </a:cubicBezTo>
                  <a:cubicBezTo>
                    <a:pt x="800" y="280"/>
                    <a:pt x="747" y="266"/>
                    <a:pt x="702" y="278"/>
                  </a:cubicBezTo>
                  <a:cubicBezTo>
                    <a:pt x="642" y="293"/>
                    <a:pt x="633" y="357"/>
                    <a:pt x="632" y="378"/>
                  </a:cubicBezTo>
                  <a:cubicBezTo>
                    <a:pt x="667" y="380"/>
                    <a:pt x="707" y="396"/>
                    <a:pt x="744" y="441"/>
                  </a:cubicBezTo>
                  <a:cubicBezTo>
                    <a:pt x="749" y="447"/>
                    <a:pt x="748" y="456"/>
                    <a:pt x="742" y="461"/>
                  </a:cubicBezTo>
                  <a:cubicBezTo>
                    <a:pt x="736" y="466"/>
                    <a:pt x="727" y="465"/>
                    <a:pt x="722" y="459"/>
                  </a:cubicBezTo>
                  <a:cubicBezTo>
                    <a:pt x="643" y="362"/>
                    <a:pt x="552" y="428"/>
                    <a:pt x="549" y="430"/>
                  </a:cubicBezTo>
                  <a:cubicBezTo>
                    <a:pt x="543" y="434"/>
                    <a:pt x="536" y="434"/>
                    <a:pt x="531" y="430"/>
                  </a:cubicBezTo>
                  <a:cubicBezTo>
                    <a:pt x="529" y="429"/>
                    <a:pt x="496" y="400"/>
                    <a:pt x="447" y="410"/>
                  </a:cubicBezTo>
                  <a:cubicBezTo>
                    <a:pt x="401" y="419"/>
                    <a:pt x="393" y="476"/>
                    <a:pt x="393" y="476"/>
                  </a:cubicBezTo>
                  <a:cubicBezTo>
                    <a:pt x="392" y="482"/>
                    <a:pt x="387" y="487"/>
                    <a:pt x="381" y="488"/>
                  </a:cubicBezTo>
                  <a:cubicBezTo>
                    <a:pt x="339" y="496"/>
                    <a:pt x="315" y="514"/>
                    <a:pt x="300" y="535"/>
                  </a:cubicBezTo>
                  <a:cubicBezTo>
                    <a:pt x="300" y="535"/>
                    <a:pt x="300" y="535"/>
                    <a:pt x="300" y="535"/>
                  </a:cubicBezTo>
                  <a:cubicBezTo>
                    <a:pt x="300" y="535"/>
                    <a:pt x="300" y="535"/>
                    <a:pt x="300" y="535"/>
                  </a:cubicBezTo>
                  <a:cubicBezTo>
                    <a:pt x="299" y="536"/>
                    <a:pt x="299" y="537"/>
                    <a:pt x="298" y="538"/>
                  </a:cubicBezTo>
                  <a:cubicBezTo>
                    <a:pt x="278" y="568"/>
                    <a:pt x="273" y="596"/>
                    <a:pt x="275" y="618"/>
                  </a:cubicBezTo>
                  <a:cubicBezTo>
                    <a:pt x="275" y="618"/>
                    <a:pt x="274" y="618"/>
                    <a:pt x="274" y="618"/>
                  </a:cubicBezTo>
                  <a:cubicBezTo>
                    <a:pt x="275" y="625"/>
                    <a:pt x="276" y="631"/>
                    <a:pt x="278" y="637"/>
                  </a:cubicBezTo>
                  <a:cubicBezTo>
                    <a:pt x="281" y="654"/>
                    <a:pt x="288" y="664"/>
                    <a:pt x="288" y="665"/>
                  </a:cubicBezTo>
                  <a:cubicBezTo>
                    <a:pt x="302" y="693"/>
                    <a:pt x="326" y="711"/>
                    <a:pt x="352" y="724"/>
                  </a:cubicBezTo>
                  <a:cubicBezTo>
                    <a:pt x="352" y="724"/>
                    <a:pt x="352" y="724"/>
                    <a:pt x="352" y="724"/>
                  </a:cubicBezTo>
                  <a:cubicBezTo>
                    <a:pt x="352" y="724"/>
                    <a:pt x="418" y="758"/>
                    <a:pt x="552" y="768"/>
                  </a:cubicBezTo>
                  <a:cubicBezTo>
                    <a:pt x="558" y="768"/>
                    <a:pt x="565" y="769"/>
                    <a:pt x="571" y="769"/>
                  </a:cubicBezTo>
                  <a:cubicBezTo>
                    <a:pt x="571" y="769"/>
                    <a:pt x="570" y="769"/>
                    <a:pt x="570" y="769"/>
                  </a:cubicBezTo>
                  <a:cubicBezTo>
                    <a:pt x="570" y="769"/>
                    <a:pt x="570" y="769"/>
                    <a:pt x="570" y="769"/>
                  </a:cubicBezTo>
                  <a:cubicBezTo>
                    <a:pt x="606" y="770"/>
                    <a:pt x="643" y="762"/>
                    <a:pt x="668" y="733"/>
                  </a:cubicBezTo>
                  <a:cubicBezTo>
                    <a:pt x="682" y="710"/>
                    <a:pt x="687" y="689"/>
                    <a:pt x="681" y="675"/>
                  </a:cubicBezTo>
                  <a:cubicBezTo>
                    <a:pt x="675" y="658"/>
                    <a:pt x="659" y="652"/>
                    <a:pt x="659" y="652"/>
                  </a:cubicBezTo>
                  <a:cubicBezTo>
                    <a:pt x="651" y="649"/>
                    <a:pt x="648" y="641"/>
                    <a:pt x="650" y="634"/>
                  </a:cubicBezTo>
                  <a:cubicBezTo>
                    <a:pt x="653" y="627"/>
                    <a:pt x="661" y="623"/>
                    <a:pt x="668" y="625"/>
                  </a:cubicBezTo>
                  <a:cubicBezTo>
                    <a:pt x="669" y="626"/>
                    <a:pt x="698" y="636"/>
                    <a:pt x="708" y="665"/>
                  </a:cubicBezTo>
                  <a:cubicBezTo>
                    <a:pt x="717" y="689"/>
                    <a:pt x="711" y="717"/>
                    <a:pt x="692" y="749"/>
                  </a:cubicBezTo>
                  <a:cubicBezTo>
                    <a:pt x="691" y="749"/>
                    <a:pt x="691" y="750"/>
                    <a:pt x="691" y="750"/>
                  </a:cubicBezTo>
                  <a:cubicBezTo>
                    <a:pt x="655" y="793"/>
                    <a:pt x="601" y="800"/>
                    <a:pt x="556" y="797"/>
                  </a:cubicBezTo>
                  <a:cubicBezTo>
                    <a:pt x="530" y="795"/>
                    <a:pt x="507" y="789"/>
                    <a:pt x="491" y="785"/>
                  </a:cubicBezTo>
                  <a:cubicBezTo>
                    <a:pt x="524" y="857"/>
                    <a:pt x="598" y="891"/>
                    <a:pt x="677" y="895"/>
                  </a:cubicBezTo>
                  <a:cubicBezTo>
                    <a:pt x="769" y="899"/>
                    <a:pt x="787" y="830"/>
                    <a:pt x="787" y="830"/>
                  </a:cubicBezTo>
                  <a:cubicBezTo>
                    <a:pt x="911" y="781"/>
                    <a:pt x="884" y="656"/>
                    <a:pt x="884" y="656"/>
                  </a:cubicBezTo>
                  <a:cubicBezTo>
                    <a:pt x="936" y="648"/>
                    <a:pt x="1005" y="590"/>
                    <a:pt x="1001" y="4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grpSp>
      <p:grpSp>
        <p:nvGrpSpPr>
          <p:cNvPr id="29" name="组合 28">
            <a:extLst>
              <a:ext uri="{FF2B5EF4-FFF2-40B4-BE49-F238E27FC236}">
                <a16:creationId xmlns:a16="http://schemas.microsoft.com/office/drawing/2014/main" id="{273CC4E3-0332-4950-B6F7-435C0C0A0B36}"/>
              </a:ext>
            </a:extLst>
          </p:cNvPr>
          <p:cNvGrpSpPr/>
          <p:nvPr/>
        </p:nvGrpSpPr>
        <p:grpSpPr>
          <a:xfrm>
            <a:off x="5455591" y="1762719"/>
            <a:ext cx="6154024" cy="1107996"/>
            <a:chOff x="5971177" y="1605306"/>
            <a:chExt cx="6154024" cy="1107996"/>
          </a:xfrm>
        </p:grpSpPr>
        <p:sp>
          <p:nvSpPr>
            <p:cNvPr id="30" name="Oval 4">
              <a:extLst>
                <a:ext uri="{FF2B5EF4-FFF2-40B4-BE49-F238E27FC236}">
                  <a16:creationId xmlns:a16="http://schemas.microsoft.com/office/drawing/2014/main" id="{DCB91C34-4CF1-4F6C-8C82-9169626665D0}"/>
                </a:ext>
              </a:extLst>
            </p:cNvPr>
            <p:cNvSpPr/>
            <p:nvPr/>
          </p:nvSpPr>
          <p:spPr>
            <a:xfrm>
              <a:off x="5971177" y="1812130"/>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01</a:t>
              </a:r>
            </a:p>
          </p:txBody>
        </p:sp>
        <p:sp>
          <p:nvSpPr>
            <p:cNvPr id="32" name="文本框 31">
              <a:extLst>
                <a:ext uri="{FF2B5EF4-FFF2-40B4-BE49-F238E27FC236}">
                  <a16:creationId xmlns:a16="http://schemas.microsoft.com/office/drawing/2014/main" id="{EC509CF1-0975-4A96-ABC2-009D28D512D8}"/>
                </a:ext>
              </a:extLst>
            </p:cNvPr>
            <p:cNvSpPr txBox="1"/>
            <p:nvPr/>
          </p:nvSpPr>
          <p:spPr>
            <a:xfrm>
              <a:off x="6626553" y="1605306"/>
              <a:ext cx="5498648"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rgbClr val="44546A"/>
                  </a:solidFill>
                  <a:cs typeface="+mn-ea"/>
                  <a:sym typeface="+mn-lt"/>
                </a:rPr>
                <a:t>Mechanism </a:t>
              </a:r>
              <a:r>
                <a:rPr lang="fr-FR" altLang="zh-CN" dirty="0">
                  <a:solidFill>
                    <a:srgbClr val="44546A"/>
                  </a:solidFill>
                  <a:cs typeface="+mn-ea"/>
                </a:rPr>
                <a:t>of vulnerability disclosure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dirty="0">
                  <a:solidFill>
                    <a:srgbClr val="44546A"/>
                  </a:solidFill>
                  <a:cs typeface="+mn-ea"/>
                  <a:sym typeface="+mn-lt"/>
                </a:rPr>
                <a:t> (Ahmed et al. 2021) proposed a comprehensive framework to examine the mechanisms of vulnerability disclosure</a:t>
              </a:r>
              <a:endParaRPr lang="zh-CN" altLang="en-US" sz="1600" dirty="0">
                <a:solidFill>
                  <a:srgbClr val="44546A"/>
                </a:solidFill>
                <a:cs typeface="+mn-ea"/>
                <a:sym typeface="+mn-lt"/>
              </a:endParaRPr>
            </a:p>
          </p:txBody>
        </p:sp>
      </p:grpSp>
      <p:grpSp>
        <p:nvGrpSpPr>
          <p:cNvPr id="33" name="组合 32">
            <a:extLst>
              <a:ext uri="{FF2B5EF4-FFF2-40B4-BE49-F238E27FC236}">
                <a16:creationId xmlns:a16="http://schemas.microsoft.com/office/drawing/2014/main" id="{B9879154-C967-469F-925D-10EC56F00C1C}"/>
              </a:ext>
            </a:extLst>
          </p:cNvPr>
          <p:cNvGrpSpPr/>
          <p:nvPr/>
        </p:nvGrpSpPr>
        <p:grpSpPr>
          <a:xfrm>
            <a:off x="5455590" y="3164254"/>
            <a:ext cx="6154023" cy="861774"/>
            <a:chOff x="5971177" y="2728803"/>
            <a:chExt cx="6154023" cy="861774"/>
          </a:xfrm>
        </p:grpSpPr>
        <p:sp>
          <p:nvSpPr>
            <p:cNvPr id="34" name="Oval 19">
              <a:extLst>
                <a:ext uri="{FF2B5EF4-FFF2-40B4-BE49-F238E27FC236}">
                  <a16:creationId xmlns:a16="http://schemas.microsoft.com/office/drawing/2014/main" id="{B49CBD04-1EF5-4F9F-AEC9-FEC376B76853}"/>
                </a:ext>
              </a:extLst>
            </p:cNvPr>
            <p:cNvSpPr/>
            <p:nvPr/>
          </p:nvSpPr>
          <p:spPr>
            <a:xfrm>
              <a:off x="5971177" y="2880809"/>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02</a:t>
              </a:r>
            </a:p>
          </p:txBody>
        </p:sp>
        <p:sp>
          <p:nvSpPr>
            <p:cNvPr id="36" name="文本框 35">
              <a:extLst>
                <a:ext uri="{FF2B5EF4-FFF2-40B4-BE49-F238E27FC236}">
                  <a16:creationId xmlns:a16="http://schemas.microsoft.com/office/drawing/2014/main" id="{045EE030-CF14-4651-B936-2EA142CBC9A0}"/>
                </a:ext>
              </a:extLst>
            </p:cNvPr>
            <p:cNvSpPr txBox="1"/>
            <p:nvPr/>
          </p:nvSpPr>
          <p:spPr>
            <a:xfrm>
              <a:off x="6626553" y="2728803"/>
              <a:ext cx="5498647" cy="861774"/>
            </a:xfrm>
            <a:prstGeom prst="rect">
              <a:avLst/>
            </a:prstGeom>
            <a:noFill/>
          </p:spPr>
          <p:txBody>
            <a:bodyPr wrap="square" rtlCol="0">
              <a:spAutoFit/>
            </a:bodyPr>
            <a:lstStyle/>
            <a:p>
              <a:pPr>
                <a:defRPr/>
              </a:pPr>
              <a:r>
                <a:rPr lang="en-US" altLang="zh-CN" dirty="0">
                  <a:solidFill>
                    <a:srgbClr val="44546A"/>
                  </a:solidFill>
                  <a:cs typeface="+mn-ea"/>
                </a:rPr>
                <a:t>Interplay between vulnerabilities and companies</a:t>
              </a:r>
            </a:p>
            <a:p>
              <a:pPr>
                <a:defRPr/>
              </a:pPr>
              <a:r>
                <a:rPr lang="en-US" altLang="zh-CN" sz="1600" dirty="0">
                  <a:solidFill>
                    <a:srgbClr val="44546A"/>
                  </a:solidFill>
                  <a:cs typeface="+mn-ea"/>
                  <a:sym typeface="+mn-lt"/>
                </a:rPr>
                <a:t>Security vulnerabilities have a negative impact on the market value of firms</a:t>
              </a:r>
              <a:r>
                <a:rPr lang="nl-NL" altLang="zh-CN" sz="1600" dirty="0">
                  <a:solidFill>
                    <a:srgbClr val="44546A"/>
                  </a:solidFill>
                  <a:cs typeface="+mn-ea"/>
                  <a:sym typeface="+mn-lt"/>
                </a:rPr>
                <a:t>s (Niu et al. 2022)</a:t>
              </a:r>
              <a:endParaRPr lang="zh-CN" altLang="en-US" sz="1600" dirty="0">
                <a:solidFill>
                  <a:srgbClr val="44546A"/>
                </a:solidFill>
                <a:cs typeface="+mn-ea"/>
                <a:sym typeface="+mn-lt"/>
              </a:endParaRPr>
            </a:p>
          </p:txBody>
        </p:sp>
      </p:grpSp>
      <p:grpSp>
        <p:nvGrpSpPr>
          <p:cNvPr id="37" name="组合 36">
            <a:extLst>
              <a:ext uri="{FF2B5EF4-FFF2-40B4-BE49-F238E27FC236}">
                <a16:creationId xmlns:a16="http://schemas.microsoft.com/office/drawing/2014/main" id="{7AE954CD-F818-4DAE-8F43-EADDA56861C8}"/>
              </a:ext>
            </a:extLst>
          </p:cNvPr>
          <p:cNvGrpSpPr/>
          <p:nvPr/>
        </p:nvGrpSpPr>
        <p:grpSpPr>
          <a:xfrm>
            <a:off x="5455588" y="4448728"/>
            <a:ext cx="6154025" cy="1107996"/>
            <a:chOff x="5971177" y="3884741"/>
            <a:chExt cx="6154025" cy="1107996"/>
          </a:xfrm>
        </p:grpSpPr>
        <p:sp>
          <p:nvSpPr>
            <p:cNvPr id="38" name="Oval 25">
              <a:extLst>
                <a:ext uri="{FF2B5EF4-FFF2-40B4-BE49-F238E27FC236}">
                  <a16:creationId xmlns:a16="http://schemas.microsoft.com/office/drawing/2014/main" id="{D8533F14-64BF-4441-B7B9-CFFE575EA367}"/>
                </a:ext>
              </a:extLst>
            </p:cNvPr>
            <p:cNvSpPr/>
            <p:nvPr/>
          </p:nvSpPr>
          <p:spPr>
            <a:xfrm>
              <a:off x="5971177" y="4054466"/>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03</a:t>
              </a:r>
            </a:p>
          </p:txBody>
        </p:sp>
        <p:sp>
          <p:nvSpPr>
            <p:cNvPr id="40" name="文本框 39">
              <a:extLst>
                <a:ext uri="{FF2B5EF4-FFF2-40B4-BE49-F238E27FC236}">
                  <a16:creationId xmlns:a16="http://schemas.microsoft.com/office/drawing/2014/main" id="{E8DC5608-6789-46AC-B3A9-9AF2B8096FF1}"/>
                </a:ext>
              </a:extLst>
            </p:cNvPr>
            <p:cNvSpPr txBox="1"/>
            <p:nvPr/>
          </p:nvSpPr>
          <p:spPr>
            <a:xfrm>
              <a:off x="6626554" y="3884741"/>
              <a:ext cx="5498648" cy="1107996"/>
            </a:xfrm>
            <a:prstGeom prst="rect">
              <a:avLst/>
            </a:prstGeom>
            <a:noFill/>
          </p:spPr>
          <p:txBody>
            <a:bodyPr wrap="square" rtlCol="0">
              <a:spAutoFit/>
            </a:bodyPr>
            <a:lstStyle/>
            <a:p>
              <a:pPr>
                <a:defRPr/>
              </a:pPr>
              <a:r>
                <a:rPr lang="en-US" altLang="zh-CN" dirty="0">
                  <a:solidFill>
                    <a:srgbClr val="44546A"/>
                  </a:solidFill>
                  <a:cs typeface="+mn-ea"/>
                </a:rPr>
                <a:t>Automation processes to detect vulnerabilities</a:t>
              </a:r>
            </a:p>
            <a:p>
              <a:pPr>
                <a:defRPr/>
              </a:pPr>
              <a:r>
                <a:rPr lang="en-US" altLang="zh-CN" sz="1600" dirty="0">
                  <a:solidFill>
                    <a:srgbClr val="44546A"/>
                  </a:solidFill>
                  <a:cs typeface="+mn-ea"/>
                  <a:sym typeface="+mn-lt"/>
                </a:rPr>
                <a:t>(Wu et al. 2021) used the Word2Vec tool to convert tokens into vectors as inputs to the neural network for automatic vulnerability detection</a:t>
              </a:r>
              <a:endParaRPr lang="zh-CN" altLang="en-US" sz="1600" dirty="0">
                <a:solidFill>
                  <a:srgbClr val="44546A"/>
                </a:solidFill>
                <a:cs typeface="+mn-ea"/>
                <a:sym typeface="+mn-lt"/>
              </a:endParaRPr>
            </a:p>
          </p:txBody>
        </p:sp>
      </p:grpSp>
    </p:spTree>
    <p:extLst>
      <p:ext uri="{BB962C8B-B14F-4D97-AF65-F5344CB8AC3E}">
        <p14:creationId xmlns:p14="http://schemas.microsoft.com/office/powerpoint/2010/main" val="238756708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animEffect transition="in" filter="fade">
                                          <p:cBhvr>
                                            <p:cTn id="17" dur="500"/>
                                            <p:tgtEl>
                                              <p:spTgt spid="26"/>
                                            </p:tgtEl>
                                          </p:cBhvr>
                                        </p:animEffect>
                                      </p:childTnLst>
                                    </p:cTn>
                                  </p:par>
                                </p:childTnLst>
                              </p:cTn>
                            </p:par>
                            <p:par>
                              <p:cTn id="18" fill="hold">
                                <p:stCondLst>
                                  <p:cond delay="1500"/>
                                </p:stCondLst>
                                <p:childTnLst>
                                  <p:par>
                                    <p:cTn id="19" presetID="2" presetClass="entr" presetSubtype="2" fill="hold" nodeType="afterEffect" p14:presetBounceEnd="40000">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14:bounceEnd="40000">
                                          <p:cBhvr additive="base">
                                            <p:cTn id="21" dur="500" fill="hold"/>
                                            <p:tgtEl>
                                              <p:spTgt spid="29"/>
                                            </p:tgtEl>
                                            <p:attrNameLst>
                                              <p:attrName>ppt_x</p:attrName>
                                            </p:attrNameLst>
                                          </p:cBhvr>
                                          <p:tavLst>
                                            <p:tav tm="0">
                                              <p:val>
                                                <p:strVal val="1+#ppt_w/2"/>
                                              </p:val>
                                            </p:tav>
                                            <p:tav tm="100000">
                                              <p:val>
                                                <p:strVal val="#ppt_x"/>
                                              </p:val>
                                            </p:tav>
                                          </p:tavLst>
                                        </p:anim>
                                        <p:anim calcmode="lin" valueType="num" p14:bounceEnd="40000">
                                          <p:cBhvr additive="base">
                                            <p:cTn id="22" dur="500" fill="hold"/>
                                            <p:tgtEl>
                                              <p:spTgt spid="29"/>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14:presetBounceEnd="40000">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14:bounceEnd="40000">
                                          <p:cBhvr additive="base">
                                            <p:cTn id="26" dur="500" fill="hold"/>
                                            <p:tgtEl>
                                              <p:spTgt spid="33"/>
                                            </p:tgtEl>
                                            <p:attrNameLst>
                                              <p:attrName>ppt_x</p:attrName>
                                            </p:attrNameLst>
                                          </p:cBhvr>
                                          <p:tavLst>
                                            <p:tav tm="0">
                                              <p:val>
                                                <p:strVal val="1+#ppt_w/2"/>
                                              </p:val>
                                            </p:tav>
                                            <p:tav tm="100000">
                                              <p:val>
                                                <p:strVal val="#ppt_x"/>
                                              </p:val>
                                            </p:tav>
                                          </p:tavLst>
                                        </p:anim>
                                        <p:anim calcmode="lin" valueType="num" p14:bounceEnd="40000">
                                          <p:cBhvr additive="base">
                                            <p:cTn id="27" dur="500" fill="hold"/>
                                            <p:tgtEl>
                                              <p:spTgt spid="3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14:presetBounceEnd="40000">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14:bounceEnd="40000">
                                          <p:cBhvr additive="base">
                                            <p:cTn id="31" dur="500" fill="hold"/>
                                            <p:tgtEl>
                                              <p:spTgt spid="37"/>
                                            </p:tgtEl>
                                            <p:attrNameLst>
                                              <p:attrName>ppt_x</p:attrName>
                                            </p:attrNameLst>
                                          </p:cBhvr>
                                          <p:tavLst>
                                            <p:tav tm="0">
                                              <p:val>
                                                <p:strVal val="1+#ppt_w/2"/>
                                              </p:val>
                                            </p:tav>
                                            <p:tav tm="100000">
                                              <p:val>
                                                <p:strVal val="#ppt_x"/>
                                              </p:val>
                                            </p:tav>
                                          </p:tavLst>
                                        </p:anim>
                                        <p:anim calcmode="lin" valueType="num" p14:bounceEnd="40000">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animEffect transition="in" filter="fade">
                                          <p:cBhvr>
                                            <p:cTn id="17" dur="500"/>
                                            <p:tgtEl>
                                              <p:spTgt spid="26"/>
                                            </p:tgtEl>
                                          </p:cBhvr>
                                        </p:animEffect>
                                      </p:childTnLst>
                                    </p:cTn>
                                  </p:par>
                                </p:childTnLst>
                              </p:cTn>
                            </p:par>
                            <p:par>
                              <p:cTn id="18" fill="hold">
                                <p:stCondLst>
                                  <p:cond delay="1500"/>
                                </p:stCondLst>
                                <p:childTnLst>
                                  <p:par>
                                    <p:cTn id="19" presetID="2" presetClass="entr" presetSubtype="2" fill="hold" nodeType="after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1+#ppt_w/2"/>
                                              </p:val>
                                            </p:tav>
                                            <p:tav tm="100000">
                                              <p:val>
                                                <p:strVal val="#ppt_x"/>
                                              </p:val>
                                            </p:tav>
                                          </p:tavLst>
                                        </p:anim>
                                        <p:anim calcmode="lin" valueType="num">
                                          <p:cBhvr additive="base">
                                            <p:cTn id="22" dur="500" fill="hold"/>
                                            <p:tgtEl>
                                              <p:spTgt spid="29"/>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1+#ppt_w/2"/>
                                              </p:val>
                                            </p:tav>
                                            <p:tav tm="100000">
                                              <p:val>
                                                <p:strVal val="#ppt_x"/>
                                              </p:val>
                                            </p:tav>
                                          </p:tavLst>
                                        </p:anim>
                                        <p:anim calcmode="lin" valueType="num">
                                          <p:cBhvr additive="base">
                                            <p:cTn id="27" dur="500" fill="hold"/>
                                            <p:tgtEl>
                                              <p:spTgt spid="3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1+#ppt_w/2"/>
                                              </p:val>
                                            </p:tav>
                                            <p:tav tm="100000">
                                              <p:val>
                                                <p:strVal val="#ppt_x"/>
                                              </p:val>
                                            </p:tav>
                                          </p:tavLst>
                                        </p:anim>
                                        <p:anim calcmode="lin" valueType="num">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fill="hold" nodeType="after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1+#ppt_w/2"/>
                                              </p:val>
                                            </p:tav>
                                            <p:tav tm="100000">
                                              <p:val>
                                                <p:strVal val="#ppt_x"/>
                                              </p:val>
                                            </p:tav>
                                          </p:tavLst>
                                        </p:anim>
                                        <p:anim calcmode="lin" valueType="num">
                                          <p:cBhvr additive="base">
                                            <p:cTn id="37"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71080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srgbClr val="44546A"/>
                </a:solidFill>
                <a:effectLst/>
                <a:uLnTx/>
                <a:uFillTx/>
                <a:cs typeface="+mn-ea"/>
                <a:sym typeface="+mn-lt"/>
              </a:rPr>
              <a:t>Literature Review</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grpSp>
        <p:nvGrpSpPr>
          <p:cNvPr id="29" name="组合 28">
            <a:extLst>
              <a:ext uri="{FF2B5EF4-FFF2-40B4-BE49-F238E27FC236}">
                <a16:creationId xmlns:a16="http://schemas.microsoft.com/office/drawing/2014/main" id="{DF5F9868-E017-421C-87B0-A35C3DE4DC1B}"/>
              </a:ext>
            </a:extLst>
          </p:cNvPr>
          <p:cNvGrpSpPr/>
          <p:nvPr/>
        </p:nvGrpSpPr>
        <p:grpSpPr>
          <a:xfrm>
            <a:off x="899078" y="1724026"/>
            <a:ext cx="5132387" cy="1704974"/>
            <a:chOff x="874713" y="1943101"/>
            <a:chExt cx="5132387" cy="1704974"/>
          </a:xfrm>
        </p:grpSpPr>
        <p:grpSp>
          <p:nvGrpSpPr>
            <p:cNvPr id="30" name="组合 29">
              <a:extLst>
                <a:ext uri="{FF2B5EF4-FFF2-40B4-BE49-F238E27FC236}">
                  <a16:creationId xmlns:a16="http://schemas.microsoft.com/office/drawing/2014/main" id="{E5DA8A51-F5FC-48E3-907B-51CA52AEC7BA}"/>
                </a:ext>
              </a:extLst>
            </p:cNvPr>
            <p:cNvGrpSpPr/>
            <p:nvPr/>
          </p:nvGrpSpPr>
          <p:grpSpPr>
            <a:xfrm>
              <a:off x="874713" y="1943101"/>
              <a:ext cx="5132387" cy="1704974"/>
              <a:chOff x="874713" y="1752601"/>
              <a:chExt cx="5132387" cy="1704974"/>
            </a:xfrm>
          </p:grpSpPr>
          <p:sp>
            <p:nvSpPr>
              <p:cNvPr id="34" name="矩形 33">
                <a:extLst>
                  <a:ext uri="{FF2B5EF4-FFF2-40B4-BE49-F238E27FC236}">
                    <a16:creationId xmlns:a16="http://schemas.microsoft.com/office/drawing/2014/main" id="{0A758BFB-16F3-4A03-977C-9FC650974007}"/>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35" name="椭圆 8">
                <a:extLst>
                  <a:ext uri="{FF2B5EF4-FFF2-40B4-BE49-F238E27FC236}">
                    <a16:creationId xmlns:a16="http://schemas.microsoft.com/office/drawing/2014/main" id="{FEC86CB8-2D52-49E7-B21F-A8591EDFB163}"/>
                  </a:ext>
                </a:extLst>
              </p:cNvPr>
              <p:cNvSpPr/>
              <p:nvPr/>
            </p:nvSpPr>
            <p:spPr>
              <a:xfrm>
                <a:off x="5200650" y="1991396"/>
                <a:ext cx="586015" cy="514075"/>
              </a:xfrm>
              <a:custGeom>
                <a:avLst/>
                <a:gdLst>
                  <a:gd name="connsiteX0" fmla="*/ 352921 w 607646"/>
                  <a:gd name="connsiteY0" fmla="*/ 457945 h 533051"/>
                  <a:gd name="connsiteX1" fmla="*/ 342979 w 607646"/>
                  <a:gd name="connsiteY1" fmla="*/ 462170 h 533051"/>
                  <a:gd name="connsiteX2" fmla="*/ 338854 w 607646"/>
                  <a:gd name="connsiteY2" fmla="*/ 472100 h 533051"/>
                  <a:gd name="connsiteX3" fmla="*/ 342979 w 607646"/>
                  <a:gd name="connsiteY3" fmla="*/ 482029 h 533051"/>
                  <a:gd name="connsiteX4" fmla="*/ 352921 w 607646"/>
                  <a:gd name="connsiteY4" fmla="*/ 486149 h 533051"/>
                  <a:gd name="connsiteX5" fmla="*/ 362863 w 607646"/>
                  <a:gd name="connsiteY5" fmla="*/ 482029 h 533051"/>
                  <a:gd name="connsiteX6" fmla="*/ 366987 w 607646"/>
                  <a:gd name="connsiteY6" fmla="*/ 472100 h 533051"/>
                  <a:gd name="connsiteX7" fmla="*/ 362863 w 607646"/>
                  <a:gd name="connsiteY7" fmla="*/ 462170 h 533051"/>
                  <a:gd name="connsiteX8" fmla="*/ 352921 w 607646"/>
                  <a:gd name="connsiteY8" fmla="*/ 457945 h 533051"/>
                  <a:gd name="connsiteX9" fmla="*/ 438485 w 607646"/>
                  <a:gd name="connsiteY9" fmla="*/ 375972 h 533051"/>
                  <a:gd name="connsiteX10" fmla="*/ 431081 w 607646"/>
                  <a:gd name="connsiteY10" fmla="*/ 379141 h 533051"/>
                  <a:gd name="connsiteX11" fmla="*/ 372699 w 607646"/>
                  <a:gd name="connsiteY11" fmla="*/ 437346 h 533051"/>
                  <a:gd name="connsiteX12" fmla="*/ 369632 w 607646"/>
                  <a:gd name="connsiteY12" fmla="*/ 444846 h 533051"/>
                  <a:gd name="connsiteX13" fmla="*/ 372699 w 607646"/>
                  <a:gd name="connsiteY13" fmla="*/ 452346 h 533051"/>
                  <a:gd name="connsiteX14" fmla="*/ 380208 w 607646"/>
                  <a:gd name="connsiteY14" fmla="*/ 455409 h 533051"/>
                  <a:gd name="connsiteX15" fmla="*/ 387612 w 607646"/>
                  <a:gd name="connsiteY15" fmla="*/ 452346 h 533051"/>
                  <a:gd name="connsiteX16" fmla="*/ 445994 w 607646"/>
                  <a:gd name="connsiteY16" fmla="*/ 394035 h 533051"/>
                  <a:gd name="connsiteX17" fmla="*/ 449062 w 607646"/>
                  <a:gd name="connsiteY17" fmla="*/ 386535 h 533051"/>
                  <a:gd name="connsiteX18" fmla="*/ 445994 w 607646"/>
                  <a:gd name="connsiteY18" fmla="*/ 379141 h 533051"/>
                  <a:gd name="connsiteX19" fmla="*/ 438485 w 607646"/>
                  <a:gd name="connsiteY19" fmla="*/ 375972 h 533051"/>
                  <a:gd name="connsiteX20" fmla="*/ 534943 w 607646"/>
                  <a:gd name="connsiteY20" fmla="*/ 217624 h 533051"/>
                  <a:gd name="connsiteX21" fmla="*/ 553981 w 607646"/>
                  <a:gd name="connsiteY21" fmla="*/ 225547 h 533051"/>
                  <a:gd name="connsiteX22" fmla="*/ 554404 w 607646"/>
                  <a:gd name="connsiteY22" fmla="*/ 225969 h 533051"/>
                  <a:gd name="connsiteX23" fmla="*/ 556520 w 607646"/>
                  <a:gd name="connsiteY23" fmla="*/ 230934 h 533051"/>
                  <a:gd name="connsiteX24" fmla="*/ 554510 w 607646"/>
                  <a:gd name="connsiteY24" fmla="*/ 235899 h 533051"/>
                  <a:gd name="connsiteX25" fmla="*/ 524050 w 607646"/>
                  <a:gd name="connsiteY25" fmla="*/ 266322 h 533051"/>
                  <a:gd name="connsiteX26" fmla="*/ 516752 w 607646"/>
                  <a:gd name="connsiteY26" fmla="*/ 283752 h 533051"/>
                  <a:gd name="connsiteX27" fmla="*/ 524050 w 607646"/>
                  <a:gd name="connsiteY27" fmla="*/ 301182 h 533051"/>
                  <a:gd name="connsiteX28" fmla="*/ 541501 w 607646"/>
                  <a:gd name="connsiteY28" fmla="*/ 308365 h 533051"/>
                  <a:gd name="connsiteX29" fmla="*/ 558952 w 607646"/>
                  <a:gd name="connsiteY29" fmla="*/ 301182 h 533051"/>
                  <a:gd name="connsiteX30" fmla="*/ 589413 w 607646"/>
                  <a:gd name="connsiteY30" fmla="*/ 270759 h 533051"/>
                  <a:gd name="connsiteX31" fmla="*/ 594384 w 607646"/>
                  <a:gd name="connsiteY31" fmla="*/ 268752 h 533051"/>
                  <a:gd name="connsiteX32" fmla="*/ 599355 w 607646"/>
                  <a:gd name="connsiteY32" fmla="*/ 270759 h 533051"/>
                  <a:gd name="connsiteX33" fmla="*/ 599778 w 607646"/>
                  <a:gd name="connsiteY33" fmla="*/ 271181 h 533051"/>
                  <a:gd name="connsiteX34" fmla="*/ 606758 w 607646"/>
                  <a:gd name="connsiteY34" fmla="*/ 297168 h 533051"/>
                  <a:gd name="connsiteX35" fmla="*/ 590047 w 607646"/>
                  <a:gd name="connsiteY35" fmla="*/ 359704 h 533051"/>
                  <a:gd name="connsiteX36" fmla="*/ 571010 w 607646"/>
                  <a:gd name="connsiteY36" fmla="*/ 378612 h 533051"/>
                  <a:gd name="connsiteX37" fmla="*/ 570798 w 607646"/>
                  <a:gd name="connsiteY37" fmla="*/ 378718 h 533051"/>
                  <a:gd name="connsiteX38" fmla="*/ 501627 w 607646"/>
                  <a:gd name="connsiteY38" fmla="*/ 395303 h 533051"/>
                  <a:gd name="connsiteX39" fmla="*/ 377987 w 607646"/>
                  <a:gd name="connsiteY39" fmla="*/ 518790 h 533051"/>
                  <a:gd name="connsiteX40" fmla="*/ 343507 w 607646"/>
                  <a:gd name="connsiteY40" fmla="*/ 533051 h 533051"/>
                  <a:gd name="connsiteX41" fmla="*/ 309028 w 607646"/>
                  <a:gd name="connsiteY41" fmla="*/ 518790 h 533051"/>
                  <a:gd name="connsiteX42" fmla="*/ 306066 w 607646"/>
                  <a:gd name="connsiteY42" fmla="*/ 515833 h 533051"/>
                  <a:gd name="connsiteX43" fmla="*/ 291788 w 607646"/>
                  <a:gd name="connsiteY43" fmla="*/ 481501 h 533051"/>
                  <a:gd name="connsiteX44" fmla="*/ 306066 w 607646"/>
                  <a:gd name="connsiteY44" fmla="*/ 447064 h 533051"/>
                  <a:gd name="connsiteX45" fmla="*/ 429707 w 607646"/>
                  <a:gd name="connsiteY45" fmla="*/ 323576 h 533051"/>
                  <a:gd name="connsiteX46" fmla="*/ 446418 w 607646"/>
                  <a:gd name="connsiteY46" fmla="*/ 254491 h 533051"/>
                  <a:gd name="connsiteX47" fmla="*/ 446418 w 607646"/>
                  <a:gd name="connsiteY47" fmla="*/ 254280 h 533051"/>
                  <a:gd name="connsiteX48" fmla="*/ 465455 w 607646"/>
                  <a:gd name="connsiteY48" fmla="*/ 235265 h 533051"/>
                  <a:gd name="connsiteX49" fmla="*/ 527963 w 607646"/>
                  <a:gd name="connsiteY49" fmla="*/ 218575 h 533051"/>
                  <a:gd name="connsiteX50" fmla="*/ 534943 w 607646"/>
                  <a:gd name="connsiteY50" fmla="*/ 217624 h 533051"/>
                  <a:gd name="connsiteX51" fmla="*/ 253873 w 607646"/>
                  <a:gd name="connsiteY51" fmla="*/ 140927 h 533051"/>
                  <a:gd name="connsiteX52" fmla="*/ 141005 w 607646"/>
                  <a:gd name="connsiteY52" fmla="*/ 253542 h 533051"/>
                  <a:gd name="connsiteX53" fmla="*/ 253873 w 607646"/>
                  <a:gd name="connsiteY53" fmla="*/ 366262 h 533051"/>
                  <a:gd name="connsiteX54" fmla="*/ 366741 w 607646"/>
                  <a:gd name="connsiteY54" fmla="*/ 253542 h 533051"/>
                  <a:gd name="connsiteX55" fmla="*/ 253873 w 607646"/>
                  <a:gd name="connsiteY55" fmla="*/ 140927 h 533051"/>
                  <a:gd name="connsiteX56" fmla="*/ 232929 w 607646"/>
                  <a:gd name="connsiteY56" fmla="*/ 0 h 533051"/>
                  <a:gd name="connsiteX57" fmla="*/ 274818 w 607646"/>
                  <a:gd name="connsiteY57" fmla="*/ 0 h 533051"/>
                  <a:gd name="connsiteX58" fmla="*/ 316918 w 607646"/>
                  <a:gd name="connsiteY58" fmla="*/ 42045 h 533051"/>
                  <a:gd name="connsiteX59" fmla="*/ 316918 w 607646"/>
                  <a:gd name="connsiteY59" fmla="*/ 55885 h 533051"/>
                  <a:gd name="connsiteX60" fmla="*/ 349287 w 607646"/>
                  <a:gd name="connsiteY60" fmla="*/ 69301 h 533051"/>
                  <a:gd name="connsiteX61" fmla="*/ 359125 w 607646"/>
                  <a:gd name="connsiteY61" fmla="*/ 59476 h 533051"/>
                  <a:gd name="connsiteX62" fmla="*/ 388849 w 607646"/>
                  <a:gd name="connsiteY62" fmla="*/ 47222 h 533051"/>
                  <a:gd name="connsiteX63" fmla="*/ 418574 w 607646"/>
                  <a:gd name="connsiteY63" fmla="*/ 59476 h 533051"/>
                  <a:gd name="connsiteX64" fmla="*/ 448192 w 607646"/>
                  <a:gd name="connsiteY64" fmla="*/ 89162 h 533051"/>
                  <a:gd name="connsiteX65" fmla="*/ 448192 w 607646"/>
                  <a:gd name="connsiteY65" fmla="*/ 148533 h 533051"/>
                  <a:gd name="connsiteX66" fmla="*/ 438460 w 607646"/>
                  <a:gd name="connsiteY66" fmla="*/ 158252 h 533051"/>
                  <a:gd name="connsiteX67" fmla="*/ 451789 w 607646"/>
                  <a:gd name="connsiteY67" fmla="*/ 190684 h 533051"/>
                  <a:gd name="connsiteX68" fmla="*/ 465752 w 607646"/>
                  <a:gd name="connsiteY68" fmla="*/ 190684 h 533051"/>
                  <a:gd name="connsiteX69" fmla="*/ 497909 w 607646"/>
                  <a:gd name="connsiteY69" fmla="*/ 205685 h 533051"/>
                  <a:gd name="connsiteX70" fmla="*/ 450837 w 607646"/>
                  <a:gd name="connsiteY70" fmla="*/ 218257 h 533051"/>
                  <a:gd name="connsiteX71" fmla="*/ 419420 w 607646"/>
                  <a:gd name="connsiteY71" fmla="*/ 249739 h 533051"/>
                  <a:gd name="connsiteX72" fmla="*/ 419208 w 607646"/>
                  <a:gd name="connsiteY72" fmla="*/ 250372 h 533051"/>
                  <a:gd name="connsiteX73" fmla="*/ 403764 w 607646"/>
                  <a:gd name="connsiteY73" fmla="*/ 314603 h 533051"/>
                  <a:gd name="connsiteX74" fmla="*/ 283598 w 607646"/>
                  <a:gd name="connsiteY74" fmla="*/ 434613 h 533051"/>
                  <a:gd name="connsiteX75" fmla="*/ 264134 w 607646"/>
                  <a:gd name="connsiteY75" fmla="*/ 481518 h 533051"/>
                  <a:gd name="connsiteX76" fmla="*/ 269317 w 607646"/>
                  <a:gd name="connsiteY76" fmla="*/ 507083 h 533051"/>
                  <a:gd name="connsiteX77" fmla="*/ 232929 w 607646"/>
                  <a:gd name="connsiteY77" fmla="*/ 507083 h 533051"/>
                  <a:gd name="connsiteX78" fmla="*/ 190828 w 607646"/>
                  <a:gd name="connsiteY78" fmla="*/ 465143 h 533051"/>
                  <a:gd name="connsiteX79" fmla="*/ 190828 w 607646"/>
                  <a:gd name="connsiteY79" fmla="*/ 451304 h 533051"/>
                  <a:gd name="connsiteX80" fmla="*/ 158459 w 607646"/>
                  <a:gd name="connsiteY80" fmla="*/ 437888 h 533051"/>
                  <a:gd name="connsiteX81" fmla="*/ 148622 w 607646"/>
                  <a:gd name="connsiteY81" fmla="*/ 447712 h 533051"/>
                  <a:gd name="connsiteX82" fmla="*/ 118897 w 607646"/>
                  <a:gd name="connsiteY82" fmla="*/ 459967 h 533051"/>
                  <a:gd name="connsiteX83" fmla="*/ 89173 w 607646"/>
                  <a:gd name="connsiteY83" fmla="*/ 447712 h 533051"/>
                  <a:gd name="connsiteX84" fmla="*/ 59554 w 607646"/>
                  <a:gd name="connsiteY84" fmla="*/ 418027 h 533051"/>
                  <a:gd name="connsiteX85" fmla="*/ 59554 w 607646"/>
                  <a:gd name="connsiteY85" fmla="*/ 358656 h 533051"/>
                  <a:gd name="connsiteX86" fmla="*/ 69286 w 607646"/>
                  <a:gd name="connsiteY86" fmla="*/ 348831 h 533051"/>
                  <a:gd name="connsiteX87" fmla="*/ 55958 w 607646"/>
                  <a:gd name="connsiteY87" fmla="*/ 316505 h 533051"/>
                  <a:gd name="connsiteX88" fmla="*/ 41995 w 607646"/>
                  <a:gd name="connsiteY88" fmla="*/ 316505 h 533051"/>
                  <a:gd name="connsiteX89" fmla="*/ 0 w 607646"/>
                  <a:gd name="connsiteY89" fmla="*/ 274565 h 533051"/>
                  <a:gd name="connsiteX90" fmla="*/ 0 w 607646"/>
                  <a:gd name="connsiteY90" fmla="*/ 232625 h 533051"/>
                  <a:gd name="connsiteX91" fmla="*/ 41995 w 607646"/>
                  <a:gd name="connsiteY91" fmla="*/ 190684 h 533051"/>
                  <a:gd name="connsiteX92" fmla="*/ 55958 w 607646"/>
                  <a:gd name="connsiteY92" fmla="*/ 190684 h 533051"/>
                  <a:gd name="connsiteX93" fmla="*/ 69286 w 607646"/>
                  <a:gd name="connsiteY93" fmla="*/ 158252 h 533051"/>
                  <a:gd name="connsiteX94" fmla="*/ 59554 w 607646"/>
                  <a:gd name="connsiteY94" fmla="*/ 148533 h 533051"/>
                  <a:gd name="connsiteX95" fmla="*/ 59554 w 607646"/>
                  <a:gd name="connsiteY95" fmla="*/ 89162 h 533051"/>
                  <a:gd name="connsiteX96" fmla="*/ 89173 w 607646"/>
                  <a:gd name="connsiteY96" fmla="*/ 59476 h 533051"/>
                  <a:gd name="connsiteX97" fmla="*/ 118897 w 607646"/>
                  <a:gd name="connsiteY97" fmla="*/ 47222 h 533051"/>
                  <a:gd name="connsiteX98" fmla="*/ 148622 w 607646"/>
                  <a:gd name="connsiteY98" fmla="*/ 59476 h 533051"/>
                  <a:gd name="connsiteX99" fmla="*/ 158459 w 607646"/>
                  <a:gd name="connsiteY99" fmla="*/ 69301 h 533051"/>
                  <a:gd name="connsiteX100" fmla="*/ 190828 w 607646"/>
                  <a:gd name="connsiteY100" fmla="*/ 55885 h 533051"/>
                  <a:gd name="connsiteX101" fmla="*/ 190828 w 607646"/>
                  <a:gd name="connsiteY101" fmla="*/ 42045 h 533051"/>
                  <a:gd name="connsiteX102" fmla="*/ 232929 w 607646"/>
                  <a:gd name="connsiteY102" fmla="*/ 0 h 533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7646" h="533051">
                    <a:moveTo>
                      <a:pt x="352921" y="457945"/>
                    </a:moveTo>
                    <a:cubicBezTo>
                      <a:pt x="349113" y="457945"/>
                      <a:pt x="345623" y="459423"/>
                      <a:pt x="342979" y="462170"/>
                    </a:cubicBezTo>
                    <a:cubicBezTo>
                      <a:pt x="340229" y="464811"/>
                      <a:pt x="338854" y="468297"/>
                      <a:pt x="338854" y="472100"/>
                    </a:cubicBezTo>
                    <a:cubicBezTo>
                      <a:pt x="338854" y="475797"/>
                      <a:pt x="340229" y="479389"/>
                      <a:pt x="342979" y="482029"/>
                    </a:cubicBezTo>
                    <a:cubicBezTo>
                      <a:pt x="345623" y="484670"/>
                      <a:pt x="349113" y="486149"/>
                      <a:pt x="352921" y="486149"/>
                    </a:cubicBezTo>
                    <a:cubicBezTo>
                      <a:pt x="356622" y="486149"/>
                      <a:pt x="360218" y="484670"/>
                      <a:pt x="362863" y="482029"/>
                    </a:cubicBezTo>
                    <a:cubicBezTo>
                      <a:pt x="365507" y="479389"/>
                      <a:pt x="366987" y="475797"/>
                      <a:pt x="366987" y="472100"/>
                    </a:cubicBezTo>
                    <a:cubicBezTo>
                      <a:pt x="366987" y="468297"/>
                      <a:pt x="365507" y="464811"/>
                      <a:pt x="362863" y="462170"/>
                    </a:cubicBezTo>
                    <a:cubicBezTo>
                      <a:pt x="360218" y="459423"/>
                      <a:pt x="356622" y="457945"/>
                      <a:pt x="352921" y="457945"/>
                    </a:cubicBezTo>
                    <a:close/>
                    <a:moveTo>
                      <a:pt x="438485" y="375972"/>
                    </a:moveTo>
                    <a:cubicBezTo>
                      <a:pt x="435735" y="375972"/>
                      <a:pt x="432985" y="377134"/>
                      <a:pt x="431081" y="379141"/>
                    </a:cubicBezTo>
                    <a:lnTo>
                      <a:pt x="372699" y="437346"/>
                    </a:lnTo>
                    <a:cubicBezTo>
                      <a:pt x="370689" y="439353"/>
                      <a:pt x="369632" y="441994"/>
                      <a:pt x="369632" y="444846"/>
                    </a:cubicBezTo>
                    <a:cubicBezTo>
                      <a:pt x="369632" y="447698"/>
                      <a:pt x="370689" y="450339"/>
                      <a:pt x="372699" y="452346"/>
                    </a:cubicBezTo>
                    <a:cubicBezTo>
                      <a:pt x="374708" y="454353"/>
                      <a:pt x="377352" y="455409"/>
                      <a:pt x="380208" y="455409"/>
                    </a:cubicBezTo>
                    <a:cubicBezTo>
                      <a:pt x="382958" y="455409"/>
                      <a:pt x="385602" y="454353"/>
                      <a:pt x="387612" y="452346"/>
                    </a:cubicBezTo>
                    <a:lnTo>
                      <a:pt x="445994" y="394035"/>
                    </a:lnTo>
                    <a:cubicBezTo>
                      <a:pt x="448004" y="392028"/>
                      <a:pt x="449062" y="389387"/>
                      <a:pt x="449062" y="386535"/>
                    </a:cubicBezTo>
                    <a:cubicBezTo>
                      <a:pt x="449062" y="383789"/>
                      <a:pt x="448004" y="381148"/>
                      <a:pt x="445994" y="379141"/>
                    </a:cubicBezTo>
                    <a:cubicBezTo>
                      <a:pt x="443985" y="377134"/>
                      <a:pt x="441341" y="375972"/>
                      <a:pt x="438485" y="375972"/>
                    </a:cubicBezTo>
                    <a:close/>
                    <a:moveTo>
                      <a:pt x="534943" y="217624"/>
                    </a:moveTo>
                    <a:cubicBezTo>
                      <a:pt x="542136" y="217624"/>
                      <a:pt x="548905" y="220371"/>
                      <a:pt x="553981" y="225547"/>
                    </a:cubicBezTo>
                    <a:lnTo>
                      <a:pt x="554404" y="225969"/>
                    </a:lnTo>
                    <a:cubicBezTo>
                      <a:pt x="555779" y="227237"/>
                      <a:pt x="556520" y="229033"/>
                      <a:pt x="556520" y="230934"/>
                    </a:cubicBezTo>
                    <a:cubicBezTo>
                      <a:pt x="556520" y="232836"/>
                      <a:pt x="555779" y="234632"/>
                      <a:pt x="554510" y="235899"/>
                    </a:cubicBezTo>
                    <a:lnTo>
                      <a:pt x="524050" y="266322"/>
                    </a:lnTo>
                    <a:cubicBezTo>
                      <a:pt x="519396" y="270970"/>
                      <a:pt x="516752" y="277203"/>
                      <a:pt x="516752" y="283752"/>
                    </a:cubicBezTo>
                    <a:cubicBezTo>
                      <a:pt x="516752" y="290301"/>
                      <a:pt x="519396" y="296534"/>
                      <a:pt x="524050" y="301182"/>
                    </a:cubicBezTo>
                    <a:cubicBezTo>
                      <a:pt x="528703" y="305830"/>
                      <a:pt x="534838" y="308365"/>
                      <a:pt x="541501" y="308365"/>
                    </a:cubicBezTo>
                    <a:cubicBezTo>
                      <a:pt x="548058" y="308365"/>
                      <a:pt x="554299" y="305830"/>
                      <a:pt x="558952" y="301182"/>
                    </a:cubicBezTo>
                    <a:lnTo>
                      <a:pt x="589413" y="270759"/>
                    </a:lnTo>
                    <a:cubicBezTo>
                      <a:pt x="590682" y="269491"/>
                      <a:pt x="592480" y="268752"/>
                      <a:pt x="594384" y="268752"/>
                    </a:cubicBezTo>
                    <a:cubicBezTo>
                      <a:pt x="596288" y="268752"/>
                      <a:pt x="597980" y="269491"/>
                      <a:pt x="599355" y="270759"/>
                    </a:cubicBezTo>
                    <a:lnTo>
                      <a:pt x="599778" y="271181"/>
                    </a:lnTo>
                    <a:cubicBezTo>
                      <a:pt x="606547" y="277942"/>
                      <a:pt x="609191" y="287977"/>
                      <a:pt x="606758" y="297168"/>
                    </a:cubicBezTo>
                    <a:lnTo>
                      <a:pt x="590047" y="359704"/>
                    </a:lnTo>
                    <a:cubicBezTo>
                      <a:pt x="587509" y="368894"/>
                      <a:pt x="580211" y="376183"/>
                      <a:pt x="571010" y="378612"/>
                    </a:cubicBezTo>
                    <a:cubicBezTo>
                      <a:pt x="570904" y="378718"/>
                      <a:pt x="570904" y="378718"/>
                      <a:pt x="570798" y="378718"/>
                    </a:cubicBezTo>
                    <a:lnTo>
                      <a:pt x="501627" y="395303"/>
                    </a:lnTo>
                    <a:lnTo>
                      <a:pt x="377987" y="518790"/>
                    </a:lnTo>
                    <a:cubicBezTo>
                      <a:pt x="368785" y="527981"/>
                      <a:pt x="356517" y="533051"/>
                      <a:pt x="343507" y="533051"/>
                    </a:cubicBezTo>
                    <a:cubicBezTo>
                      <a:pt x="330498" y="533051"/>
                      <a:pt x="318229" y="527981"/>
                      <a:pt x="309028" y="518790"/>
                    </a:cubicBezTo>
                    <a:lnTo>
                      <a:pt x="306066" y="515833"/>
                    </a:lnTo>
                    <a:cubicBezTo>
                      <a:pt x="296865" y="506642"/>
                      <a:pt x="291788" y="494494"/>
                      <a:pt x="291788" y="481501"/>
                    </a:cubicBezTo>
                    <a:cubicBezTo>
                      <a:pt x="291788" y="468402"/>
                      <a:pt x="296865" y="456254"/>
                      <a:pt x="306066" y="447064"/>
                    </a:cubicBezTo>
                    <a:lnTo>
                      <a:pt x="429707" y="323576"/>
                    </a:lnTo>
                    <a:lnTo>
                      <a:pt x="446418" y="254491"/>
                    </a:lnTo>
                    <a:cubicBezTo>
                      <a:pt x="446418" y="254385"/>
                      <a:pt x="446418" y="254385"/>
                      <a:pt x="446418" y="254280"/>
                    </a:cubicBezTo>
                    <a:cubicBezTo>
                      <a:pt x="448956" y="245089"/>
                      <a:pt x="456254" y="237801"/>
                      <a:pt x="465455" y="235265"/>
                    </a:cubicBezTo>
                    <a:lnTo>
                      <a:pt x="527963" y="218575"/>
                    </a:lnTo>
                    <a:cubicBezTo>
                      <a:pt x="530290" y="217941"/>
                      <a:pt x="532617" y="217624"/>
                      <a:pt x="534943" y="217624"/>
                    </a:cubicBezTo>
                    <a:close/>
                    <a:moveTo>
                      <a:pt x="253873" y="140927"/>
                    </a:moveTo>
                    <a:cubicBezTo>
                      <a:pt x="191674" y="140927"/>
                      <a:pt x="141005" y="191424"/>
                      <a:pt x="141005" y="253542"/>
                    </a:cubicBezTo>
                    <a:cubicBezTo>
                      <a:pt x="141005" y="315765"/>
                      <a:pt x="191674" y="366262"/>
                      <a:pt x="253873" y="366262"/>
                    </a:cubicBezTo>
                    <a:cubicBezTo>
                      <a:pt x="316072" y="366262"/>
                      <a:pt x="366741" y="315765"/>
                      <a:pt x="366741" y="253542"/>
                    </a:cubicBezTo>
                    <a:cubicBezTo>
                      <a:pt x="366741" y="191424"/>
                      <a:pt x="316072" y="140927"/>
                      <a:pt x="253873" y="140927"/>
                    </a:cubicBezTo>
                    <a:close/>
                    <a:moveTo>
                      <a:pt x="232929" y="0"/>
                    </a:moveTo>
                    <a:lnTo>
                      <a:pt x="274818" y="0"/>
                    </a:lnTo>
                    <a:cubicBezTo>
                      <a:pt x="298090" y="0"/>
                      <a:pt x="316918" y="18910"/>
                      <a:pt x="316918" y="42045"/>
                    </a:cubicBezTo>
                    <a:lnTo>
                      <a:pt x="316918" y="55885"/>
                    </a:lnTo>
                    <a:cubicBezTo>
                      <a:pt x="328025" y="59371"/>
                      <a:pt x="338921" y="63913"/>
                      <a:pt x="349287" y="69301"/>
                    </a:cubicBezTo>
                    <a:lnTo>
                      <a:pt x="359125" y="59476"/>
                    </a:lnTo>
                    <a:cubicBezTo>
                      <a:pt x="367058" y="51553"/>
                      <a:pt x="377637" y="47222"/>
                      <a:pt x="388849" y="47222"/>
                    </a:cubicBezTo>
                    <a:cubicBezTo>
                      <a:pt x="400062" y="47222"/>
                      <a:pt x="410640" y="51553"/>
                      <a:pt x="418574" y="59476"/>
                    </a:cubicBezTo>
                    <a:lnTo>
                      <a:pt x="448192" y="89162"/>
                    </a:lnTo>
                    <a:cubicBezTo>
                      <a:pt x="464588" y="105536"/>
                      <a:pt x="464588" y="132158"/>
                      <a:pt x="448192" y="148533"/>
                    </a:cubicBezTo>
                    <a:lnTo>
                      <a:pt x="438460" y="158252"/>
                    </a:lnTo>
                    <a:cubicBezTo>
                      <a:pt x="443749" y="168710"/>
                      <a:pt x="448298" y="179486"/>
                      <a:pt x="451789" y="190684"/>
                    </a:cubicBezTo>
                    <a:lnTo>
                      <a:pt x="465752" y="190684"/>
                    </a:lnTo>
                    <a:cubicBezTo>
                      <a:pt x="478657" y="190684"/>
                      <a:pt x="490187" y="196494"/>
                      <a:pt x="497909" y="205685"/>
                    </a:cubicBezTo>
                    <a:lnTo>
                      <a:pt x="450837" y="218257"/>
                    </a:lnTo>
                    <a:cubicBezTo>
                      <a:pt x="435604" y="222377"/>
                      <a:pt x="423440" y="234420"/>
                      <a:pt x="419420" y="249739"/>
                    </a:cubicBezTo>
                    <a:cubicBezTo>
                      <a:pt x="419314" y="249950"/>
                      <a:pt x="419314" y="250161"/>
                      <a:pt x="419208" y="250372"/>
                    </a:cubicBezTo>
                    <a:lnTo>
                      <a:pt x="403764" y="314603"/>
                    </a:lnTo>
                    <a:lnTo>
                      <a:pt x="283598" y="434613"/>
                    </a:lnTo>
                    <a:cubicBezTo>
                      <a:pt x="271010" y="447078"/>
                      <a:pt x="264134" y="463770"/>
                      <a:pt x="264134" y="481518"/>
                    </a:cubicBezTo>
                    <a:cubicBezTo>
                      <a:pt x="264134" y="490392"/>
                      <a:pt x="265932" y="499160"/>
                      <a:pt x="269317" y="507083"/>
                    </a:cubicBezTo>
                    <a:lnTo>
                      <a:pt x="232929" y="507083"/>
                    </a:lnTo>
                    <a:cubicBezTo>
                      <a:pt x="209657" y="507083"/>
                      <a:pt x="190828" y="488279"/>
                      <a:pt x="190828" y="465143"/>
                    </a:cubicBezTo>
                    <a:lnTo>
                      <a:pt x="190828" y="451304"/>
                    </a:lnTo>
                    <a:cubicBezTo>
                      <a:pt x="179721" y="447712"/>
                      <a:pt x="168826" y="443275"/>
                      <a:pt x="158459" y="437888"/>
                    </a:cubicBezTo>
                    <a:lnTo>
                      <a:pt x="148622" y="447712"/>
                    </a:lnTo>
                    <a:cubicBezTo>
                      <a:pt x="140688" y="455635"/>
                      <a:pt x="130110" y="459967"/>
                      <a:pt x="118897" y="459967"/>
                    </a:cubicBezTo>
                    <a:cubicBezTo>
                      <a:pt x="107685" y="459967"/>
                      <a:pt x="97107" y="455635"/>
                      <a:pt x="89173" y="447712"/>
                    </a:cubicBezTo>
                    <a:lnTo>
                      <a:pt x="59554" y="418027"/>
                    </a:lnTo>
                    <a:cubicBezTo>
                      <a:pt x="43158" y="401652"/>
                      <a:pt x="43158" y="375030"/>
                      <a:pt x="59554" y="358656"/>
                    </a:cubicBezTo>
                    <a:lnTo>
                      <a:pt x="69286" y="348831"/>
                    </a:lnTo>
                    <a:cubicBezTo>
                      <a:pt x="63997" y="338478"/>
                      <a:pt x="59449" y="327597"/>
                      <a:pt x="55958" y="316505"/>
                    </a:cubicBezTo>
                    <a:lnTo>
                      <a:pt x="41995" y="316505"/>
                    </a:lnTo>
                    <a:cubicBezTo>
                      <a:pt x="18829" y="316505"/>
                      <a:pt x="0" y="297700"/>
                      <a:pt x="0" y="274565"/>
                    </a:cubicBezTo>
                    <a:lnTo>
                      <a:pt x="0" y="232625"/>
                    </a:lnTo>
                    <a:cubicBezTo>
                      <a:pt x="0" y="209488"/>
                      <a:pt x="18829" y="190684"/>
                      <a:pt x="41995" y="190684"/>
                    </a:cubicBezTo>
                    <a:lnTo>
                      <a:pt x="55958" y="190684"/>
                    </a:lnTo>
                    <a:cubicBezTo>
                      <a:pt x="59449" y="179486"/>
                      <a:pt x="63997" y="168710"/>
                      <a:pt x="69286" y="158252"/>
                    </a:cubicBezTo>
                    <a:lnTo>
                      <a:pt x="59554" y="148533"/>
                    </a:lnTo>
                    <a:cubicBezTo>
                      <a:pt x="43158" y="132158"/>
                      <a:pt x="43158" y="105536"/>
                      <a:pt x="59554" y="89162"/>
                    </a:cubicBezTo>
                    <a:lnTo>
                      <a:pt x="89173" y="59476"/>
                    </a:lnTo>
                    <a:cubicBezTo>
                      <a:pt x="97107" y="51553"/>
                      <a:pt x="107685" y="47222"/>
                      <a:pt x="118897" y="47222"/>
                    </a:cubicBezTo>
                    <a:cubicBezTo>
                      <a:pt x="130110" y="47222"/>
                      <a:pt x="140688" y="51553"/>
                      <a:pt x="148622" y="59476"/>
                    </a:cubicBezTo>
                    <a:lnTo>
                      <a:pt x="158459" y="69301"/>
                    </a:lnTo>
                    <a:cubicBezTo>
                      <a:pt x="168826" y="63913"/>
                      <a:pt x="179721" y="59371"/>
                      <a:pt x="190828" y="55885"/>
                    </a:cubicBezTo>
                    <a:lnTo>
                      <a:pt x="190828" y="42045"/>
                    </a:lnTo>
                    <a:cubicBezTo>
                      <a:pt x="190828" y="18910"/>
                      <a:pt x="209657" y="0"/>
                      <a:pt x="232929"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31" name="组合 30">
              <a:extLst>
                <a:ext uri="{FF2B5EF4-FFF2-40B4-BE49-F238E27FC236}">
                  <a16:creationId xmlns:a16="http://schemas.microsoft.com/office/drawing/2014/main" id="{8117E859-9900-40CC-A19F-981814A8E211}"/>
                </a:ext>
              </a:extLst>
            </p:cNvPr>
            <p:cNvGrpSpPr/>
            <p:nvPr/>
          </p:nvGrpSpPr>
          <p:grpSpPr>
            <a:xfrm>
              <a:off x="1259397" y="2277135"/>
              <a:ext cx="4119053" cy="1005506"/>
              <a:chOff x="7483988" y="3314482"/>
              <a:chExt cx="4119053" cy="1005506"/>
            </a:xfrm>
          </p:grpSpPr>
          <p:sp>
            <p:nvSpPr>
              <p:cNvPr id="32" name="矩形 31">
                <a:extLst>
                  <a:ext uri="{FF2B5EF4-FFF2-40B4-BE49-F238E27FC236}">
                    <a16:creationId xmlns:a16="http://schemas.microsoft.com/office/drawing/2014/main" id="{3432412B-8E70-4E04-9AEB-F0521BCA5501}"/>
                  </a:ext>
                </a:extLst>
              </p:cNvPr>
              <p:cNvSpPr/>
              <p:nvPr/>
            </p:nvSpPr>
            <p:spPr>
              <a:xfrm>
                <a:off x="7483988" y="3732519"/>
                <a:ext cx="4119053" cy="587469"/>
              </a:xfrm>
              <a:prstGeom prst="rect">
                <a:avLst/>
              </a:prstGeom>
              <a:ln>
                <a:noFill/>
              </a:ln>
            </p:spPr>
            <p:txBody>
              <a:bodyPr wrap="square">
                <a:spAutoFit/>
                <a:scene3d>
                  <a:camera prst="orthographicFront"/>
                  <a:lightRig rig="threePt" dir="t"/>
                </a:scene3d>
                <a:sp3d contourW="12700"/>
              </a:bodyPr>
              <a:lstStyle/>
              <a:p>
                <a:pPr>
                  <a:lnSpc>
                    <a:spcPct val="120000"/>
                  </a:lnSpc>
                </a:pPr>
                <a:r>
                  <a:rPr lang="en-US" altLang="zh-CN" sz="1400" dirty="0">
                    <a:solidFill>
                      <a:srgbClr val="44546A"/>
                    </a:solidFill>
                    <a:cs typeface="+mn-ea"/>
                    <a:sym typeface="+mn-lt"/>
                  </a:rPr>
                  <a:t>This study focuses on the detailed description in textual data from vulnerability reports.</a:t>
                </a:r>
                <a:endParaRPr lang="zh-CN" altLang="en-US" sz="1400" dirty="0">
                  <a:solidFill>
                    <a:srgbClr val="44546A"/>
                  </a:solidFill>
                  <a:cs typeface="+mn-ea"/>
                  <a:sym typeface="+mn-lt"/>
                </a:endParaRPr>
              </a:p>
            </p:txBody>
          </p:sp>
          <p:sp>
            <p:nvSpPr>
              <p:cNvPr id="33" name="矩形 32">
                <a:extLst>
                  <a:ext uri="{FF2B5EF4-FFF2-40B4-BE49-F238E27FC236}">
                    <a16:creationId xmlns:a16="http://schemas.microsoft.com/office/drawing/2014/main" id="{C86813B7-7F05-4ED3-B04F-5580D7186DC0}"/>
                  </a:ext>
                </a:extLst>
              </p:cNvPr>
              <p:cNvSpPr/>
              <p:nvPr/>
            </p:nvSpPr>
            <p:spPr>
              <a:xfrm>
                <a:off x="7483989" y="3314482"/>
                <a:ext cx="2050552" cy="396583"/>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b="1" dirty="0">
                    <a:solidFill>
                      <a:srgbClr val="44546A"/>
                    </a:solidFill>
                    <a:cs typeface="+mn-ea"/>
                    <a:sym typeface="+mn-lt"/>
                  </a:rPr>
                  <a:t>DATA</a:t>
                </a:r>
                <a:endParaRPr lang="zh-CN" altLang="en-US" b="1" dirty="0">
                  <a:solidFill>
                    <a:srgbClr val="44546A"/>
                  </a:solidFill>
                  <a:cs typeface="+mn-ea"/>
                  <a:sym typeface="+mn-lt"/>
                </a:endParaRPr>
              </a:p>
            </p:txBody>
          </p:sp>
        </p:grpSp>
      </p:grpSp>
      <p:grpSp>
        <p:nvGrpSpPr>
          <p:cNvPr id="36" name="组合 35">
            <a:extLst>
              <a:ext uri="{FF2B5EF4-FFF2-40B4-BE49-F238E27FC236}">
                <a16:creationId xmlns:a16="http://schemas.microsoft.com/office/drawing/2014/main" id="{5D13AA60-6D61-4460-9527-543E229F120C}"/>
              </a:ext>
            </a:extLst>
          </p:cNvPr>
          <p:cNvGrpSpPr/>
          <p:nvPr/>
        </p:nvGrpSpPr>
        <p:grpSpPr>
          <a:xfrm>
            <a:off x="899078" y="3703638"/>
            <a:ext cx="5132387" cy="1704974"/>
            <a:chOff x="874713" y="3922713"/>
            <a:chExt cx="5132387" cy="1704974"/>
          </a:xfrm>
        </p:grpSpPr>
        <p:grpSp>
          <p:nvGrpSpPr>
            <p:cNvPr id="37" name="组合 36">
              <a:extLst>
                <a:ext uri="{FF2B5EF4-FFF2-40B4-BE49-F238E27FC236}">
                  <a16:creationId xmlns:a16="http://schemas.microsoft.com/office/drawing/2014/main" id="{87741F1D-BE3A-44F8-A46B-71A2C6CB3A3C}"/>
                </a:ext>
              </a:extLst>
            </p:cNvPr>
            <p:cNvGrpSpPr/>
            <p:nvPr/>
          </p:nvGrpSpPr>
          <p:grpSpPr>
            <a:xfrm>
              <a:off x="874713" y="3922713"/>
              <a:ext cx="5132387" cy="1704974"/>
              <a:chOff x="874713" y="1752601"/>
              <a:chExt cx="5132387" cy="1704974"/>
            </a:xfrm>
          </p:grpSpPr>
          <p:sp>
            <p:nvSpPr>
              <p:cNvPr id="41" name="矩形 40">
                <a:extLst>
                  <a:ext uri="{FF2B5EF4-FFF2-40B4-BE49-F238E27FC236}">
                    <a16:creationId xmlns:a16="http://schemas.microsoft.com/office/drawing/2014/main" id="{69B07898-829B-40C3-888A-82B75B6C4BE6}"/>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42" name="椭圆 31">
                <a:extLst>
                  <a:ext uri="{FF2B5EF4-FFF2-40B4-BE49-F238E27FC236}">
                    <a16:creationId xmlns:a16="http://schemas.microsoft.com/office/drawing/2014/main" id="{D6564A51-9B7A-4615-9390-1B4B1FC3971F}"/>
                  </a:ext>
                </a:extLst>
              </p:cNvPr>
              <p:cNvSpPr/>
              <p:nvPr/>
            </p:nvSpPr>
            <p:spPr>
              <a:xfrm>
                <a:off x="5209572" y="1955426"/>
                <a:ext cx="568171" cy="586015"/>
              </a:xfrm>
              <a:custGeom>
                <a:avLst/>
                <a:gdLst>
                  <a:gd name="connsiteX0" fmla="*/ 559267 w 589292"/>
                  <a:gd name="connsiteY0" fmla="*/ 238088 h 607799"/>
                  <a:gd name="connsiteX1" fmla="*/ 575556 w 589292"/>
                  <a:gd name="connsiteY1" fmla="*/ 244486 h 607799"/>
                  <a:gd name="connsiteX2" fmla="*/ 589292 w 589292"/>
                  <a:gd name="connsiteY2" fmla="*/ 264606 h 607799"/>
                  <a:gd name="connsiteX3" fmla="*/ 589292 w 589292"/>
                  <a:gd name="connsiteY3" fmla="*/ 598164 h 607799"/>
                  <a:gd name="connsiteX4" fmla="*/ 576113 w 589292"/>
                  <a:gd name="connsiteY4" fmla="*/ 607112 h 607799"/>
                  <a:gd name="connsiteX5" fmla="*/ 452019 w 589292"/>
                  <a:gd name="connsiteY5" fmla="*/ 558341 h 607799"/>
                  <a:gd name="connsiteX6" fmla="*/ 438282 w 589292"/>
                  <a:gd name="connsiteY6" fmla="*/ 538221 h 607799"/>
                  <a:gd name="connsiteX7" fmla="*/ 438282 w 589292"/>
                  <a:gd name="connsiteY7" fmla="*/ 383843 h 607799"/>
                  <a:gd name="connsiteX8" fmla="*/ 444362 w 589292"/>
                  <a:gd name="connsiteY8" fmla="*/ 381618 h 607799"/>
                  <a:gd name="connsiteX9" fmla="*/ 466080 w 589292"/>
                  <a:gd name="connsiteY9" fmla="*/ 366690 h 607799"/>
                  <a:gd name="connsiteX10" fmla="*/ 537409 w 589292"/>
                  <a:gd name="connsiteY10" fmla="*/ 275269 h 607799"/>
                  <a:gd name="connsiteX11" fmla="*/ 559267 w 589292"/>
                  <a:gd name="connsiteY11" fmla="*/ 238088 h 607799"/>
                  <a:gd name="connsiteX12" fmla="*/ 209859 w 589292"/>
                  <a:gd name="connsiteY12" fmla="*/ 194902 h 607799"/>
                  <a:gd name="connsiteX13" fmla="*/ 260000 w 589292"/>
                  <a:gd name="connsiteY13" fmla="*/ 194902 h 607799"/>
                  <a:gd name="connsiteX14" fmla="*/ 262971 w 589292"/>
                  <a:gd name="connsiteY14" fmla="*/ 202458 h 607799"/>
                  <a:gd name="connsiteX15" fmla="*/ 291525 w 589292"/>
                  <a:gd name="connsiteY15" fmla="*/ 257523 h 607799"/>
                  <a:gd name="connsiteX16" fmla="*/ 371937 w 589292"/>
                  <a:gd name="connsiteY16" fmla="*/ 366032 h 607799"/>
                  <a:gd name="connsiteX17" fmla="*/ 393850 w 589292"/>
                  <a:gd name="connsiteY17" fmla="*/ 381374 h 607799"/>
                  <a:gd name="connsiteX18" fmla="*/ 397425 w 589292"/>
                  <a:gd name="connsiteY18" fmla="*/ 382811 h 607799"/>
                  <a:gd name="connsiteX19" fmla="*/ 397425 w 589292"/>
                  <a:gd name="connsiteY19" fmla="*/ 539294 h 607799"/>
                  <a:gd name="connsiteX20" fmla="*/ 379504 w 589292"/>
                  <a:gd name="connsiteY20" fmla="*/ 557185 h 607799"/>
                  <a:gd name="connsiteX21" fmla="*/ 209859 w 589292"/>
                  <a:gd name="connsiteY21" fmla="*/ 557185 h 607799"/>
                  <a:gd name="connsiteX22" fmla="*/ 191938 w 589292"/>
                  <a:gd name="connsiteY22" fmla="*/ 539294 h 607799"/>
                  <a:gd name="connsiteX23" fmla="*/ 191938 w 589292"/>
                  <a:gd name="connsiteY23" fmla="*/ 212840 h 607799"/>
                  <a:gd name="connsiteX24" fmla="*/ 209859 w 589292"/>
                  <a:gd name="connsiteY24" fmla="*/ 194902 h 607799"/>
                  <a:gd name="connsiteX25" fmla="*/ 13186 w 589292"/>
                  <a:gd name="connsiteY25" fmla="*/ 140695 h 607799"/>
                  <a:gd name="connsiteX26" fmla="*/ 137338 w 589292"/>
                  <a:gd name="connsiteY26" fmla="*/ 189466 h 607799"/>
                  <a:gd name="connsiteX27" fmla="*/ 151081 w 589292"/>
                  <a:gd name="connsiteY27" fmla="*/ 209633 h 607799"/>
                  <a:gd name="connsiteX28" fmla="*/ 151081 w 589292"/>
                  <a:gd name="connsiteY28" fmla="*/ 543612 h 607799"/>
                  <a:gd name="connsiteX29" fmla="*/ 138359 w 589292"/>
                  <a:gd name="connsiteY29" fmla="*/ 552235 h 607799"/>
                  <a:gd name="connsiteX30" fmla="*/ 13743 w 589292"/>
                  <a:gd name="connsiteY30" fmla="*/ 503278 h 607799"/>
                  <a:gd name="connsiteX31" fmla="*/ 0 w 589292"/>
                  <a:gd name="connsiteY31" fmla="*/ 483065 h 607799"/>
                  <a:gd name="connsiteX32" fmla="*/ 0 w 589292"/>
                  <a:gd name="connsiteY32" fmla="*/ 149643 h 607799"/>
                  <a:gd name="connsiteX33" fmla="*/ 13186 w 589292"/>
                  <a:gd name="connsiteY33" fmla="*/ 140695 h 607799"/>
                  <a:gd name="connsiteX34" fmla="*/ 418473 w 589292"/>
                  <a:gd name="connsiteY34" fmla="*/ 52152 h 607799"/>
                  <a:gd name="connsiteX35" fmla="*/ 341047 w 589292"/>
                  <a:gd name="connsiteY35" fmla="*/ 129569 h 607799"/>
                  <a:gd name="connsiteX36" fmla="*/ 376975 w 589292"/>
                  <a:gd name="connsiteY36" fmla="*/ 194887 h 607799"/>
                  <a:gd name="connsiteX37" fmla="*/ 394568 w 589292"/>
                  <a:gd name="connsiteY37" fmla="*/ 203092 h 607799"/>
                  <a:gd name="connsiteX38" fmla="*/ 418473 w 589292"/>
                  <a:gd name="connsiteY38" fmla="*/ 206893 h 607799"/>
                  <a:gd name="connsiteX39" fmla="*/ 438248 w 589292"/>
                  <a:gd name="connsiteY39" fmla="*/ 204344 h 607799"/>
                  <a:gd name="connsiteX40" fmla="*/ 455701 w 589292"/>
                  <a:gd name="connsiteY40" fmla="*/ 197436 h 607799"/>
                  <a:gd name="connsiteX41" fmla="*/ 495946 w 589292"/>
                  <a:gd name="connsiteY41" fmla="*/ 129569 h 607799"/>
                  <a:gd name="connsiteX42" fmla="*/ 418473 w 589292"/>
                  <a:gd name="connsiteY42" fmla="*/ 52152 h 607799"/>
                  <a:gd name="connsiteX43" fmla="*/ 419123 w 589292"/>
                  <a:gd name="connsiteY43" fmla="*/ 0 h 607799"/>
                  <a:gd name="connsiteX44" fmla="*/ 552809 w 589292"/>
                  <a:gd name="connsiteY44" fmla="*/ 133509 h 607799"/>
                  <a:gd name="connsiteX45" fmla="*/ 524540 w 589292"/>
                  <a:gd name="connsiteY45" fmla="*/ 224509 h 607799"/>
                  <a:gd name="connsiteX46" fmla="*/ 505973 w 589292"/>
                  <a:gd name="connsiteY46" fmla="*/ 255708 h 607799"/>
                  <a:gd name="connsiteX47" fmla="*/ 439315 w 589292"/>
                  <a:gd name="connsiteY47" fmla="*/ 341051 h 607799"/>
                  <a:gd name="connsiteX48" fmla="*/ 438248 w 589292"/>
                  <a:gd name="connsiteY48" fmla="*/ 342071 h 607799"/>
                  <a:gd name="connsiteX49" fmla="*/ 419262 w 589292"/>
                  <a:gd name="connsiteY49" fmla="*/ 349581 h 607799"/>
                  <a:gd name="connsiteX50" fmla="*/ 398978 w 589292"/>
                  <a:gd name="connsiteY50" fmla="*/ 340681 h 607799"/>
                  <a:gd name="connsiteX51" fmla="*/ 397492 w 589292"/>
                  <a:gd name="connsiteY51" fmla="*/ 339151 h 607799"/>
                  <a:gd name="connsiteX52" fmla="*/ 323593 w 589292"/>
                  <a:gd name="connsiteY52" fmla="*/ 238880 h 607799"/>
                  <a:gd name="connsiteX53" fmla="*/ 300198 w 589292"/>
                  <a:gd name="connsiteY53" fmla="*/ 195026 h 607799"/>
                  <a:gd name="connsiteX54" fmla="*/ 285437 w 589292"/>
                  <a:gd name="connsiteY54" fmla="*/ 133509 h 607799"/>
                  <a:gd name="connsiteX55" fmla="*/ 419123 w 589292"/>
                  <a:gd name="connsiteY55" fmla="*/ 0 h 60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9292" h="607799">
                    <a:moveTo>
                      <a:pt x="559267" y="238088"/>
                    </a:moveTo>
                    <a:lnTo>
                      <a:pt x="575556" y="244486"/>
                    </a:lnTo>
                    <a:cubicBezTo>
                      <a:pt x="583816" y="247731"/>
                      <a:pt x="589292" y="255705"/>
                      <a:pt x="589292" y="264606"/>
                    </a:cubicBezTo>
                    <a:lnTo>
                      <a:pt x="589292" y="598164"/>
                    </a:lnTo>
                    <a:cubicBezTo>
                      <a:pt x="589292" y="604979"/>
                      <a:pt x="582424" y="609615"/>
                      <a:pt x="576113" y="607112"/>
                    </a:cubicBezTo>
                    <a:lnTo>
                      <a:pt x="452019" y="558341"/>
                    </a:lnTo>
                    <a:cubicBezTo>
                      <a:pt x="443758" y="555096"/>
                      <a:pt x="438282" y="547122"/>
                      <a:pt x="438282" y="538221"/>
                    </a:cubicBezTo>
                    <a:lnTo>
                      <a:pt x="438282" y="383843"/>
                    </a:lnTo>
                    <a:cubicBezTo>
                      <a:pt x="440324" y="383194"/>
                      <a:pt x="442366" y="382499"/>
                      <a:pt x="444362" y="381618"/>
                    </a:cubicBezTo>
                    <a:cubicBezTo>
                      <a:pt x="452529" y="378187"/>
                      <a:pt x="459815" y="373181"/>
                      <a:pt x="466080" y="366690"/>
                    </a:cubicBezTo>
                    <a:cubicBezTo>
                      <a:pt x="492997" y="338735"/>
                      <a:pt x="516989" y="307952"/>
                      <a:pt x="537409" y="275269"/>
                    </a:cubicBezTo>
                    <a:cubicBezTo>
                      <a:pt x="544787" y="263447"/>
                      <a:pt x="552352" y="251069"/>
                      <a:pt x="559267" y="238088"/>
                    </a:cubicBezTo>
                    <a:close/>
                    <a:moveTo>
                      <a:pt x="209859" y="194902"/>
                    </a:moveTo>
                    <a:lnTo>
                      <a:pt x="260000" y="194902"/>
                    </a:lnTo>
                    <a:cubicBezTo>
                      <a:pt x="260929" y="197405"/>
                      <a:pt x="261950" y="199908"/>
                      <a:pt x="262971" y="202458"/>
                    </a:cubicBezTo>
                    <a:cubicBezTo>
                      <a:pt x="271143" y="222296"/>
                      <a:pt x="281542" y="240512"/>
                      <a:pt x="291525" y="257523"/>
                    </a:cubicBezTo>
                    <a:cubicBezTo>
                      <a:pt x="315435" y="298173"/>
                      <a:pt x="342455" y="334652"/>
                      <a:pt x="371937" y="366032"/>
                    </a:cubicBezTo>
                    <a:cubicBezTo>
                      <a:pt x="378112" y="372706"/>
                      <a:pt x="385540" y="377851"/>
                      <a:pt x="393850" y="381374"/>
                    </a:cubicBezTo>
                    <a:cubicBezTo>
                      <a:pt x="395011" y="381884"/>
                      <a:pt x="396265" y="382348"/>
                      <a:pt x="397425" y="382811"/>
                    </a:cubicBezTo>
                    <a:lnTo>
                      <a:pt x="397425" y="539294"/>
                    </a:lnTo>
                    <a:cubicBezTo>
                      <a:pt x="397425" y="549166"/>
                      <a:pt x="389393" y="557185"/>
                      <a:pt x="379504" y="557185"/>
                    </a:cubicBezTo>
                    <a:lnTo>
                      <a:pt x="209859" y="557185"/>
                    </a:lnTo>
                    <a:cubicBezTo>
                      <a:pt x="199970" y="557185"/>
                      <a:pt x="191938" y="549166"/>
                      <a:pt x="191938" y="539294"/>
                    </a:cubicBezTo>
                    <a:lnTo>
                      <a:pt x="191938" y="212840"/>
                    </a:lnTo>
                    <a:cubicBezTo>
                      <a:pt x="191938" y="202967"/>
                      <a:pt x="199970" y="194902"/>
                      <a:pt x="209859" y="194902"/>
                    </a:cubicBezTo>
                    <a:close/>
                    <a:moveTo>
                      <a:pt x="13186" y="140695"/>
                    </a:moveTo>
                    <a:lnTo>
                      <a:pt x="137338" y="189466"/>
                    </a:lnTo>
                    <a:cubicBezTo>
                      <a:pt x="145602" y="192758"/>
                      <a:pt x="151081" y="200732"/>
                      <a:pt x="151081" y="209633"/>
                    </a:cubicBezTo>
                    <a:lnTo>
                      <a:pt x="151081" y="543612"/>
                    </a:lnTo>
                    <a:cubicBezTo>
                      <a:pt x="151081" y="550148"/>
                      <a:pt x="144441" y="554645"/>
                      <a:pt x="138359" y="552235"/>
                    </a:cubicBezTo>
                    <a:lnTo>
                      <a:pt x="13743" y="503278"/>
                    </a:lnTo>
                    <a:cubicBezTo>
                      <a:pt x="5478" y="500033"/>
                      <a:pt x="0" y="492059"/>
                      <a:pt x="0" y="483065"/>
                    </a:cubicBezTo>
                    <a:lnTo>
                      <a:pt x="0" y="149643"/>
                    </a:lnTo>
                    <a:cubicBezTo>
                      <a:pt x="0" y="142874"/>
                      <a:pt x="6871" y="138238"/>
                      <a:pt x="13186" y="140695"/>
                    </a:cubicBezTo>
                    <a:close/>
                    <a:moveTo>
                      <a:pt x="418473" y="52152"/>
                    </a:moveTo>
                    <a:cubicBezTo>
                      <a:pt x="375675" y="52152"/>
                      <a:pt x="340954" y="86828"/>
                      <a:pt x="341047" y="129569"/>
                    </a:cubicBezTo>
                    <a:cubicBezTo>
                      <a:pt x="341047" y="157013"/>
                      <a:pt x="355344" y="181165"/>
                      <a:pt x="376975" y="194887"/>
                    </a:cubicBezTo>
                    <a:cubicBezTo>
                      <a:pt x="382452" y="198363"/>
                      <a:pt x="388301" y="201191"/>
                      <a:pt x="394568" y="203092"/>
                    </a:cubicBezTo>
                    <a:cubicBezTo>
                      <a:pt x="402134" y="205595"/>
                      <a:pt x="410118" y="206893"/>
                      <a:pt x="418473" y="206893"/>
                    </a:cubicBezTo>
                    <a:cubicBezTo>
                      <a:pt x="425343" y="206893"/>
                      <a:pt x="431935" y="206012"/>
                      <a:pt x="438248" y="204344"/>
                    </a:cubicBezTo>
                    <a:cubicBezTo>
                      <a:pt x="444468" y="202721"/>
                      <a:pt x="450270" y="200403"/>
                      <a:pt x="455701" y="197436"/>
                    </a:cubicBezTo>
                    <a:cubicBezTo>
                      <a:pt x="479653" y="184271"/>
                      <a:pt x="495946" y="158774"/>
                      <a:pt x="495946" y="129569"/>
                    </a:cubicBezTo>
                    <a:cubicBezTo>
                      <a:pt x="495946" y="86828"/>
                      <a:pt x="461225" y="52152"/>
                      <a:pt x="418473" y="52152"/>
                    </a:cubicBezTo>
                    <a:close/>
                    <a:moveTo>
                      <a:pt x="419123" y="0"/>
                    </a:moveTo>
                    <a:cubicBezTo>
                      <a:pt x="492975" y="0"/>
                      <a:pt x="552809" y="59755"/>
                      <a:pt x="552809" y="133509"/>
                    </a:cubicBezTo>
                    <a:cubicBezTo>
                      <a:pt x="552809" y="165218"/>
                      <a:pt x="540137" y="196138"/>
                      <a:pt x="524540" y="224509"/>
                    </a:cubicBezTo>
                    <a:cubicBezTo>
                      <a:pt x="518599" y="235310"/>
                      <a:pt x="512239" y="245741"/>
                      <a:pt x="505973" y="255708"/>
                    </a:cubicBezTo>
                    <a:cubicBezTo>
                      <a:pt x="486802" y="286350"/>
                      <a:pt x="464382" y="315045"/>
                      <a:pt x="439315" y="341051"/>
                    </a:cubicBezTo>
                    <a:cubicBezTo>
                      <a:pt x="438944" y="341376"/>
                      <a:pt x="438619" y="341747"/>
                      <a:pt x="438248" y="342071"/>
                    </a:cubicBezTo>
                    <a:cubicBezTo>
                      <a:pt x="432863" y="347078"/>
                      <a:pt x="426086" y="349581"/>
                      <a:pt x="419262" y="349581"/>
                    </a:cubicBezTo>
                    <a:cubicBezTo>
                      <a:pt x="411882" y="349581"/>
                      <a:pt x="404548" y="346614"/>
                      <a:pt x="398978" y="340681"/>
                    </a:cubicBezTo>
                    <a:cubicBezTo>
                      <a:pt x="398467" y="340124"/>
                      <a:pt x="397910" y="339568"/>
                      <a:pt x="397492" y="339151"/>
                    </a:cubicBezTo>
                    <a:cubicBezTo>
                      <a:pt x="369130" y="308740"/>
                      <a:pt x="344575" y="274668"/>
                      <a:pt x="323593" y="238880"/>
                    </a:cubicBezTo>
                    <a:cubicBezTo>
                      <a:pt x="315285" y="224741"/>
                      <a:pt x="306929" y="210138"/>
                      <a:pt x="300198" y="195026"/>
                    </a:cubicBezTo>
                    <a:cubicBezTo>
                      <a:pt x="291518" y="175556"/>
                      <a:pt x="285437" y="155158"/>
                      <a:pt x="285437" y="133509"/>
                    </a:cubicBezTo>
                    <a:cubicBezTo>
                      <a:pt x="285437" y="59755"/>
                      <a:pt x="345317" y="0"/>
                      <a:pt x="419123"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38" name="组合 37">
              <a:extLst>
                <a:ext uri="{FF2B5EF4-FFF2-40B4-BE49-F238E27FC236}">
                  <a16:creationId xmlns:a16="http://schemas.microsoft.com/office/drawing/2014/main" id="{0CC07FF0-9C3B-44C5-9795-9C70F497D33F}"/>
                </a:ext>
              </a:extLst>
            </p:cNvPr>
            <p:cNvGrpSpPr/>
            <p:nvPr/>
          </p:nvGrpSpPr>
          <p:grpSpPr>
            <a:xfrm>
              <a:off x="1259398" y="4272447"/>
              <a:ext cx="3941252" cy="1264038"/>
              <a:chOff x="7483989" y="3314482"/>
              <a:chExt cx="3941252" cy="1264038"/>
            </a:xfrm>
          </p:grpSpPr>
          <p:sp>
            <p:nvSpPr>
              <p:cNvPr id="39" name="矩形 38">
                <a:extLst>
                  <a:ext uri="{FF2B5EF4-FFF2-40B4-BE49-F238E27FC236}">
                    <a16:creationId xmlns:a16="http://schemas.microsoft.com/office/drawing/2014/main" id="{3C8FE026-177F-4914-9986-ED05CAED6CB8}"/>
                  </a:ext>
                </a:extLst>
              </p:cNvPr>
              <p:cNvSpPr/>
              <p:nvPr/>
            </p:nvSpPr>
            <p:spPr>
              <a:xfrm>
                <a:off x="7483989" y="3732519"/>
                <a:ext cx="3941252" cy="846001"/>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1400" dirty="0">
                    <a:solidFill>
                      <a:srgbClr val="44546A"/>
                    </a:solidFill>
                    <a:cs typeface="+mn-ea"/>
                    <a:sym typeface="+mn-lt"/>
                  </a:rPr>
                  <a:t>Latent Dirichlet Allocation model</a:t>
                </a:r>
              </a:p>
              <a:p>
                <a:pPr algn="just">
                  <a:lnSpc>
                    <a:spcPct val="120000"/>
                  </a:lnSpc>
                </a:pPr>
                <a:r>
                  <a:rPr lang="fr-FR" altLang="zh-CN" sz="1400" dirty="0">
                    <a:solidFill>
                      <a:srgbClr val="44546A"/>
                    </a:solidFill>
                    <a:cs typeface="+mn-ea"/>
                    <a:sym typeface="+mn-lt"/>
                  </a:rPr>
                  <a:t>Machine learning algorithms</a:t>
                </a:r>
              </a:p>
              <a:p>
                <a:pPr algn="just">
                  <a:lnSpc>
                    <a:spcPct val="120000"/>
                  </a:lnSpc>
                </a:pPr>
                <a:r>
                  <a:rPr lang="fr-FR" altLang="zh-CN" sz="1400" dirty="0">
                    <a:solidFill>
                      <a:srgbClr val="44546A"/>
                    </a:solidFill>
                    <a:cs typeface="+mn-ea"/>
                    <a:sym typeface="+mn-lt"/>
                  </a:rPr>
                  <a:t>Artificial neural network</a:t>
                </a:r>
                <a:endParaRPr lang="zh-CN" altLang="en-US" sz="1400" dirty="0">
                  <a:solidFill>
                    <a:srgbClr val="44546A"/>
                  </a:solidFill>
                  <a:cs typeface="+mn-ea"/>
                  <a:sym typeface="+mn-lt"/>
                </a:endParaRPr>
              </a:p>
            </p:txBody>
          </p:sp>
          <p:sp>
            <p:nvSpPr>
              <p:cNvPr id="40" name="矩形 39">
                <a:extLst>
                  <a:ext uri="{FF2B5EF4-FFF2-40B4-BE49-F238E27FC236}">
                    <a16:creationId xmlns:a16="http://schemas.microsoft.com/office/drawing/2014/main" id="{6ECE850D-226C-430F-A4DB-B6757D21927D}"/>
                  </a:ext>
                </a:extLst>
              </p:cNvPr>
              <p:cNvSpPr/>
              <p:nvPr/>
            </p:nvSpPr>
            <p:spPr>
              <a:xfrm>
                <a:off x="7483989" y="3314482"/>
                <a:ext cx="2050552" cy="396583"/>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b="1" dirty="0">
                    <a:solidFill>
                      <a:srgbClr val="44546A"/>
                    </a:solidFill>
                    <a:cs typeface="+mn-ea"/>
                    <a:sym typeface="+mn-lt"/>
                  </a:rPr>
                  <a:t>Algorithms</a:t>
                </a:r>
                <a:endParaRPr lang="zh-CN" altLang="en-US" b="1" dirty="0">
                  <a:solidFill>
                    <a:srgbClr val="44546A"/>
                  </a:solidFill>
                  <a:cs typeface="+mn-ea"/>
                  <a:sym typeface="+mn-lt"/>
                </a:endParaRPr>
              </a:p>
            </p:txBody>
          </p:sp>
        </p:grpSp>
      </p:grpSp>
      <p:grpSp>
        <p:nvGrpSpPr>
          <p:cNvPr id="43" name="组合 42">
            <a:extLst>
              <a:ext uri="{FF2B5EF4-FFF2-40B4-BE49-F238E27FC236}">
                <a16:creationId xmlns:a16="http://schemas.microsoft.com/office/drawing/2014/main" id="{AD531938-2B28-41A3-80E9-0B62C3CCE397}"/>
              </a:ext>
            </a:extLst>
          </p:cNvPr>
          <p:cNvGrpSpPr/>
          <p:nvPr/>
        </p:nvGrpSpPr>
        <p:grpSpPr>
          <a:xfrm>
            <a:off x="6209266" y="1724026"/>
            <a:ext cx="5132387" cy="1704974"/>
            <a:chOff x="6184901" y="1943101"/>
            <a:chExt cx="5132387" cy="1704974"/>
          </a:xfrm>
        </p:grpSpPr>
        <p:grpSp>
          <p:nvGrpSpPr>
            <p:cNvPr id="44" name="组合 43">
              <a:extLst>
                <a:ext uri="{FF2B5EF4-FFF2-40B4-BE49-F238E27FC236}">
                  <a16:creationId xmlns:a16="http://schemas.microsoft.com/office/drawing/2014/main" id="{27F92DE7-27A0-4D94-B715-0C4DC286CB14}"/>
                </a:ext>
              </a:extLst>
            </p:cNvPr>
            <p:cNvGrpSpPr/>
            <p:nvPr/>
          </p:nvGrpSpPr>
          <p:grpSpPr>
            <a:xfrm>
              <a:off x="6184901" y="1943101"/>
              <a:ext cx="5132387" cy="1704974"/>
              <a:chOff x="874713" y="1752601"/>
              <a:chExt cx="5132387" cy="1704974"/>
            </a:xfrm>
          </p:grpSpPr>
          <p:sp>
            <p:nvSpPr>
              <p:cNvPr id="48" name="矩形 47">
                <a:extLst>
                  <a:ext uri="{FF2B5EF4-FFF2-40B4-BE49-F238E27FC236}">
                    <a16:creationId xmlns:a16="http://schemas.microsoft.com/office/drawing/2014/main" id="{E7E2A206-2D55-466B-BE55-F419385BA39F}"/>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49" name="椭圆 34">
                <a:extLst>
                  <a:ext uri="{FF2B5EF4-FFF2-40B4-BE49-F238E27FC236}">
                    <a16:creationId xmlns:a16="http://schemas.microsoft.com/office/drawing/2014/main" id="{8D39BF85-4A4D-4266-B5D9-BEAAD3CAC3BD}"/>
                  </a:ext>
                </a:extLst>
              </p:cNvPr>
              <p:cNvSpPr/>
              <p:nvPr/>
            </p:nvSpPr>
            <p:spPr>
              <a:xfrm>
                <a:off x="5200650" y="2065550"/>
                <a:ext cx="586015" cy="365766"/>
              </a:xfrm>
              <a:custGeom>
                <a:avLst/>
                <a:gdLst>
                  <a:gd name="connsiteX0" fmla="*/ 509262 w 608697"/>
                  <a:gd name="connsiteY0" fmla="*/ 287324 h 379924"/>
                  <a:gd name="connsiteX1" fmla="*/ 488226 w 608697"/>
                  <a:gd name="connsiteY1" fmla="*/ 308258 h 379924"/>
                  <a:gd name="connsiteX2" fmla="*/ 509262 w 608697"/>
                  <a:gd name="connsiteY2" fmla="*/ 329266 h 379924"/>
                  <a:gd name="connsiteX3" fmla="*/ 530223 w 608697"/>
                  <a:gd name="connsiteY3" fmla="*/ 308258 h 379924"/>
                  <a:gd name="connsiteX4" fmla="*/ 509262 w 608697"/>
                  <a:gd name="connsiteY4" fmla="*/ 287324 h 379924"/>
                  <a:gd name="connsiteX5" fmla="*/ 442648 w 608697"/>
                  <a:gd name="connsiteY5" fmla="*/ 287324 h 379924"/>
                  <a:gd name="connsiteX6" fmla="*/ 421687 w 608697"/>
                  <a:gd name="connsiteY6" fmla="*/ 308332 h 379924"/>
                  <a:gd name="connsiteX7" fmla="*/ 442648 w 608697"/>
                  <a:gd name="connsiteY7" fmla="*/ 329266 h 379924"/>
                  <a:gd name="connsiteX8" fmla="*/ 463684 w 608697"/>
                  <a:gd name="connsiteY8" fmla="*/ 308332 h 379924"/>
                  <a:gd name="connsiteX9" fmla="*/ 442648 w 608697"/>
                  <a:gd name="connsiteY9" fmla="*/ 287324 h 379924"/>
                  <a:gd name="connsiteX10" fmla="*/ 380436 w 608697"/>
                  <a:gd name="connsiteY10" fmla="*/ 284940 h 379924"/>
                  <a:gd name="connsiteX11" fmla="*/ 380436 w 608697"/>
                  <a:gd name="connsiteY11" fmla="*/ 332469 h 379924"/>
                  <a:gd name="connsiteX12" fmla="*/ 399457 w 608697"/>
                  <a:gd name="connsiteY12" fmla="*/ 332469 h 379924"/>
                  <a:gd name="connsiteX13" fmla="*/ 399457 w 608697"/>
                  <a:gd name="connsiteY13" fmla="*/ 284940 h 379924"/>
                  <a:gd name="connsiteX14" fmla="*/ 114131 w 608697"/>
                  <a:gd name="connsiteY14" fmla="*/ 199418 h 379924"/>
                  <a:gd name="connsiteX15" fmla="*/ 171196 w 608697"/>
                  <a:gd name="connsiteY15" fmla="*/ 199418 h 379924"/>
                  <a:gd name="connsiteX16" fmla="*/ 437501 w 608697"/>
                  <a:gd name="connsiteY16" fmla="*/ 199418 h 379924"/>
                  <a:gd name="connsiteX17" fmla="*/ 494566 w 608697"/>
                  <a:gd name="connsiteY17" fmla="*/ 199418 h 379924"/>
                  <a:gd name="connsiteX18" fmla="*/ 513588 w 608697"/>
                  <a:gd name="connsiteY18" fmla="*/ 218415 h 379924"/>
                  <a:gd name="connsiteX19" fmla="*/ 608697 w 608697"/>
                  <a:gd name="connsiteY19" fmla="*/ 360927 h 379924"/>
                  <a:gd name="connsiteX20" fmla="*/ 589675 w 608697"/>
                  <a:gd name="connsiteY20" fmla="*/ 379924 h 379924"/>
                  <a:gd name="connsiteX21" fmla="*/ 19022 w 608697"/>
                  <a:gd name="connsiteY21" fmla="*/ 379924 h 379924"/>
                  <a:gd name="connsiteX22" fmla="*/ 0 w 608697"/>
                  <a:gd name="connsiteY22" fmla="*/ 360927 h 379924"/>
                  <a:gd name="connsiteX23" fmla="*/ 95109 w 608697"/>
                  <a:gd name="connsiteY23" fmla="*/ 218415 h 379924"/>
                  <a:gd name="connsiteX24" fmla="*/ 114131 w 608697"/>
                  <a:gd name="connsiteY24" fmla="*/ 199418 h 379924"/>
                  <a:gd name="connsiteX25" fmla="*/ 190214 w 608697"/>
                  <a:gd name="connsiteY25" fmla="*/ 0 h 379924"/>
                  <a:gd name="connsiteX26" fmla="*/ 418484 w 608697"/>
                  <a:gd name="connsiteY26" fmla="*/ 0 h 379924"/>
                  <a:gd name="connsiteX27" fmla="*/ 437506 w 608697"/>
                  <a:gd name="connsiteY27" fmla="*/ 18997 h 379924"/>
                  <a:gd name="connsiteX28" fmla="*/ 437506 w 608697"/>
                  <a:gd name="connsiteY28" fmla="*/ 180436 h 379924"/>
                  <a:gd name="connsiteX29" fmla="*/ 171192 w 608697"/>
                  <a:gd name="connsiteY29" fmla="*/ 180436 h 379924"/>
                  <a:gd name="connsiteX30" fmla="*/ 171192 w 608697"/>
                  <a:gd name="connsiteY30" fmla="*/ 18997 h 379924"/>
                  <a:gd name="connsiteX31" fmla="*/ 190214 w 608697"/>
                  <a:gd name="connsiteY31" fmla="*/ 0 h 37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08697" h="379924">
                    <a:moveTo>
                      <a:pt x="509262" y="287324"/>
                    </a:moveTo>
                    <a:cubicBezTo>
                      <a:pt x="497625" y="287324"/>
                      <a:pt x="488226" y="296711"/>
                      <a:pt x="488226" y="308258"/>
                    </a:cubicBezTo>
                    <a:cubicBezTo>
                      <a:pt x="488226" y="319879"/>
                      <a:pt x="497625" y="329266"/>
                      <a:pt x="509262" y="329266"/>
                    </a:cubicBezTo>
                    <a:cubicBezTo>
                      <a:pt x="520824" y="329266"/>
                      <a:pt x="530223" y="319879"/>
                      <a:pt x="530223" y="308258"/>
                    </a:cubicBezTo>
                    <a:cubicBezTo>
                      <a:pt x="530223" y="296711"/>
                      <a:pt x="520824" y="287324"/>
                      <a:pt x="509262" y="287324"/>
                    </a:cubicBezTo>
                    <a:close/>
                    <a:moveTo>
                      <a:pt x="442648" y="287324"/>
                    </a:moveTo>
                    <a:cubicBezTo>
                      <a:pt x="431086" y="287324"/>
                      <a:pt x="421687" y="296711"/>
                      <a:pt x="421687" y="308332"/>
                    </a:cubicBezTo>
                    <a:cubicBezTo>
                      <a:pt x="421687" y="319879"/>
                      <a:pt x="431086" y="329266"/>
                      <a:pt x="442648" y="329266"/>
                    </a:cubicBezTo>
                    <a:cubicBezTo>
                      <a:pt x="454285" y="329266"/>
                      <a:pt x="463684" y="319879"/>
                      <a:pt x="463684" y="308332"/>
                    </a:cubicBezTo>
                    <a:cubicBezTo>
                      <a:pt x="463684" y="296711"/>
                      <a:pt x="454285" y="287324"/>
                      <a:pt x="442648" y="287324"/>
                    </a:cubicBezTo>
                    <a:close/>
                    <a:moveTo>
                      <a:pt x="380436" y="284940"/>
                    </a:moveTo>
                    <a:lnTo>
                      <a:pt x="380436" y="332469"/>
                    </a:lnTo>
                    <a:lnTo>
                      <a:pt x="399457" y="332469"/>
                    </a:lnTo>
                    <a:lnTo>
                      <a:pt x="399457" y="284940"/>
                    </a:lnTo>
                    <a:close/>
                    <a:moveTo>
                      <a:pt x="114131" y="199418"/>
                    </a:moveTo>
                    <a:lnTo>
                      <a:pt x="171196" y="199418"/>
                    </a:lnTo>
                    <a:lnTo>
                      <a:pt x="437501" y="199418"/>
                    </a:lnTo>
                    <a:lnTo>
                      <a:pt x="494566" y="199418"/>
                    </a:lnTo>
                    <a:cubicBezTo>
                      <a:pt x="505084" y="199418"/>
                      <a:pt x="505681" y="206942"/>
                      <a:pt x="513588" y="218415"/>
                    </a:cubicBezTo>
                    <a:lnTo>
                      <a:pt x="608697" y="360927"/>
                    </a:lnTo>
                    <a:cubicBezTo>
                      <a:pt x="608697" y="371431"/>
                      <a:pt x="608697" y="379924"/>
                      <a:pt x="589675" y="379924"/>
                    </a:cubicBezTo>
                    <a:lnTo>
                      <a:pt x="19022" y="379924"/>
                    </a:lnTo>
                    <a:cubicBezTo>
                      <a:pt x="0" y="379924"/>
                      <a:pt x="0" y="371431"/>
                      <a:pt x="0" y="360927"/>
                    </a:cubicBezTo>
                    <a:lnTo>
                      <a:pt x="95109" y="218415"/>
                    </a:lnTo>
                    <a:cubicBezTo>
                      <a:pt x="101450" y="208954"/>
                      <a:pt x="103613" y="199418"/>
                      <a:pt x="114131" y="199418"/>
                    </a:cubicBezTo>
                    <a:close/>
                    <a:moveTo>
                      <a:pt x="190214" y="0"/>
                    </a:moveTo>
                    <a:lnTo>
                      <a:pt x="418484" y="0"/>
                    </a:lnTo>
                    <a:cubicBezTo>
                      <a:pt x="429002" y="0"/>
                      <a:pt x="437506" y="8493"/>
                      <a:pt x="437506" y="18997"/>
                    </a:cubicBezTo>
                    <a:lnTo>
                      <a:pt x="437506" y="180436"/>
                    </a:lnTo>
                    <a:lnTo>
                      <a:pt x="171192" y="180436"/>
                    </a:lnTo>
                    <a:lnTo>
                      <a:pt x="171192" y="18997"/>
                    </a:lnTo>
                    <a:cubicBezTo>
                      <a:pt x="171192" y="8493"/>
                      <a:pt x="179696" y="0"/>
                      <a:pt x="19021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45" name="组合 44">
              <a:extLst>
                <a:ext uri="{FF2B5EF4-FFF2-40B4-BE49-F238E27FC236}">
                  <a16:creationId xmlns:a16="http://schemas.microsoft.com/office/drawing/2014/main" id="{277BC512-0839-4C9C-BD5D-A4AD67C133B9}"/>
                </a:ext>
              </a:extLst>
            </p:cNvPr>
            <p:cNvGrpSpPr/>
            <p:nvPr/>
          </p:nvGrpSpPr>
          <p:grpSpPr>
            <a:xfrm>
              <a:off x="6569585" y="2277135"/>
              <a:ext cx="4314287" cy="1005506"/>
              <a:chOff x="7483988" y="3314482"/>
              <a:chExt cx="4314287" cy="1005506"/>
            </a:xfrm>
          </p:grpSpPr>
          <p:sp>
            <p:nvSpPr>
              <p:cNvPr id="46" name="矩形 45">
                <a:extLst>
                  <a:ext uri="{FF2B5EF4-FFF2-40B4-BE49-F238E27FC236}">
                    <a16:creationId xmlns:a16="http://schemas.microsoft.com/office/drawing/2014/main" id="{B88E73F1-66B4-4846-A4A5-322E02A5C6B8}"/>
                  </a:ext>
                </a:extLst>
              </p:cNvPr>
              <p:cNvSpPr/>
              <p:nvPr/>
            </p:nvSpPr>
            <p:spPr>
              <a:xfrm>
                <a:off x="7483988" y="3732519"/>
                <a:ext cx="4314287" cy="587469"/>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rgbClr val="44546A"/>
                    </a:solidFill>
                    <a:cs typeface="+mn-ea"/>
                    <a:sym typeface="+mn-lt"/>
                  </a:rPr>
                  <a:t>Different text representation methods are used for feature extraction of vulnerability reports</a:t>
                </a:r>
                <a:endParaRPr lang="zh-CN" altLang="en-US" sz="1400" dirty="0">
                  <a:solidFill>
                    <a:srgbClr val="44546A"/>
                  </a:solidFill>
                  <a:cs typeface="+mn-ea"/>
                  <a:sym typeface="+mn-lt"/>
                </a:endParaRPr>
              </a:p>
            </p:txBody>
          </p:sp>
          <p:sp>
            <p:nvSpPr>
              <p:cNvPr id="47" name="矩形 46">
                <a:extLst>
                  <a:ext uri="{FF2B5EF4-FFF2-40B4-BE49-F238E27FC236}">
                    <a16:creationId xmlns:a16="http://schemas.microsoft.com/office/drawing/2014/main" id="{49075565-C71E-43A0-96B2-7237263EA75C}"/>
                  </a:ext>
                </a:extLst>
              </p:cNvPr>
              <p:cNvSpPr/>
              <p:nvPr/>
            </p:nvSpPr>
            <p:spPr>
              <a:xfrm>
                <a:off x="7483988" y="3314482"/>
                <a:ext cx="2750117" cy="396583"/>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b="1" dirty="0">
                    <a:solidFill>
                      <a:srgbClr val="44546A"/>
                    </a:solidFill>
                    <a:cs typeface="+mn-ea"/>
                    <a:sym typeface="+mn-lt"/>
                  </a:rPr>
                  <a:t>Text Representation</a:t>
                </a:r>
                <a:endParaRPr lang="zh-CN" altLang="en-US" b="1" dirty="0">
                  <a:solidFill>
                    <a:srgbClr val="44546A"/>
                  </a:solidFill>
                  <a:cs typeface="+mn-ea"/>
                  <a:sym typeface="+mn-lt"/>
                </a:endParaRPr>
              </a:p>
            </p:txBody>
          </p:sp>
        </p:grpSp>
      </p:grpSp>
      <p:grpSp>
        <p:nvGrpSpPr>
          <p:cNvPr id="50" name="组合 49">
            <a:extLst>
              <a:ext uri="{FF2B5EF4-FFF2-40B4-BE49-F238E27FC236}">
                <a16:creationId xmlns:a16="http://schemas.microsoft.com/office/drawing/2014/main" id="{3454E90F-FF7F-419B-A4DF-62FF7F83B0B8}"/>
              </a:ext>
            </a:extLst>
          </p:cNvPr>
          <p:cNvGrpSpPr/>
          <p:nvPr/>
        </p:nvGrpSpPr>
        <p:grpSpPr>
          <a:xfrm>
            <a:off x="6209266" y="3703638"/>
            <a:ext cx="5132387" cy="1704974"/>
            <a:chOff x="6184901" y="3922713"/>
            <a:chExt cx="5132387" cy="1704974"/>
          </a:xfrm>
        </p:grpSpPr>
        <p:grpSp>
          <p:nvGrpSpPr>
            <p:cNvPr id="51" name="组合 50">
              <a:extLst>
                <a:ext uri="{FF2B5EF4-FFF2-40B4-BE49-F238E27FC236}">
                  <a16:creationId xmlns:a16="http://schemas.microsoft.com/office/drawing/2014/main" id="{37478E19-9B07-42B2-BDC9-B87090C6FFE5}"/>
                </a:ext>
              </a:extLst>
            </p:cNvPr>
            <p:cNvGrpSpPr/>
            <p:nvPr/>
          </p:nvGrpSpPr>
          <p:grpSpPr>
            <a:xfrm>
              <a:off x="6184901" y="3922713"/>
              <a:ext cx="5132387" cy="1704974"/>
              <a:chOff x="874713" y="1752601"/>
              <a:chExt cx="5132387" cy="1704974"/>
            </a:xfrm>
          </p:grpSpPr>
          <p:sp>
            <p:nvSpPr>
              <p:cNvPr id="55" name="矩形 54">
                <a:extLst>
                  <a:ext uri="{FF2B5EF4-FFF2-40B4-BE49-F238E27FC236}">
                    <a16:creationId xmlns:a16="http://schemas.microsoft.com/office/drawing/2014/main" id="{2DBE521C-D9E4-4A5C-A076-A82B9B493E13}"/>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56" name="椭圆 37">
                <a:extLst>
                  <a:ext uri="{FF2B5EF4-FFF2-40B4-BE49-F238E27FC236}">
                    <a16:creationId xmlns:a16="http://schemas.microsoft.com/office/drawing/2014/main" id="{2DC62873-085D-487E-8133-1F7F7E7F0EA1}"/>
                  </a:ext>
                </a:extLst>
              </p:cNvPr>
              <p:cNvSpPr/>
              <p:nvPr/>
            </p:nvSpPr>
            <p:spPr>
              <a:xfrm>
                <a:off x="5231643" y="1955426"/>
                <a:ext cx="524028" cy="586015"/>
              </a:xfrm>
              <a:custGeom>
                <a:avLst/>
                <a:gdLst>
                  <a:gd name="T0" fmla="*/ 3531 w 3631"/>
                  <a:gd name="T1" fmla="*/ 0 h 4067"/>
                  <a:gd name="T2" fmla="*/ 1249 w 3631"/>
                  <a:gd name="T3" fmla="*/ 0 h 4067"/>
                  <a:gd name="T4" fmla="*/ 1178 w 3631"/>
                  <a:gd name="T5" fmla="*/ 29 h 4067"/>
                  <a:gd name="T6" fmla="*/ 29 w 3631"/>
                  <a:gd name="T7" fmla="*/ 1179 h 4067"/>
                  <a:gd name="T8" fmla="*/ 0 w 3631"/>
                  <a:gd name="T9" fmla="*/ 1249 h 4067"/>
                  <a:gd name="T10" fmla="*/ 0 w 3631"/>
                  <a:gd name="T11" fmla="*/ 3967 h 4067"/>
                  <a:gd name="T12" fmla="*/ 100 w 3631"/>
                  <a:gd name="T13" fmla="*/ 4067 h 4067"/>
                  <a:gd name="T14" fmla="*/ 3531 w 3631"/>
                  <a:gd name="T15" fmla="*/ 4067 h 4067"/>
                  <a:gd name="T16" fmla="*/ 3631 w 3631"/>
                  <a:gd name="T17" fmla="*/ 3967 h 4067"/>
                  <a:gd name="T18" fmla="*/ 3631 w 3631"/>
                  <a:gd name="T19" fmla="*/ 100 h 4067"/>
                  <a:gd name="T20" fmla="*/ 3531 w 3631"/>
                  <a:gd name="T21" fmla="*/ 0 h 4067"/>
                  <a:gd name="T22" fmla="*/ 2636 w 3631"/>
                  <a:gd name="T23" fmla="*/ 1442 h 4067"/>
                  <a:gd name="T24" fmla="*/ 2932 w 3631"/>
                  <a:gd name="T25" fmla="*/ 1442 h 4067"/>
                  <a:gd name="T26" fmla="*/ 2932 w 3631"/>
                  <a:gd name="T27" fmla="*/ 449 h 4067"/>
                  <a:gd name="T28" fmla="*/ 2998 w 3631"/>
                  <a:gd name="T29" fmla="*/ 382 h 4067"/>
                  <a:gd name="T30" fmla="*/ 3065 w 3631"/>
                  <a:gd name="T31" fmla="*/ 449 h 4067"/>
                  <a:gd name="T32" fmla="*/ 3065 w 3631"/>
                  <a:gd name="T33" fmla="*/ 1509 h 4067"/>
                  <a:gd name="T34" fmla="*/ 2998 w 3631"/>
                  <a:gd name="T35" fmla="*/ 1575 h 4067"/>
                  <a:gd name="T36" fmla="*/ 2636 w 3631"/>
                  <a:gd name="T37" fmla="*/ 1575 h 4067"/>
                  <a:gd name="T38" fmla="*/ 2569 w 3631"/>
                  <a:gd name="T39" fmla="*/ 1509 h 4067"/>
                  <a:gd name="T40" fmla="*/ 2636 w 3631"/>
                  <a:gd name="T41" fmla="*/ 1442 h 4067"/>
                  <a:gd name="T42" fmla="*/ 1966 w 3631"/>
                  <a:gd name="T43" fmla="*/ 1442 h 4067"/>
                  <a:gd name="T44" fmla="*/ 2262 w 3631"/>
                  <a:gd name="T45" fmla="*/ 1442 h 4067"/>
                  <a:gd name="T46" fmla="*/ 2262 w 3631"/>
                  <a:gd name="T47" fmla="*/ 449 h 4067"/>
                  <a:gd name="T48" fmla="*/ 2329 w 3631"/>
                  <a:gd name="T49" fmla="*/ 382 h 4067"/>
                  <a:gd name="T50" fmla="*/ 2395 w 3631"/>
                  <a:gd name="T51" fmla="*/ 449 h 4067"/>
                  <a:gd name="T52" fmla="*/ 2395 w 3631"/>
                  <a:gd name="T53" fmla="*/ 1509 h 4067"/>
                  <a:gd name="T54" fmla="*/ 2329 w 3631"/>
                  <a:gd name="T55" fmla="*/ 1575 h 4067"/>
                  <a:gd name="T56" fmla="*/ 1966 w 3631"/>
                  <a:gd name="T57" fmla="*/ 1575 h 4067"/>
                  <a:gd name="T58" fmla="*/ 1899 w 3631"/>
                  <a:gd name="T59" fmla="*/ 1509 h 4067"/>
                  <a:gd name="T60" fmla="*/ 1966 w 3631"/>
                  <a:gd name="T61" fmla="*/ 1442 h 4067"/>
                  <a:gd name="T62" fmla="*/ 1296 w 3631"/>
                  <a:gd name="T63" fmla="*/ 1442 h 4067"/>
                  <a:gd name="T64" fmla="*/ 1592 w 3631"/>
                  <a:gd name="T65" fmla="*/ 1442 h 4067"/>
                  <a:gd name="T66" fmla="*/ 1592 w 3631"/>
                  <a:gd name="T67" fmla="*/ 449 h 4067"/>
                  <a:gd name="T68" fmla="*/ 1659 w 3631"/>
                  <a:gd name="T69" fmla="*/ 382 h 4067"/>
                  <a:gd name="T70" fmla="*/ 1726 w 3631"/>
                  <a:gd name="T71" fmla="*/ 449 h 4067"/>
                  <a:gd name="T72" fmla="*/ 1726 w 3631"/>
                  <a:gd name="T73" fmla="*/ 1509 h 4067"/>
                  <a:gd name="T74" fmla="*/ 1659 w 3631"/>
                  <a:gd name="T75" fmla="*/ 1575 h 4067"/>
                  <a:gd name="T76" fmla="*/ 1296 w 3631"/>
                  <a:gd name="T77" fmla="*/ 1575 h 4067"/>
                  <a:gd name="T78" fmla="*/ 1230 w 3631"/>
                  <a:gd name="T79" fmla="*/ 1509 h 4067"/>
                  <a:gd name="T80" fmla="*/ 1296 w 3631"/>
                  <a:gd name="T81" fmla="*/ 1442 h 4067"/>
                  <a:gd name="T82" fmla="*/ 3121 w 3631"/>
                  <a:gd name="T83" fmla="*/ 3413 h 4067"/>
                  <a:gd name="T84" fmla="*/ 510 w 3631"/>
                  <a:gd name="T85" fmla="*/ 3413 h 4067"/>
                  <a:gd name="T86" fmla="*/ 510 w 3631"/>
                  <a:gd name="T87" fmla="*/ 2126 h 4067"/>
                  <a:gd name="T88" fmla="*/ 3121 w 3631"/>
                  <a:gd name="T89" fmla="*/ 2126 h 4067"/>
                  <a:gd name="T90" fmla="*/ 3121 w 3631"/>
                  <a:gd name="T91" fmla="*/ 3413 h 4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31" h="4067">
                    <a:moveTo>
                      <a:pt x="3531" y="0"/>
                    </a:moveTo>
                    <a:lnTo>
                      <a:pt x="1249" y="0"/>
                    </a:lnTo>
                    <a:cubicBezTo>
                      <a:pt x="1222" y="0"/>
                      <a:pt x="1197" y="11"/>
                      <a:pt x="1178" y="29"/>
                    </a:cubicBezTo>
                    <a:lnTo>
                      <a:pt x="29" y="1179"/>
                    </a:lnTo>
                    <a:cubicBezTo>
                      <a:pt x="10" y="1197"/>
                      <a:pt x="0" y="1223"/>
                      <a:pt x="0" y="1249"/>
                    </a:cubicBezTo>
                    <a:lnTo>
                      <a:pt x="0" y="3967"/>
                    </a:lnTo>
                    <a:cubicBezTo>
                      <a:pt x="0" y="4022"/>
                      <a:pt x="44" y="4067"/>
                      <a:pt x="100" y="4067"/>
                    </a:cubicBezTo>
                    <a:lnTo>
                      <a:pt x="3531" y="4067"/>
                    </a:lnTo>
                    <a:cubicBezTo>
                      <a:pt x="3586" y="4067"/>
                      <a:pt x="3631" y="4022"/>
                      <a:pt x="3631" y="3967"/>
                    </a:cubicBezTo>
                    <a:lnTo>
                      <a:pt x="3631" y="100"/>
                    </a:lnTo>
                    <a:cubicBezTo>
                      <a:pt x="3631" y="45"/>
                      <a:pt x="3586" y="0"/>
                      <a:pt x="3531" y="0"/>
                    </a:cubicBezTo>
                    <a:close/>
                    <a:moveTo>
                      <a:pt x="2636" y="1442"/>
                    </a:moveTo>
                    <a:lnTo>
                      <a:pt x="2932" y="1442"/>
                    </a:lnTo>
                    <a:lnTo>
                      <a:pt x="2932" y="449"/>
                    </a:lnTo>
                    <a:cubicBezTo>
                      <a:pt x="2932" y="412"/>
                      <a:pt x="2961" y="382"/>
                      <a:pt x="2998" y="382"/>
                    </a:cubicBezTo>
                    <a:cubicBezTo>
                      <a:pt x="3035" y="382"/>
                      <a:pt x="3065" y="412"/>
                      <a:pt x="3065" y="449"/>
                    </a:cubicBezTo>
                    <a:lnTo>
                      <a:pt x="3065" y="1509"/>
                    </a:lnTo>
                    <a:cubicBezTo>
                      <a:pt x="3065" y="1546"/>
                      <a:pt x="3035" y="1575"/>
                      <a:pt x="2998" y="1575"/>
                    </a:cubicBezTo>
                    <a:lnTo>
                      <a:pt x="2636" y="1575"/>
                    </a:lnTo>
                    <a:cubicBezTo>
                      <a:pt x="2599" y="1575"/>
                      <a:pt x="2569" y="1546"/>
                      <a:pt x="2569" y="1509"/>
                    </a:cubicBezTo>
                    <a:cubicBezTo>
                      <a:pt x="2569" y="1472"/>
                      <a:pt x="2599" y="1442"/>
                      <a:pt x="2636" y="1442"/>
                    </a:cubicBezTo>
                    <a:close/>
                    <a:moveTo>
                      <a:pt x="1966" y="1442"/>
                    </a:moveTo>
                    <a:lnTo>
                      <a:pt x="2262" y="1442"/>
                    </a:lnTo>
                    <a:lnTo>
                      <a:pt x="2262" y="449"/>
                    </a:lnTo>
                    <a:cubicBezTo>
                      <a:pt x="2262" y="412"/>
                      <a:pt x="2292" y="382"/>
                      <a:pt x="2329" y="382"/>
                    </a:cubicBezTo>
                    <a:cubicBezTo>
                      <a:pt x="2366" y="382"/>
                      <a:pt x="2395" y="412"/>
                      <a:pt x="2395" y="449"/>
                    </a:cubicBezTo>
                    <a:lnTo>
                      <a:pt x="2395" y="1509"/>
                    </a:lnTo>
                    <a:cubicBezTo>
                      <a:pt x="2395" y="1546"/>
                      <a:pt x="2366" y="1575"/>
                      <a:pt x="2329" y="1575"/>
                    </a:cubicBezTo>
                    <a:lnTo>
                      <a:pt x="1966" y="1575"/>
                    </a:lnTo>
                    <a:cubicBezTo>
                      <a:pt x="1929" y="1575"/>
                      <a:pt x="1899" y="1546"/>
                      <a:pt x="1899" y="1509"/>
                    </a:cubicBezTo>
                    <a:cubicBezTo>
                      <a:pt x="1899" y="1472"/>
                      <a:pt x="1929" y="1442"/>
                      <a:pt x="1966" y="1442"/>
                    </a:cubicBezTo>
                    <a:close/>
                    <a:moveTo>
                      <a:pt x="1296" y="1442"/>
                    </a:moveTo>
                    <a:lnTo>
                      <a:pt x="1592" y="1442"/>
                    </a:lnTo>
                    <a:lnTo>
                      <a:pt x="1592" y="449"/>
                    </a:lnTo>
                    <a:cubicBezTo>
                      <a:pt x="1592" y="412"/>
                      <a:pt x="1622" y="382"/>
                      <a:pt x="1659" y="382"/>
                    </a:cubicBezTo>
                    <a:cubicBezTo>
                      <a:pt x="1696" y="382"/>
                      <a:pt x="1726" y="412"/>
                      <a:pt x="1726" y="449"/>
                    </a:cubicBezTo>
                    <a:lnTo>
                      <a:pt x="1726" y="1509"/>
                    </a:lnTo>
                    <a:cubicBezTo>
                      <a:pt x="1726" y="1546"/>
                      <a:pt x="1696" y="1575"/>
                      <a:pt x="1659" y="1575"/>
                    </a:cubicBezTo>
                    <a:lnTo>
                      <a:pt x="1296" y="1575"/>
                    </a:lnTo>
                    <a:cubicBezTo>
                      <a:pt x="1260" y="1575"/>
                      <a:pt x="1230" y="1546"/>
                      <a:pt x="1230" y="1509"/>
                    </a:cubicBezTo>
                    <a:cubicBezTo>
                      <a:pt x="1230" y="1472"/>
                      <a:pt x="1260" y="1442"/>
                      <a:pt x="1296" y="1442"/>
                    </a:cubicBezTo>
                    <a:close/>
                    <a:moveTo>
                      <a:pt x="3121" y="3413"/>
                    </a:moveTo>
                    <a:lnTo>
                      <a:pt x="510" y="3413"/>
                    </a:lnTo>
                    <a:lnTo>
                      <a:pt x="510" y="2126"/>
                    </a:lnTo>
                    <a:lnTo>
                      <a:pt x="3121" y="2126"/>
                    </a:lnTo>
                    <a:lnTo>
                      <a:pt x="3121" y="3413"/>
                    </a:ln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52" name="组合 51">
              <a:extLst>
                <a:ext uri="{FF2B5EF4-FFF2-40B4-BE49-F238E27FC236}">
                  <a16:creationId xmlns:a16="http://schemas.microsoft.com/office/drawing/2014/main" id="{33175202-5853-4D58-823B-0FAB812FE5E7}"/>
                </a:ext>
              </a:extLst>
            </p:cNvPr>
            <p:cNvGrpSpPr/>
            <p:nvPr/>
          </p:nvGrpSpPr>
          <p:grpSpPr>
            <a:xfrm>
              <a:off x="6569586" y="4272447"/>
              <a:ext cx="3941252" cy="1005506"/>
              <a:chOff x="7483989" y="3314482"/>
              <a:chExt cx="3941252" cy="1005506"/>
            </a:xfrm>
          </p:grpSpPr>
          <p:sp>
            <p:nvSpPr>
              <p:cNvPr id="53" name="矩形 52">
                <a:extLst>
                  <a:ext uri="{FF2B5EF4-FFF2-40B4-BE49-F238E27FC236}">
                    <a16:creationId xmlns:a16="http://schemas.microsoft.com/office/drawing/2014/main" id="{B977920E-056C-4BFD-B6BE-D89B5C61773F}"/>
                  </a:ext>
                </a:extLst>
              </p:cNvPr>
              <p:cNvSpPr/>
              <p:nvPr/>
            </p:nvSpPr>
            <p:spPr>
              <a:xfrm>
                <a:off x="7483989" y="3732519"/>
                <a:ext cx="3941252" cy="587469"/>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400" dirty="0">
                    <a:solidFill>
                      <a:srgbClr val="44546A"/>
                    </a:solidFill>
                    <a:cs typeface="+mn-ea"/>
                    <a:sym typeface="+mn-lt"/>
                  </a:rPr>
                  <a:t>Identification of vulnerabilities type and risk level</a:t>
                </a:r>
                <a:endParaRPr lang="zh-CN" altLang="en-US" sz="1400" dirty="0">
                  <a:solidFill>
                    <a:srgbClr val="44546A"/>
                  </a:solidFill>
                  <a:cs typeface="+mn-ea"/>
                  <a:sym typeface="+mn-lt"/>
                </a:endParaRPr>
              </a:p>
            </p:txBody>
          </p:sp>
          <p:sp>
            <p:nvSpPr>
              <p:cNvPr id="54" name="矩形 53">
                <a:extLst>
                  <a:ext uri="{FF2B5EF4-FFF2-40B4-BE49-F238E27FC236}">
                    <a16:creationId xmlns:a16="http://schemas.microsoft.com/office/drawing/2014/main" id="{FE50B48F-C01C-4CF2-9E30-9689603BCB2A}"/>
                  </a:ext>
                </a:extLst>
              </p:cNvPr>
              <p:cNvSpPr/>
              <p:nvPr/>
            </p:nvSpPr>
            <p:spPr>
              <a:xfrm>
                <a:off x="7483989" y="3314482"/>
                <a:ext cx="2050552" cy="396583"/>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b="1" dirty="0">
                    <a:solidFill>
                      <a:srgbClr val="44546A"/>
                    </a:solidFill>
                    <a:cs typeface="+mn-ea"/>
                    <a:sym typeface="+mn-lt"/>
                  </a:rPr>
                  <a:t>Task</a:t>
                </a:r>
                <a:endParaRPr lang="zh-CN" altLang="en-US" b="1" dirty="0">
                  <a:solidFill>
                    <a:srgbClr val="44546A"/>
                  </a:solidFill>
                  <a:cs typeface="+mn-ea"/>
                  <a:sym typeface="+mn-lt"/>
                </a:endParaRPr>
              </a:p>
            </p:txBody>
          </p:sp>
        </p:grpSp>
      </p:grpSp>
    </p:spTree>
    <p:extLst>
      <p:ext uri="{BB962C8B-B14F-4D97-AF65-F5344CB8AC3E}">
        <p14:creationId xmlns:p14="http://schemas.microsoft.com/office/powerpoint/2010/main" val="356731030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p:tgtEl>
                                          <p:spTgt spid="29"/>
                                        </p:tgtEl>
                                        <p:attrNameLst>
                                          <p:attrName>ppt_x</p:attrName>
                                        </p:attrNameLst>
                                      </p:cBhvr>
                                      <p:tavLst>
                                        <p:tav tm="0">
                                          <p:val>
                                            <p:strVal val="#ppt_x-#ppt_w*1.125000"/>
                                          </p:val>
                                        </p:tav>
                                        <p:tav tm="100000">
                                          <p:val>
                                            <p:strVal val="#ppt_x"/>
                                          </p:val>
                                        </p:tav>
                                      </p:tavLst>
                                    </p:anim>
                                    <p:animEffect transition="in" filter="wipe(right)">
                                      <p:cBhvr>
                                        <p:cTn id="8" dur="500"/>
                                        <p:tgtEl>
                                          <p:spTgt spid="29"/>
                                        </p:tgtEl>
                                      </p:cBhvr>
                                    </p:animEffect>
                                  </p:childTnLst>
                                </p:cTn>
                              </p:par>
                            </p:childTnLst>
                          </p:cTn>
                        </p:par>
                        <p:par>
                          <p:cTn id="9" fill="hold">
                            <p:stCondLst>
                              <p:cond delay="500"/>
                            </p:stCondLst>
                            <p:childTnLst>
                              <p:par>
                                <p:cTn id="10" presetID="12" presetClass="entr" presetSubtype="1" fill="hold" nodeType="after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additive="base">
                                        <p:cTn id="12" dur="500"/>
                                        <p:tgtEl>
                                          <p:spTgt spid="43"/>
                                        </p:tgtEl>
                                        <p:attrNameLst>
                                          <p:attrName>ppt_y</p:attrName>
                                        </p:attrNameLst>
                                      </p:cBhvr>
                                      <p:tavLst>
                                        <p:tav tm="0">
                                          <p:val>
                                            <p:strVal val="#ppt_y-#ppt_h*1.125000"/>
                                          </p:val>
                                        </p:tav>
                                        <p:tav tm="100000">
                                          <p:val>
                                            <p:strVal val="#ppt_y"/>
                                          </p:val>
                                        </p:tav>
                                      </p:tavLst>
                                    </p:anim>
                                    <p:animEffect transition="in" filter="wipe(down)">
                                      <p:cBhvr>
                                        <p:cTn id="13" dur="500"/>
                                        <p:tgtEl>
                                          <p:spTgt spid="43"/>
                                        </p:tgtEl>
                                      </p:cBhvr>
                                    </p:animEffect>
                                  </p:childTnLst>
                                </p:cTn>
                              </p:par>
                            </p:childTnLst>
                          </p:cTn>
                        </p:par>
                        <p:par>
                          <p:cTn id="14" fill="hold">
                            <p:stCondLst>
                              <p:cond delay="1000"/>
                            </p:stCondLst>
                            <p:childTnLst>
                              <p:par>
                                <p:cTn id="15" presetID="12" presetClass="entr" presetSubtype="2"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additive="base">
                                        <p:cTn id="17" dur="500"/>
                                        <p:tgtEl>
                                          <p:spTgt spid="50"/>
                                        </p:tgtEl>
                                        <p:attrNameLst>
                                          <p:attrName>ppt_x</p:attrName>
                                        </p:attrNameLst>
                                      </p:cBhvr>
                                      <p:tavLst>
                                        <p:tav tm="0">
                                          <p:val>
                                            <p:strVal val="#ppt_x+#ppt_w*1.125000"/>
                                          </p:val>
                                        </p:tav>
                                        <p:tav tm="100000">
                                          <p:val>
                                            <p:strVal val="#ppt_x"/>
                                          </p:val>
                                        </p:tav>
                                      </p:tavLst>
                                    </p:anim>
                                    <p:animEffect transition="in" filter="wipe(left)">
                                      <p:cBhvr>
                                        <p:cTn id="18" dur="500"/>
                                        <p:tgtEl>
                                          <p:spTgt spid="50"/>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additive="base">
                                        <p:cTn id="22" dur="500"/>
                                        <p:tgtEl>
                                          <p:spTgt spid="36"/>
                                        </p:tgtEl>
                                        <p:attrNameLst>
                                          <p:attrName>ppt_y</p:attrName>
                                        </p:attrNameLst>
                                      </p:cBhvr>
                                      <p:tavLst>
                                        <p:tav tm="0">
                                          <p:val>
                                            <p:strVal val="#ppt_y+#ppt_h*1.125000"/>
                                          </p:val>
                                        </p:tav>
                                        <p:tav tm="100000">
                                          <p:val>
                                            <p:strVal val="#ppt_y"/>
                                          </p:val>
                                        </p:tav>
                                      </p:tavLst>
                                    </p:anim>
                                    <p:animEffect transition="in" filter="wipe(up)">
                                      <p:cBhvr>
                                        <p:cTn id="2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620204"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3200" b="0" i="0" u="none" strike="noStrike" kern="1200" cap="none" spc="0" normalizeH="0" baseline="0" noProof="0" dirty="0">
                <a:ln>
                  <a:noFill/>
                </a:ln>
                <a:solidFill>
                  <a:srgbClr val="44546A"/>
                </a:solidFill>
                <a:effectLst/>
                <a:uLnTx/>
                <a:uFillTx/>
                <a:cs typeface="+mn-ea"/>
                <a:sym typeface="+mn-lt"/>
              </a:rPr>
              <a:t>Introduction</a:t>
            </a:r>
            <a:endParaRPr kumimoji="1" lang="zh-CN" altLang="en-US" sz="3200" b="0" i="0" u="none" strike="noStrike" kern="1200" cap="none" spc="0" normalizeH="0" baseline="0" noProof="0" dirty="0">
              <a:ln>
                <a:noFill/>
              </a:ln>
              <a:solidFill>
                <a:srgbClr val="44546A"/>
              </a:solidFill>
              <a:effectLst/>
              <a:uLnTx/>
              <a:uFillTx/>
              <a:cs typeface="+mn-ea"/>
              <a:sym typeface="+mn-lt"/>
            </a:endParaRPr>
          </a:p>
        </p:txBody>
      </p:sp>
      <p:sp>
        <p:nvSpPr>
          <p:cNvPr id="41" name="文本框 40">
            <a:extLst>
              <a:ext uri="{FF2B5EF4-FFF2-40B4-BE49-F238E27FC236}">
                <a16:creationId xmlns:a16="http://schemas.microsoft.com/office/drawing/2014/main" id="{A0BAF0AF-4083-2846-BB97-95EF48EDC195}"/>
              </a:ext>
            </a:extLst>
          </p:cNvPr>
          <p:cNvSpPr txBox="1"/>
          <p:nvPr/>
        </p:nvSpPr>
        <p:spPr>
          <a:xfrm>
            <a:off x="1459371" y="1271013"/>
            <a:ext cx="9774685" cy="1200329"/>
          </a:xfrm>
          <a:prstGeom prst="rect">
            <a:avLst/>
          </a:prstGeom>
          <a:noFill/>
        </p:spPr>
        <p:txBody>
          <a:bodyPr wrap="square" rtlCol="0">
            <a:spAutoFit/>
          </a:bodyPr>
          <a:lstStyle/>
          <a:p>
            <a:pPr marL="0" marR="0" lvl="0" indent="0" algn="l" defTabSz="914400" rtl="0" eaLnBrk="1" fontAlgn="auto" latinLnBrk="0" hangingPunct="1">
              <a:spcBef>
                <a:spcPts val="0"/>
              </a:spcBef>
              <a:spcAft>
                <a:spcPts val="0"/>
              </a:spcAft>
              <a:buClrTx/>
              <a:buSzTx/>
              <a:buFontTx/>
              <a:buNone/>
              <a:tabLst/>
              <a:defRPr/>
            </a:pPr>
            <a:r>
              <a:rPr lang="en-US" altLang="zh-CN" dirty="0">
                <a:solidFill>
                  <a:srgbClr val="44546A"/>
                </a:solidFill>
                <a:cs typeface="+mn-ea"/>
                <a:sym typeface="+mn-lt"/>
              </a:rPr>
              <a:t>The data source is an information system vulnerability crowd-testing platform in China.</a:t>
            </a:r>
          </a:p>
          <a:p>
            <a:pPr marL="0" marR="0" lvl="0" indent="0" algn="l" defTabSz="914400" rtl="0" eaLnBrk="1" fontAlgn="auto" latinLnBrk="0" hangingPunct="1">
              <a:spcBef>
                <a:spcPts val="0"/>
              </a:spcBef>
              <a:spcAft>
                <a:spcPts val="0"/>
              </a:spcAft>
              <a:buClrTx/>
              <a:buSzTx/>
              <a:buFontTx/>
              <a:buNone/>
              <a:tabLst/>
              <a:defRPr/>
            </a:pPr>
            <a:r>
              <a:rPr lang="en-US" altLang="zh-CN" dirty="0">
                <a:solidFill>
                  <a:srgbClr val="44546A"/>
                </a:solidFill>
                <a:cs typeface="+mn-ea"/>
                <a:sym typeface="+mn-lt"/>
              </a:rPr>
              <a:t>The raw data of 39503 information security events from 2010 to 2016 was collected by using a Python crawler.  </a:t>
            </a:r>
          </a:p>
          <a:p>
            <a:pPr marL="0" marR="0" lvl="0" indent="0" algn="l" defTabSz="914400" rtl="0" eaLnBrk="1" fontAlgn="auto" latinLnBrk="0" hangingPunct="1">
              <a:spcBef>
                <a:spcPts val="0"/>
              </a:spcBef>
              <a:spcAft>
                <a:spcPts val="0"/>
              </a:spcAft>
              <a:buClrTx/>
              <a:buSzTx/>
              <a:buFontTx/>
              <a:buNone/>
              <a:tabLst/>
              <a:defRPr/>
            </a:pPr>
            <a:r>
              <a:rPr lang="en-US" altLang="zh-CN" dirty="0">
                <a:solidFill>
                  <a:srgbClr val="44546A"/>
                </a:solidFill>
                <a:cs typeface="+mn-ea"/>
                <a:sym typeface="+mn-lt"/>
              </a:rPr>
              <a:t>20 different attributes were included in each event</a:t>
            </a:r>
            <a:endParaRPr lang="zh-CN" altLang="en-US" dirty="0">
              <a:solidFill>
                <a:srgbClr val="44546A"/>
              </a:solidFill>
              <a:cs typeface="+mn-ea"/>
              <a:sym typeface="+mn-lt"/>
            </a:endParaRPr>
          </a:p>
        </p:txBody>
      </p:sp>
      <p:graphicFrame>
        <p:nvGraphicFramePr>
          <p:cNvPr id="42" name="表格 41">
            <a:extLst>
              <a:ext uri="{FF2B5EF4-FFF2-40B4-BE49-F238E27FC236}">
                <a16:creationId xmlns:a16="http://schemas.microsoft.com/office/drawing/2014/main" id="{805B630B-EF1B-215F-BE5A-01232E080EC6}"/>
              </a:ext>
            </a:extLst>
          </p:cNvPr>
          <p:cNvGraphicFramePr>
            <a:graphicFrameLocks noGrp="1"/>
          </p:cNvGraphicFramePr>
          <p:nvPr>
            <p:extLst>
              <p:ext uri="{D42A27DB-BD31-4B8C-83A1-F6EECF244321}">
                <p14:modId xmlns:p14="http://schemas.microsoft.com/office/powerpoint/2010/main" val="2577198732"/>
              </p:ext>
            </p:extLst>
          </p:nvPr>
        </p:nvGraphicFramePr>
        <p:xfrm>
          <a:off x="1151904" y="2805773"/>
          <a:ext cx="10515600" cy="3648907"/>
        </p:xfrm>
        <a:graphic>
          <a:graphicData uri="http://schemas.openxmlformats.org/drawingml/2006/table">
            <a:tbl>
              <a:tblPr firstRow="1" firstCol="1" bandRow="1">
                <a:tableStyleId>{5C22544A-7EE6-4342-B048-85BDC9FD1C3A}</a:tableStyleId>
              </a:tblPr>
              <a:tblGrid>
                <a:gridCol w="2220895">
                  <a:extLst>
                    <a:ext uri="{9D8B030D-6E8A-4147-A177-3AD203B41FA5}">
                      <a16:colId xmlns:a16="http://schemas.microsoft.com/office/drawing/2014/main" val="1007297281"/>
                    </a:ext>
                  </a:extLst>
                </a:gridCol>
                <a:gridCol w="8294705">
                  <a:extLst>
                    <a:ext uri="{9D8B030D-6E8A-4147-A177-3AD203B41FA5}">
                      <a16:colId xmlns:a16="http://schemas.microsoft.com/office/drawing/2014/main" val="1558846657"/>
                    </a:ext>
                  </a:extLst>
                </a:gridCol>
              </a:tblGrid>
              <a:tr h="214630">
                <a:tc>
                  <a:txBody>
                    <a:bodyPr/>
                    <a:lstStyle/>
                    <a:p>
                      <a:pPr algn="ctr">
                        <a:lnSpc>
                          <a:spcPct val="107000"/>
                        </a:lnSpc>
                        <a:spcAft>
                          <a:spcPts val="800"/>
                        </a:spcAft>
                      </a:pPr>
                      <a:r>
                        <a:rPr lang="en-US" sz="1400">
                          <a:effectLst/>
                        </a:rPr>
                        <a:t>Attribute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ctr">
                        <a:lnSpc>
                          <a:spcPct val="107000"/>
                        </a:lnSpc>
                        <a:spcAft>
                          <a:spcPts val="800"/>
                        </a:spcAft>
                      </a:pPr>
                      <a:r>
                        <a:rPr lang="en-US" sz="1400">
                          <a:effectLst/>
                        </a:rPr>
                        <a:t>Value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extLst>
                  <a:ext uri="{0D108BD9-81ED-4DB2-BD59-A6C34878D82A}">
                    <a16:rowId xmlns:a16="http://schemas.microsoft.com/office/drawing/2014/main" val="2868051551"/>
                  </a:ext>
                </a:extLst>
              </a:tr>
              <a:tr h="205105">
                <a:tc>
                  <a:txBody>
                    <a:bodyPr/>
                    <a:lstStyle/>
                    <a:p>
                      <a:pPr algn="just">
                        <a:lnSpc>
                          <a:spcPct val="107000"/>
                        </a:lnSpc>
                        <a:spcAft>
                          <a:spcPts val="800"/>
                        </a:spcAft>
                      </a:pPr>
                      <a:r>
                        <a:rPr lang="en-US" sz="1400">
                          <a:effectLst/>
                        </a:rPr>
                        <a:t>Vulnerability ID</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2016-168160</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2739103158"/>
                  </a:ext>
                </a:extLst>
              </a:tr>
              <a:tr h="195580">
                <a:tc>
                  <a:txBody>
                    <a:bodyPr/>
                    <a:lstStyle/>
                    <a:p>
                      <a:pPr algn="just">
                        <a:lnSpc>
                          <a:spcPct val="107000"/>
                        </a:lnSpc>
                        <a:spcAft>
                          <a:spcPts val="800"/>
                        </a:spcAft>
                      </a:pPr>
                      <a:r>
                        <a:rPr lang="en-US" sz="1400">
                          <a:effectLst/>
                        </a:rPr>
                        <a:t>Poster</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Boooooom</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3164795531"/>
                  </a:ext>
                </a:extLst>
              </a:tr>
              <a:tr h="195580">
                <a:tc>
                  <a:txBody>
                    <a:bodyPr/>
                    <a:lstStyle/>
                    <a:p>
                      <a:pPr algn="just">
                        <a:lnSpc>
                          <a:spcPct val="107000"/>
                        </a:lnSpc>
                        <a:spcAft>
                          <a:spcPts val="800"/>
                        </a:spcAft>
                      </a:pPr>
                      <a:r>
                        <a:rPr lang="en-US" sz="1400">
                          <a:effectLst/>
                        </a:rPr>
                        <a:t>Vulnerability Title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Internal API leakage from docker cloud service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913673223"/>
                  </a:ext>
                </a:extLst>
              </a:tr>
              <a:tr h="195580">
                <a:tc>
                  <a:txBody>
                    <a:bodyPr/>
                    <a:lstStyle/>
                    <a:p>
                      <a:pPr algn="just">
                        <a:lnSpc>
                          <a:spcPct val="107000"/>
                        </a:lnSpc>
                        <a:spcAft>
                          <a:spcPts val="800"/>
                        </a:spcAft>
                      </a:pPr>
                      <a:r>
                        <a:rPr lang="en-US" sz="1400">
                          <a:effectLst/>
                        </a:rPr>
                        <a:t>Description</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The place where the image is created supports the use of doc file for construction ...</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312889500"/>
                  </a:ext>
                </a:extLst>
              </a:tr>
              <a:tr h="195580">
                <a:tc>
                  <a:txBody>
                    <a:bodyPr/>
                    <a:lstStyle/>
                    <a:p>
                      <a:pPr algn="just">
                        <a:lnSpc>
                          <a:spcPct val="107000"/>
                        </a:lnSpc>
                        <a:spcAft>
                          <a:spcPts val="800"/>
                        </a:spcAft>
                      </a:pPr>
                      <a:r>
                        <a:rPr lang="en-US" sz="1400">
                          <a:effectLst/>
                        </a:rPr>
                        <a:t>Solution</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Isolate the API of your own service from the user environment ...</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3384677268"/>
                  </a:ext>
                </a:extLst>
              </a:tr>
              <a:tr h="195580">
                <a:tc>
                  <a:txBody>
                    <a:bodyPr/>
                    <a:lstStyle/>
                    <a:p>
                      <a:pPr algn="just">
                        <a:lnSpc>
                          <a:spcPct val="107000"/>
                        </a:lnSpc>
                        <a:spcAft>
                          <a:spcPts val="800"/>
                        </a:spcAft>
                      </a:pPr>
                      <a:r>
                        <a:rPr lang="en-US" sz="1400">
                          <a:effectLst/>
                        </a:rPr>
                        <a:t>Vulnerability Type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Design Defect/Logic Error</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843167545"/>
                  </a:ext>
                </a:extLst>
              </a:tr>
              <a:tr h="195580">
                <a:tc>
                  <a:txBody>
                    <a:bodyPr/>
                    <a:lstStyle/>
                    <a:p>
                      <a:pPr algn="just">
                        <a:lnSpc>
                          <a:spcPct val="107000"/>
                        </a:lnSpc>
                        <a:spcAft>
                          <a:spcPts val="800"/>
                        </a:spcAft>
                      </a:pPr>
                      <a:r>
                        <a:rPr lang="en-US" sz="1400">
                          <a:effectLst/>
                        </a:rPr>
                        <a:t>Vulnerability Risk Level</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High</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1026628332"/>
                  </a:ext>
                </a:extLst>
              </a:tr>
              <a:tr h="195580">
                <a:tc>
                  <a:txBody>
                    <a:bodyPr/>
                    <a:lstStyle/>
                    <a:p>
                      <a:pPr algn="just">
                        <a:lnSpc>
                          <a:spcPct val="107000"/>
                        </a:lnSpc>
                        <a:spcAft>
                          <a:spcPts val="800"/>
                        </a:spcAft>
                      </a:pPr>
                      <a:r>
                        <a:rPr lang="en-US" sz="1400">
                          <a:effectLst/>
                        </a:rPr>
                        <a:t>Associated Company</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NetEase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592406336"/>
                  </a:ext>
                </a:extLst>
              </a:tr>
              <a:tr h="28575">
                <a:tc>
                  <a:txBody>
                    <a:bodyPr/>
                    <a:lstStyle/>
                    <a:p>
                      <a:pPr algn="just">
                        <a:lnSpc>
                          <a:spcPct val="107000"/>
                        </a:lnSpc>
                        <a:spcAft>
                          <a:spcPts val="800"/>
                        </a:spcAft>
                      </a:pPr>
                      <a:r>
                        <a:rPr lang="en-US" sz="1400">
                          <a:effectLst/>
                        </a:rPr>
                        <a:t>Post Time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January 7, 2016</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2065551111"/>
                  </a:ext>
                </a:extLst>
              </a:tr>
              <a:tr h="28575">
                <a:tc>
                  <a:txBody>
                    <a:bodyPr/>
                    <a:lstStyle/>
                    <a:p>
                      <a:pPr algn="just">
                        <a:lnSpc>
                          <a:spcPct val="107000"/>
                        </a:lnSpc>
                        <a:spcAft>
                          <a:spcPts val="800"/>
                        </a:spcAft>
                      </a:pPr>
                      <a:r>
                        <a:rPr lang="en-US" sz="1400">
                          <a:effectLst/>
                        </a:rPr>
                        <a:t>Fix Time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January 31, 2016</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3575564477"/>
                  </a:ext>
                </a:extLst>
              </a:tr>
              <a:tr h="28575">
                <a:tc>
                  <a:txBody>
                    <a:bodyPr/>
                    <a:lstStyle/>
                    <a:p>
                      <a:pPr algn="just">
                        <a:lnSpc>
                          <a:spcPct val="107000"/>
                        </a:lnSpc>
                        <a:spcAft>
                          <a:spcPts val="800"/>
                        </a:spcAft>
                      </a:pPr>
                      <a:r>
                        <a:rPr lang="en-US" sz="1400">
                          <a:effectLst/>
                        </a:rPr>
                        <a:t>Release Time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February 22, 2016</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3682898230"/>
                  </a:ext>
                </a:extLst>
              </a:tr>
              <a:tr h="205105">
                <a:tc>
                  <a:txBody>
                    <a:bodyPr/>
                    <a:lstStyle/>
                    <a:p>
                      <a:pPr algn="just">
                        <a:lnSpc>
                          <a:spcPct val="107000"/>
                        </a:lnSpc>
                        <a:spcAft>
                          <a:spcPts val="800"/>
                        </a:spcAft>
                      </a:pPr>
                      <a:r>
                        <a:rPr lang="en-US" sz="1400">
                          <a:effectLst/>
                        </a:rPr>
                        <a:t>Vulnerability Status</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Vulnerability Post: 2016-1-7, waiting for confirmation of firm</a:t>
                      </a:r>
                      <a:endParaRPr lang="zh-CN" sz="1400">
                        <a:effectLst/>
                      </a:endParaRPr>
                    </a:p>
                    <a:p>
                      <a:pPr algn="just">
                        <a:lnSpc>
                          <a:spcPct val="107000"/>
                        </a:lnSpc>
                        <a:spcAft>
                          <a:spcPts val="800"/>
                        </a:spcAft>
                      </a:pPr>
                      <a:r>
                        <a:rPr lang="en-US" sz="1400">
                          <a:effectLst/>
                        </a:rPr>
                        <a:t>Vulnerability Fix: 2016-1-31, Firm confirmed, details were sent to firm, and fixed by NetEase.</a:t>
                      </a:r>
                      <a:endParaRPr lang="zh-CN" sz="1400">
                        <a:effectLst/>
                      </a:endParaRPr>
                    </a:p>
                    <a:p>
                      <a:pPr algn="just">
                        <a:lnSpc>
                          <a:spcPct val="107000"/>
                        </a:lnSpc>
                        <a:spcAft>
                          <a:spcPts val="800"/>
                        </a:spcAft>
                      </a:pPr>
                      <a:r>
                        <a:rPr lang="en-US" sz="1400">
                          <a:effectLst/>
                        </a:rPr>
                        <a:t>Release:  2016-2-22, after fixing, detail information released to public.</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4029225777"/>
                  </a:ext>
                </a:extLst>
              </a:tr>
              <a:tr h="205105">
                <a:tc>
                  <a:txBody>
                    <a:bodyPr/>
                    <a:lstStyle/>
                    <a:p>
                      <a:pPr algn="just">
                        <a:lnSpc>
                          <a:spcPct val="107000"/>
                        </a:lnSpc>
                        <a:spcAft>
                          <a:spcPts val="800"/>
                        </a:spcAft>
                      </a:pPr>
                      <a:r>
                        <a:rPr lang="en-US" sz="1400">
                          <a:effectLst/>
                        </a:rPr>
                        <a:t>Firm Response</a:t>
                      </a:r>
                      <a:endParaRPr lang="zh-CN" sz="14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dirty="0">
                          <a:effectLst/>
                        </a:rPr>
                        <a:t>Thanks for your clear description.</a:t>
                      </a:r>
                      <a:endParaRPr lang="zh-CN" sz="14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tc>
                <a:extLst>
                  <a:ext uri="{0D108BD9-81ED-4DB2-BD59-A6C34878D82A}">
                    <a16:rowId xmlns:a16="http://schemas.microsoft.com/office/drawing/2014/main" val="4033425121"/>
                  </a:ext>
                </a:extLst>
              </a:tr>
            </a:tbl>
          </a:graphicData>
        </a:graphic>
      </p:graphicFrame>
    </p:spTree>
    <p:extLst>
      <p:ext uri="{BB962C8B-B14F-4D97-AF65-F5344CB8AC3E}">
        <p14:creationId xmlns:p14="http://schemas.microsoft.com/office/powerpoint/2010/main" val="5339900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150073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srgbClr val="44546A"/>
                </a:solidFill>
                <a:effectLst/>
                <a:uLnTx/>
                <a:uFillTx/>
                <a:cs typeface="+mn-ea"/>
                <a:sym typeface="+mn-lt"/>
              </a:rPr>
              <a:t>Methods</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3" name="圆角矩形 2">
            <a:extLst>
              <a:ext uri="{FF2B5EF4-FFF2-40B4-BE49-F238E27FC236}">
                <a16:creationId xmlns:a16="http://schemas.microsoft.com/office/drawing/2014/main" id="{290ABB2B-5655-AB44-8431-D8A3E4A15F8E}"/>
              </a:ext>
            </a:extLst>
          </p:cNvPr>
          <p:cNvSpPr/>
          <p:nvPr/>
        </p:nvSpPr>
        <p:spPr>
          <a:xfrm>
            <a:off x="1552372"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6CDEF492-CAA4-8D4E-8B95-8EA57462B6DB}"/>
              </a:ext>
            </a:extLst>
          </p:cNvPr>
          <p:cNvSpPr/>
          <p:nvPr/>
        </p:nvSpPr>
        <p:spPr>
          <a:xfrm>
            <a:off x="1305056"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文本框 4">
            <a:extLst>
              <a:ext uri="{FF2B5EF4-FFF2-40B4-BE49-F238E27FC236}">
                <a16:creationId xmlns:a16="http://schemas.microsoft.com/office/drawing/2014/main" id="{BA27805B-EFFF-E84F-9C9B-26153B51D9DB}"/>
              </a:ext>
            </a:extLst>
          </p:cNvPr>
          <p:cNvSpPr txBox="1"/>
          <p:nvPr/>
        </p:nvSpPr>
        <p:spPr>
          <a:xfrm>
            <a:off x="1760327" y="2342730"/>
            <a:ext cx="2064412" cy="707886"/>
          </a:xfrm>
          <a:prstGeom prst="rect">
            <a:avLst/>
          </a:prstGeom>
          <a:noFill/>
        </p:spPr>
        <p:txBody>
          <a:bodyPr wrap="none" rtlCol="0">
            <a:spAutoFit/>
          </a:bodyPr>
          <a:lstStyle/>
          <a:p>
            <a:pPr lvl="0" algn="ctr">
              <a:defRPr/>
            </a:pPr>
            <a:r>
              <a:rPr kumimoji="1" lang="en-US" altLang="zh-CN" sz="2000" dirty="0">
                <a:solidFill>
                  <a:prstClr val="white"/>
                </a:solidFill>
                <a:cs typeface="+mn-ea"/>
                <a:sym typeface="+mn-lt"/>
              </a:rPr>
              <a:t> Statistical Text </a:t>
            </a:r>
            <a:endParaRPr kumimoji="1" lang="en-US" altLang="zh-CN" sz="2000" b="0" i="0" u="none" strike="noStrike" kern="1200" cap="none" spc="0" normalizeH="0" baseline="0" noProof="0" dirty="0">
              <a:ln>
                <a:noFill/>
              </a:ln>
              <a:solidFill>
                <a:prstClr val="white"/>
              </a:solidFill>
              <a:effectLst/>
              <a:uLnTx/>
              <a:uFillTx/>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dirty="0">
                <a:ln>
                  <a:noFill/>
                </a:ln>
                <a:solidFill>
                  <a:prstClr val="white"/>
                </a:solidFill>
                <a:effectLst/>
                <a:uLnTx/>
                <a:uFillTx/>
                <a:cs typeface="+mn-ea"/>
                <a:sym typeface="+mn-lt"/>
              </a:rPr>
              <a:t>Representation</a:t>
            </a:r>
            <a:endParaRPr kumimoji="1" lang="zh-CN" altLang="en-US" sz="2000" b="0" i="0" u="none" strike="noStrike" kern="1200" cap="none" spc="0" normalizeH="0" baseline="0" noProof="0" dirty="0">
              <a:ln>
                <a:noFill/>
              </a:ln>
              <a:solidFill>
                <a:prstClr val="white"/>
              </a:solidFill>
              <a:effectLst/>
              <a:uLnTx/>
              <a:uFillTx/>
              <a:cs typeface="+mn-ea"/>
              <a:sym typeface="+mn-lt"/>
            </a:endParaRPr>
          </a:p>
        </p:txBody>
      </p:sp>
      <p:sp>
        <p:nvSpPr>
          <p:cNvPr id="7" name="文本框 6">
            <a:extLst>
              <a:ext uri="{FF2B5EF4-FFF2-40B4-BE49-F238E27FC236}">
                <a16:creationId xmlns:a16="http://schemas.microsoft.com/office/drawing/2014/main" id="{9B8073AF-8EF4-2544-9B71-41D4E0956188}"/>
              </a:ext>
            </a:extLst>
          </p:cNvPr>
          <p:cNvSpPr txBox="1"/>
          <p:nvPr/>
        </p:nvSpPr>
        <p:spPr>
          <a:xfrm>
            <a:off x="1624180" y="3488389"/>
            <a:ext cx="2322180" cy="2031325"/>
          </a:xfrm>
          <a:prstGeom prst="rect">
            <a:avLst/>
          </a:prstGeom>
          <a:noFill/>
        </p:spPr>
        <p:txBody>
          <a:bodyPr wrap="square" rtlCol="0">
            <a:spAutoFit/>
          </a:bodyPr>
          <a:lstStyle/>
          <a:p>
            <a:pPr lvl="0">
              <a:defRPr/>
            </a:pPr>
            <a:r>
              <a:rPr kumimoji="1" lang="fr-FR" altLang="zh-CN" sz="1400" dirty="0">
                <a:solidFill>
                  <a:prstClr val="black">
                    <a:lumMod val="75000"/>
                    <a:lumOff val="25000"/>
                  </a:prstClr>
                </a:solidFill>
                <a:cs typeface="+mn-ea"/>
                <a:sym typeface="+mn-lt"/>
              </a:rPr>
              <a:t>Word-level text representation techniques:</a:t>
            </a:r>
          </a:p>
          <a:p>
            <a:pPr lvl="0">
              <a:defRPr/>
            </a:pPr>
            <a:r>
              <a:rPr kumimoji="1" lang="fr-FR" altLang="zh-CN" sz="1400" b="0" i="0" u="none" strike="noStrike" kern="1200" cap="none" spc="0" normalizeH="0" baseline="0" noProof="0" dirty="0">
                <a:ln>
                  <a:noFill/>
                </a:ln>
                <a:solidFill>
                  <a:prstClr val="black">
                    <a:lumMod val="75000"/>
                    <a:lumOff val="25000"/>
                  </a:prstClr>
                </a:solidFill>
                <a:effectLst/>
                <a:uLnTx/>
                <a:uFillTx/>
                <a:cs typeface="+mn-ea"/>
                <a:sym typeface="+mn-lt"/>
              </a:rPr>
              <a:t>TFIDF,</a:t>
            </a:r>
            <a:r>
              <a:rPr kumimoji="1" lang="fr-FR" altLang="zh-CN" sz="1400" b="0" i="0" u="none" strike="noStrike" kern="1200" cap="none" spc="0" normalizeH="0" noProof="0" dirty="0">
                <a:ln>
                  <a:noFill/>
                </a:ln>
                <a:solidFill>
                  <a:prstClr val="black">
                    <a:lumMod val="75000"/>
                    <a:lumOff val="25000"/>
                  </a:prstClr>
                </a:solidFill>
                <a:effectLst/>
                <a:uLnTx/>
                <a:uFillTx/>
                <a:cs typeface="+mn-ea"/>
                <a:sym typeface="+mn-lt"/>
              </a:rPr>
              <a:t> BOW, N-Grams</a:t>
            </a:r>
          </a:p>
          <a:p>
            <a:pPr lvl="0">
              <a:defRPr/>
            </a:pPr>
            <a:endParaRPr kumimoji="1" lang="fr-FR" altLang="zh-CN" sz="1400" baseline="0" dirty="0">
              <a:solidFill>
                <a:prstClr val="black">
                  <a:lumMod val="75000"/>
                  <a:lumOff val="25000"/>
                </a:prstClr>
              </a:solidFill>
              <a:cs typeface="+mn-ea"/>
              <a:sym typeface="+mn-lt"/>
            </a:endParaRPr>
          </a:p>
          <a:p>
            <a:pPr lvl="0">
              <a:defRPr/>
            </a:pPr>
            <a:r>
              <a:rPr kumimoji="1" lang="fr-FR" altLang="zh-CN" sz="1400" dirty="0">
                <a:solidFill>
                  <a:prstClr val="black">
                    <a:lumMod val="75000"/>
                    <a:lumOff val="25000"/>
                  </a:prstClr>
                </a:solidFill>
                <a:cs typeface="+mn-ea"/>
                <a:sym typeface="+mn-lt"/>
              </a:rPr>
              <a:t>Document-level representation techniques:</a:t>
            </a:r>
          </a:p>
          <a:p>
            <a:pPr lvl="0">
              <a:defRPr/>
            </a:pPr>
            <a:r>
              <a:rPr kumimoji="1" lang="fr-FR" altLang="zh-CN" sz="1400" b="0" i="0" u="none" strike="noStrike" kern="1200" cap="none" spc="0" normalizeH="0" baseline="0" noProof="0" dirty="0">
                <a:ln>
                  <a:noFill/>
                </a:ln>
                <a:solidFill>
                  <a:prstClr val="black">
                    <a:lumMod val="75000"/>
                    <a:lumOff val="25000"/>
                  </a:prstClr>
                </a:solidFill>
                <a:effectLst/>
                <a:uLnTx/>
                <a:uFillTx/>
                <a:cs typeface="+mn-ea"/>
                <a:sym typeface="+mn-lt"/>
              </a:rPr>
              <a:t>LDA</a:t>
            </a:r>
            <a:endParaRPr kumimoji="1" lang="zh-CN" altLang="en-US" sz="1400" b="0" i="0" u="none" strike="noStrike" kern="1200" cap="none" spc="0" normalizeH="0" baseline="0" noProof="0" dirty="0">
              <a:ln>
                <a:noFill/>
              </a:ln>
              <a:solidFill>
                <a:prstClr val="black">
                  <a:lumMod val="75000"/>
                  <a:lumOff val="25000"/>
                </a:prstClr>
              </a:solidFill>
              <a:effectLst/>
              <a:uLnTx/>
              <a:uFillTx/>
              <a:cs typeface="+mn-ea"/>
              <a:sym typeface="+mn-lt"/>
            </a:endParaRPr>
          </a:p>
        </p:txBody>
      </p:sp>
      <p:sp>
        <p:nvSpPr>
          <p:cNvPr id="13" name="圆角矩形 12">
            <a:extLst>
              <a:ext uri="{FF2B5EF4-FFF2-40B4-BE49-F238E27FC236}">
                <a16:creationId xmlns:a16="http://schemas.microsoft.com/office/drawing/2014/main" id="{9C5E764E-56FC-7C4D-9143-36AC39A9F6A7}"/>
              </a:ext>
            </a:extLst>
          </p:cNvPr>
          <p:cNvSpPr/>
          <p:nvPr/>
        </p:nvSpPr>
        <p:spPr>
          <a:xfrm>
            <a:off x="5029463"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4" name="圆角矩形 13">
            <a:extLst>
              <a:ext uri="{FF2B5EF4-FFF2-40B4-BE49-F238E27FC236}">
                <a16:creationId xmlns:a16="http://schemas.microsoft.com/office/drawing/2014/main" id="{F42206AF-DACD-9843-9E1F-0B366C0E5383}"/>
              </a:ext>
            </a:extLst>
          </p:cNvPr>
          <p:cNvSpPr/>
          <p:nvPr/>
        </p:nvSpPr>
        <p:spPr>
          <a:xfrm>
            <a:off x="4782147"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5" name="文本框 14">
            <a:extLst>
              <a:ext uri="{FF2B5EF4-FFF2-40B4-BE49-F238E27FC236}">
                <a16:creationId xmlns:a16="http://schemas.microsoft.com/office/drawing/2014/main" id="{DA283F2F-24D9-3D4E-8BFB-88679DED2919}"/>
              </a:ext>
            </a:extLst>
          </p:cNvPr>
          <p:cNvSpPr txBox="1"/>
          <p:nvPr/>
        </p:nvSpPr>
        <p:spPr>
          <a:xfrm>
            <a:off x="5156939" y="2404464"/>
            <a:ext cx="2116092" cy="707886"/>
          </a:xfrm>
          <a:prstGeom prst="rect">
            <a:avLst/>
          </a:prstGeom>
          <a:noFill/>
        </p:spPr>
        <p:txBody>
          <a:bodyPr wrap="none" rtlCol="0">
            <a:spAutoFit/>
          </a:bodyPr>
          <a:lstStyle/>
          <a:p>
            <a:pPr lvl="0" algn="ctr">
              <a:defRPr/>
            </a:pPr>
            <a:r>
              <a:rPr kumimoji="1" lang="en-US" altLang="zh-CN" sz="2000" dirty="0">
                <a:solidFill>
                  <a:prstClr val="white"/>
                </a:solidFill>
                <a:cs typeface="+mn-ea"/>
                <a:sym typeface="+mn-lt"/>
              </a:rPr>
              <a:t>Neural Text</a:t>
            </a:r>
          </a:p>
          <a:p>
            <a:pPr lvl="0" algn="ctr">
              <a:defRPr/>
            </a:pPr>
            <a:r>
              <a:rPr kumimoji="1" lang="en-US" altLang="zh-CN" sz="2000" dirty="0">
                <a:solidFill>
                  <a:prstClr val="white"/>
                </a:solidFill>
                <a:cs typeface="+mn-ea"/>
                <a:sym typeface="+mn-lt"/>
              </a:rPr>
              <a:t> Representation</a:t>
            </a:r>
            <a:endParaRPr kumimoji="1" lang="zh-CN" altLang="en-US" sz="2000" b="0" i="0" u="none" strike="noStrike" kern="1200" cap="none" spc="0" normalizeH="0" baseline="0" noProof="0" dirty="0">
              <a:ln>
                <a:noFill/>
              </a:ln>
              <a:solidFill>
                <a:prstClr val="white"/>
              </a:solidFill>
              <a:effectLst/>
              <a:uLnTx/>
              <a:uFillTx/>
              <a:cs typeface="+mn-ea"/>
              <a:sym typeface="+mn-lt"/>
            </a:endParaRPr>
          </a:p>
        </p:txBody>
      </p:sp>
      <p:sp>
        <p:nvSpPr>
          <p:cNvPr id="23" name="圆角矩形 22">
            <a:extLst>
              <a:ext uri="{FF2B5EF4-FFF2-40B4-BE49-F238E27FC236}">
                <a16:creationId xmlns:a16="http://schemas.microsoft.com/office/drawing/2014/main" id="{676B7C4A-B481-DC47-A8C8-3F2CC8FA5003}"/>
              </a:ext>
            </a:extLst>
          </p:cNvPr>
          <p:cNvSpPr/>
          <p:nvPr/>
        </p:nvSpPr>
        <p:spPr>
          <a:xfrm>
            <a:off x="8483211"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4" name="圆角矩形 23">
            <a:extLst>
              <a:ext uri="{FF2B5EF4-FFF2-40B4-BE49-F238E27FC236}">
                <a16:creationId xmlns:a16="http://schemas.microsoft.com/office/drawing/2014/main" id="{D2448EC0-2728-AA4E-8E56-73A2AB0EF132}"/>
              </a:ext>
            </a:extLst>
          </p:cNvPr>
          <p:cNvSpPr/>
          <p:nvPr/>
        </p:nvSpPr>
        <p:spPr>
          <a:xfrm>
            <a:off x="8235895"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5" name="文本框 24">
            <a:extLst>
              <a:ext uri="{FF2B5EF4-FFF2-40B4-BE49-F238E27FC236}">
                <a16:creationId xmlns:a16="http://schemas.microsoft.com/office/drawing/2014/main" id="{D05ECBC2-B9EE-3045-BC8F-F533A6D326E0}"/>
              </a:ext>
            </a:extLst>
          </p:cNvPr>
          <p:cNvSpPr txBox="1"/>
          <p:nvPr/>
        </p:nvSpPr>
        <p:spPr>
          <a:xfrm>
            <a:off x="8934643" y="2401436"/>
            <a:ext cx="1786066" cy="707886"/>
          </a:xfrm>
          <a:prstGeom prst="rect">
            <a:avLst/>
          </a:prstGeom>
          <a:noFill/>
        </p:spPr>
        <p:txBody>
          <a:bodyPr wrap="none" rtlCol="0">
            <a:spAutoFit/>
          </a:bodyPr>
          <a:lstStyle/>
          <a:p>
            <a:pPr lvl="0" algn="ctr">
              <a:defRPr/>
            </a:pPr>
            <a:r>
              <a:rPr kumimoji="1" lang="en-US" altLang="zh-CN" sz="2000" dirty="0">
                <a:solidFill>
                  <a:prstClr val="white"/>
                </a:solidFill>
                <a:cs typeface="+mn-ea"/>
                <a:sym typeface="+mn-lt"/>
              </a:rPr>
              <a:t>Text </a:t>
            </a:r>
          </a:p>
          <a:p>
            <a:pPr lvl="0" algn="ctr">
              <a:defRPr/>
            </a:pPr>
            <a:r>
              <a:rPr kumimoji="1" lang="en-US" altLang="zh-CN" sz="2000" dirty="0">
                <a:solidFill>
                  <a:prstClr val="white"/>
                </a:solidFill>
                <a:cs typeface="+mn-ea"/>
                <a:sym typeface="+mn-lt"/>
              </a:rPr>
              <a:t>Classification</a:t>
            </a:r>
            <a:endParaRPr kumimoji="1" lang="zh-CN" altLang="en-US" sz="2000" b="0" i="0" u="none" strike="noStrike" kern="1200" cap="none" spc="0" normalizeH="0" baseline="0" noProof="0" dirty="0">
              <a:ln>
                <a:noFill/>
              </a:ln>
              <a:solidFill>
                <a:prstClr val="white"/>
              </a:solidFill>
              <a:effectLst/>
              <a:uLnTx/>
              <a:uFillTx/>
              <a:cs typeface="+mn-ea"/>
              <a:sym typeface="+mn-lt"/>
            </a:endParaRPr>
          </a:p>
        </p:txBody>
      </p:sp>
      <p:sp>
        <p:nvSpPr>
          <p:cNvPr id="34" name="文本框 33">
            <a:extLst>
              <a:ext uri="{FF2B5EF4-FFF2-40B4-BE49-F238E27FC236}">
                <a16:creationId xmlns:a16="http://schemas.microsoft.com/office/drawing/2014/main" id="{BC5A2DE2-7A9A-7621-9C41-3AB35B1EA1EB}"/>
              </a:ext>
            </a:extLst>
          </p:cNvPr>
          <p:cNvSpPr txBox="1"/>
          <p:nvPr/>
        </p:nvSpPr>
        <p:spPr>
          <a:xfrm>
            <a:off x="1217118" y="772998"/>
            <a:ext cx="9979207" cy="646331"/>
          </a:xfrm>
          <a:prstGeom prst="rect">
            <a:avLst/>
          </a:prstGeom>
          <a:noFill/>
        </p:spPr>
        <p:txBody>
          <a:bodyPr wrap="square">
            <a:spAutoFit/>
          </a:bodyPr>
          <a:lstStyle/>
          <a:p>
            <a:r>
              <a:rPr lang="en-US" altLang="zh-CN" dirty="0"/>
              <a:t>This study analyzes vulnerability reports by combining textual representation methods, machine learning algorithms, and topic analysis. </a:t>
            </a:r>
            <a:endParaRPr lang="zh-CN" altLang="en-US" dirty="0"/>
          </a:p>
        </p:txBody>
      </p:sp>
      <p:sp>
        <p:nvSpPr>
          <p:cNvPr id="35" name="文本框 34">
            <a:extLst>
              <a:ext uri="{FF2B5EF4-FFF2-40B4-BE49-F238E27FC236}">
                <a16:creationId xmlns:a16="http://schemas.microsoft.com/office/drawing/2014/main" id="{24D6BA9D-8729-CC12-6789-67DA5F35D426}"/>
              </a:ext>
            </a:extLst>
          </p:cNvPr>
          <p:cNvSpPr txBox="1"/>
          <p:nvPr/>
        </p:nvSpPr>
        <p:spPr>
          <a:xfrm>
            <a:off x="5101271" y="3553243"/>
            <a:ext cx="2465796" cy="1815882"/>
          </a:xfrm>
          <a:prstGeom prst="rect">
            <a:avLst/>
          </a:prstGeom>
          <a:noFill/>
        </p:spPr>
        <p:txBody>
          <a:bodyPr wrap="square" rtlCol="0">
            <a:spAutoFit/>
          </a:bodyPr>
          <a:lstStyle/>
          <a:p>
            <a:pPr lvl="0">
              <a:defRPr/>
            </a:pPr>
            <a:r>
              <a:rPr kumimoji="1" lang="fr-FR" altLang="zh-CN" sz="1400" dirty="0">
                <a:solidFill>
                  <a:prstClr val="black">
                    <a:lumMod val="75000"/>
                    <a:lumOff val="25000"/>
                  </a:prstClr>
                </a:solidFill>
                <a:cs typeface="+mn-ea"/>
                <a:sym typeface="+mn-lt"/>
              </a:rPr>
              <a:t>Word2Vec</a:t>
            </a:r>
          </a:p>
          <a:p>
            <a:pPr lvl="0">
              <a:defRPr/>
            </a:pPr>
            <a:r>
              <a:rPr kumimoji="1" lang="fr-FR" altLang="zh-CN" sz="1400" dirty="0">
                <a:solidFill>
                  <a:prstClr val="black">
                    <a:lumMod val="75000"/>
                    <a:lumOff val="25000"/>
                  </a:prstClr>
                </a:solidFill>
                <a:cs typeface="+mn-ea"/>
                <a:sym typeface="+mn-lt"/>
              </a:rPr>
              <a:t>word embedding method:</a:t>
            </a:r>
          </a:p>
          <a:p>
            <a:pPr lvl="0">
              <a:defRPr/>
            </a:pPr>
            <a:r>
              <a:rPr kumimoji="1" lang="fr-FR" altLang="zh-CN" sz="1400" dirty="0">
                <a:solidFill>
                  <a:prstClr val="black">
                    <a:lumMod val="75000"/>
                    <a:lumOff val="25000"/>
                  </a:prstClr>
                </a:solidFill>
                <a:cs typeface="+mn-ea"/>
                <a:sym typeface="+mn-lt"/>
              </a:rPr>
              <a:t>continuous bag-of-words (CBOW)</a:t>
            </a:r>
            <a:r>
              <a:rPr kumimoji="1" lang="fr-FR" altLang="zh-CN" sz="1400" b="0" i="0" u="none" strike="noStrike" kern="1200" cap="none" spc="0" normalizeH="0" baseline="0" noProof="0" dirty="0">
                <a:ln>
                  <a:noFill/>
                </a:ln>
                <a:solidFill>
                  <a:prstClr val="black">
                    <a:lumMod val="75000"/>
                    <a:lumOff val="25000"/>
                  </a:prstClr>
                </a:solidFill>
                <a:effectLst/>
                <a:uLnTx/>
                <a:uFillTx/>
                <a:cs typeface="+mn-ea"/>
                <a:sym typeface="+mn-lt"/>
              </a:rPr>
              <a:t>,</a:t>
            </a:r>
            <a:r>
              <a:rPr kumimoji="1" lang="fr-FR" altLang="zh-CN" sz="1400" b="0" i="0" u="none" strike="noStrike" kern="1200" cap="none" spc="0" normalizeH="0" noProof="0" dirty="0">
                <a:ln>
                  <a:noFill/>
                </a:ln>
                <a:solidFill>
                  <a:prstClr val="black">
                    <a:lumMod val="75000"/>
                    <a:lumOff val="25000"/>
                  </a:prstClr>
                </a:solidFill>
                <a:effectLst/>
                <a:uLnTx/>
                <a:uFillTx/>
                <a:cs typeface="+mn-ea"/>
                <a:sym typeface="+mn-lt"/>
              </a:rPr>
              <a:t> </a:t>
            </a:r>
            <a:r>
              <a:rPr lang="fr-FR" altLang="zh-CN" sz="1400" dirty="0"/>
              <a:t>Skip-Gram(</a:t>
            </a:r>
            <a:r>
              <a:rPr kumimoji="1" lang="fr-FR" altLang="zh-CN" sz="1400" b="0" i="0" u="none" strike="noStrike" kern="1200" cap="none" spc="0" normalizeH="0" noProof="0" dirty="0">
                <a:ln>
                  <a:noFill/>
                </a:ln>
                <a:solidFill>
                  <a:prstClr val="black">
                    <a:lumMod val="75000"/>
                    <a:lumOff val="25000"/>
                  </a:prstClr>
                </a:solidFill>
                <a:effectLst/>
                <a:uLnTx/>
                <a:uFillTx/>
                <a:cs typeface="+mn-ea"/>
                <a:sym typeface="+mn-lt"/>
              </a:rPr>
              <a:t>SG)</a:t>
            </a:r>
          </a:p>
          <a:p>
            <a:pPr lvl="0">
              <a:defRPr/>
            </a:pPr>
            <a:endParaRPr kumimoji="1" lang="fr-FR" altLang="zh-CN" sz="1400" b="0" i="0" u="none" strike="noStrike" kern="1200" cap="none" spc="0" normalizeH="0" noProof="0" dirty="0">
              <a:ln>
                <a:noFill/>
              </a:ln>
              <a:solidFill>
                <a:prstClr val="black">
                  <a:lumMod val="75000"/>
                  <a:lumOff val="25000"/>
                </a:prstClr>
              </a:solidFill>
              <a:effectLst/>
              <a:uLnTx/>
              <a:uFillTx/>
              <a:cs typeface="+mn-ea"/>
              <a:sym typeface="+mn-lt"/>
            </a:endParaRPr>
          </a:p>
          <a:p>
            <a:pPr lvl="0">
              <a:defRPr/>
            </a:pPr>
            <a:r>
              <a:rPr kumimoji="1" lang="fr-FR" altLang="zh-CN" sz="1400" dirty="0">
                <a:solidFill>
                  <a:prstClr val="black">
                    <a:lumMod val="75000"/>
                    <a:lumOff val="25000"/>
                  </a:prstClr>
                </a:solidFill>
                <a:cs typeface="+mn-ea"/>
                <a:sym typeface="+mn-lt"/>
              </a:rPr>
              <a:t>Training mechanisms:</a:t>
            </a:r>
          </a:p>
          <a:p>
            <a:pPr lvl="0">
              <a:defRPr/>
            </a:pPr>
            <a:r>
              <a:rPr kumimoji="1" lang="fr-FR" altLang="zh-CN" sz="1400" dirty="0">
                <a:solidFill>
                  <a:prstClr val="black">
                    <a:lumMod val="75000"/>
                    <a:lumOff val="25000"/>
                  </a:prstClr>
                </a:solidFill>
                <a:cs typeface="+mn-ea"/>
                <a:sym typeface="+mn-lt"/>
              </a:rPr>
              <a:t>Hierarchical SoftMax (HS), </a:t>
            </a:r>
            <a:r>
              <a:rPr lang="fr-FR" altLang="zh-CN" sz="1400" dirty="0"/>
              <a:t>Negative Sampling (NS) </a:t>
            </a:r>
            <a:endParaRPr kumimoji="1" lang="zh-CN" altLang="en-US" sz="1400" b="0" i="0" u="none" strike="noStrike" kern="1200" cap="none" spc="0" normalizeH="0" baseline="0" noProof="0" dirty="0">
              <a:ln>
                <a:noFill/>
              </a:ln>
              <a:solidFill>
                <a:prstClr val="black">
                  <a:lumMod val="75000"/>
                  <a:lumOff val="25000"/>
                </a:prstClr>
              </a:solidFill>
              <a:effectLst/>
              <a:uLnTx/>
              <a:uFillTx/>
              <a:cs typeface="+mn-ea"/>
              <a:sym typeface="+mn-lt"/>
            </a:endParaRPr>
          </a:p>
        </p:txBody>
      </p:sp>
      <p:sp>
        <p:nvSpPr>
          <p:cNvPr id="36" name="文本框 35">
            <a:extLst>
              <a:ext uri="{FF2B5EF4-FFF2-40B4-BE49-F238E27FC236}">
                <a16:creationId xmlns:a16="http://schemas.microsoft.com/office/drawing/2014/main" id="{586CE1CE-0CDD-A986-2D93-96357A40950A}"/>
              </a:ext>
            </a:extLst>
          </p:cNvPr>
          <p:cNvSpPr txBox="1"/>
          <p:nvPr/>
        </p:nvSpPr>
        <p:spPr>
          <a:xfrm>
            <a:off x="8483212" y="3690257"/>
            <a:ext cx="2465796" cy="1384995"/>
          </a:xfrm>
          <a:prstGeom prst="rect">
            <a:avLst/>
          </a:prstGeom>
          <a:noFill/>
        </p:spPr>
        <p:txBody>
          <a:bodyPr wrap="square" rtlCol="0">
            <a:spAutoFit/>
          </a:bodyPr>
          <a:lstStyle/>
          <a:p>
            <a:pPr lvl="0">
              <a:defRPr/>
            </a:pPr>
            <a:r>
              <a:rPr kumimoji="1" lang="en-US" altLang="zh-CN" sz="1400" dirty="0">
                <a:solidFill>
                  <a:prstClr val="black">
                    <a:lumMod val="75000"/>
                    <a:lumOff val="25000"/>
                  </a:prstClr>
                </a:solidFill>
                <a:cs typeface="+mn-ea"/>
                <a:sym typeface="+mn-lt"/>
              </a:rPr>
              <a:t>Traditional machine learning algorithms: </a:t>
            </a:r>
          </a:p>
          <a:p>
            <a:pPr lvl="0">
              <a:defRPr/>
            </a:pPr>
            <a:r>
              <a:rPr kumimoji="1" lang="en-US" altLang="zh-CN" sz="1400" dirty="0">
                <a:solidFill>
                  <a:prstClr val="black">
                    <a:lumMod val="75000"/>
                    <a:lumOff val="25000"/>
                  </a:prstClr>
                </a:solidFill>
                <a:cs typeface="+mn-ea"/>
                <a:sym typeface="+mn-lt"/>
              </a:rPr>
              <a:t>LR, CART, RF, GBDT, SVM</a:t>
            </a:r>
          </a:p>
          <a:p>
            <a:pPr lvl="0">
              <a:defRPr/>
            </a:pPr>
            <a:endParaRPr kumimoji="1" lang="en-US" altLang="zh-CN" sz="1400" dirty="0">
              <a:solidFill>
                <a:prstClr val="black">
                  <a:lumMod val="75000"/>
                  <a:lumOff val="25000"/>
                </a:prstClr>
              </a:solidFill>
              <a:cs typeface="+mn-ea"/>
              <a:sym typeface="+mn-lt"/>
            </a:endParaRPr>
          </a:p>
          <a:p>
            <a:pPr lvl="0">
              <a:defRPr/>
            </a:pPr>
            <a:r>
              <a:rPr kumimoji="1" lang="en-US" altLang="zh-CN" sz="1400" dirty="0">
                <a:solidFill>
                  <a:prstClr val="black">
                    <a:lumMod val="75000"/>
                    <a:lumOff val="25000"/>
                  </a:prstClr>
                </a:solidFill>
                <a:cs typeface="+mn-ea"/>
                <a:sym typeface="+mn-lt"/>
              </a:rPr>
              <a:t>Deep learning algorithms:</a:t>
            </a:r>
          </a:p>
          <a:p>
            <a:pPr lvl="0">
              <a:defRPr/>
            </a:pPr>
            <a:r>
              <a:rPr kumimoji="1" lang="fr-FR" altLang="zh-CN" sz="1400" dirty="0">
                <a:solidFill>
                  <a:prstClr val="black">
                    <a:lumMod val="75000"/>
                    <a:lumOff val="25000"/>
                  </a:prstClr>
                </a:solidFill>
                <a:cs typeface="+mn-ea"/>
                <a:sym typeface="+mn-lt"/>
              </a:rPr>
              <a:t>Artificial Neural Network</a:t>
            </a:r>
            <a:endParaRPr kumimoji="1" lang="zh-CN" altLang="en-US" sz="1400" b="0" i="0" u="none" strike="noStrike" kern="1200" cap="none" spc="0" normalizeH="0" baseline="0" noProof="0" dirty="0">
              <a:ln>
                <a:noFill/>
              </a:ln>
              <a:solidFill>
                <a:prstClr val="black">
                  <a:lumMod val="75000"/>
                  <a:lumOff val="25000"/>
                </a:prstClr>
              </a:solidFill>
              <a:effectLst/>
              <a:uLnTx/>
              <a:uFillTx/>
              <a:cs typeface="+mn-ea"/>
              <a:sym typeface="+mn-lt"/>
            </a:endParaRPr>
          </a:p>
        </p:txBody>
      </p:sp>
    </p:spTree>
    <p:extLst>
      <p:ext uri="{BB962C8B-B14F-4D97-AF65-F5344CB8AC3E}">
        <p14:creationId xmlns:p14="http://schemas.microsoft.com/office/powerpoint/2010/main" val="356452190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dissolve">
                                      <p:cBhvr>
                                        <p:cTn id="21" dur="500"/>
                                        <p:tgtEl>
                                          <p:spTgt spid="13"/>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dissolve">
                                      <p:cBhvr>
                                        <p:cTn id="24" dur="500"/>
                                        <p:tgtEl>
                                          <p:spTgt spid="14"/>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dissolv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dissolve">
                                      <p:cBhvr>
                                        <p:cTn id="32" dur="500"/>
                                        <p:tgtEl>
                                          <p:spTgt spid="23"/>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dissolve">
                                      <p:cBhvr>
                                        <p:cTn id="35" dur="500"/>
                                        <p:tgtEl>
                                          <p:spTgt spid="24"/>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dissolve">
                                      <p:cBhvr>
                                        <p:cTn id="38" dur="500"/>
                                        <p:tgtEl>
                                          <p:spTgt spid="25"/>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dissolve">
                                      <p:cBhvr>
                                        <p:cTn id="41" dur="500"/>
                                        <p:tgtEl>
                                          <p:spTgt spid="35"/>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dissolve">
                                      <p:cBhvr>
                                        <p:cTn id="4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7" grpId="0"/>
      <p:bldP spid="13" grpId="0" animBg="1"/>
      <p:bldP spid="14" grpId="0" animBg="1"/>
      <p:bldP spid="15" grpId="0"/>
      <p:bldP spid="23" grpId="0" animBg="1"/>
      <p:bldP spid="24" grpId="0" animBg="1"/>
      <p:bldP spid="25" grpId="0"/>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67182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dirty="0">
                <a:solidFill>
                  <a:srgbClr val="44546A"/>
                </a:solidFill>
                <a:cs typeface="+mn-ea"/>
                <a:sym typeface="+mn-lt"/>
              </a:rPr>
              <a:t>Data Preparation</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cxnSp>
        <p:nvCxnSpPr>
          <p:cNvPr id="45" name="直接连接符 44">
            <a:extLst>
              <a:ext uri="{FF2B5EF4-FFF2-40B4-BE49-F238E27FC236}">
                <a16:creationId xmlns:a16="http://schemas.microsoft.com/office/drawing/2014/main" id="{B8CCC7C8-3F28-4377-916A-A197EBDC6EDF}"/>
              </a:ext>
            </a:extLst>
          </p:cNvPr>
          <p:cNvCxnSpPr/>
          <p:nvPr/>
        </p:nvCxnSpPr>
        <p:spPr>
          <a:xfrm>
            <a:off x="2479756" y="369410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693292A9-1A26-406F-ADD8-2ED83F32B6A6}"/>
              </a:ext>
            </a:extLst>
          </p:cNvPr>
          <p:cNvCxnSpPr/>
          <p:nvPr/>
        </p:nvCxnSpPr>
        <p:spPr>
          <a:xfrm>
            <a:off x="7058486" y="369410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934FB4B9-9DC3-4C4A-90F3-3F74BC7572C7}"/>
              </a:ext>
            </a:extLst>
          </p:cNvPr>
          <p:cNvCxnSpPr/>
          <p:nvPr/>
        </p:nvCxnSpPr>
        <p:spPr>
          <a:xfrm>
            <a:off x="4769121" y="272239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A43D58A6-53EC-4143-8770-EE96CD464AAB}"/>
              </a:ext>
            </a:extLst>
          </p:cNvPr>
          <p:cNvCxnSpPr/>
          <p:nvPr/>
        </p:nvCxnSpPr>
        <p:spPr>
          <a:xfrm>
            <a:off x="9347851" y="272239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2" name="直接箭头连接符 61">
            <a:extLst>
              <a:ext uri="{FF2B5EF4-FFF2-40B4-BE49-F238E27FC236}">
                <a16:creationId xmlns:a16="http://schemas.microsoft.com/office/drawing/2014/main" id="{A47AECCF-C207-4015-AA6E-F162F8CA8C86}"/>
              </a:ext>
            </a:extLst>
          </p:cNvPr>
          <p:cNvCxnSpPr/>
          <p:nvPr/>
        </p:nvCxnSpPr>
        <p:spPr>
          <a:xfrm>
            <a:off x="1011555" y="3700145"/>
            <a:ext cx="10033635" cy="0"/>
          </a:xfrm>
          <a:prstGeom prst="straightConnector1">
            <a:avLst/>
          </a:prstGeom>
          <a:ln>
            <a:solidFill>
              <a:srgbClr val="44546A"/>
            </a:solidFill>
            <a:tailEnd type="triangle"/>
          </a:ln>
        </p:spPr>
        <p:style>
          <a:lnRef idx="1">
            <a:schemeClr val="accent1"/>
          </a:lnRef>
          <a:fillRef idx="0">
            <a:schemeClr val="accent1"/>
          </a:fillRef>
          <a:effectRef idx="0">
            <a:schemeClr val="accent1"/>
          </a:effectRef>
          <a:fontRef idx="minor">
            <a:schemeClr val="tx1"/>
          </a:fontRef>
        </p:style>
      </p:cxnSp>
      <p:sp>
        <p:nvSpPr>
          <p:cNvPr id="63" name="椭圆 62">
            <a:extLst>
              <a:ext uri="{FF2B5EF4-FFF2-40B4-BE49-F238E27FC236}">
                <a16:creationId xmlns:a16="http://schemas.microsoft.com/office/drawing/2014/main" id="{37A83224-0838-46D5-A787-454FB65AB198}"/>
              </a:ext>
            </a:extLst>
          </p:cNvPr>
          <p:cNvSpPr/>
          <p:nvPr/>
        </p:nvSpPr>
        <p:spPr>
          <a:xfrm>
            <a:off x="2284498" y="3498844"/>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1</a:t>
            </a:r>
          </a:p>
        </p:txBody>
      </p:sp>
      <p:sp>
        <p:nvSpPr>
          <p:cNvPr id="64" name="椭圆 63">
            <a:extLst>
              <a:ext uri="{FF2B5EF4-FFF2-40B4-BE49-F238E27FC236}">
                <a16:creationId xmlns:a16="http://schemas.microsoft.com/office/drawing/2014/main" id="{B08BFF2D-A41F-44B7-BC46-DC94F46CD622}"/>
              </a:ext>
            </a:extLst>
          </p:cNvPr>
          <p:cNvSpPr/>
          <p:nvPr/>
        </p:nvSpPr>
        <p:spPr>
          <a:xfrm>
            <a:off x="4573863"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2</a:t>
            </a:r>
          </a:p>
        </p:txBody>
      </p:sp>
      <p:sp>
        <p:nvSpPr>
          <p:cNvPr id="65" name="椭圆 64">
            <a:extLst>
              <a:ext uri="{FF2B5EF4-FFF2-40B4-BE49-F238E27FC236}">
                <a16:creationId xmlns:a16="http://schemas.microsoft.com/office/drawing/2014/main" id="{F5D873B2-CFF5-4715-912C-F8EE3A82920D}"/>
              </a:ext>
            </a:extLst>
          </p:cNvPr>
          <p:cNvSpPr/>
          <p:nvPr/>
        </p:nvSpPr>
        <p:spPr>
          <a:xfrm>
            <a:off x="6863228"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3</a:t>
            </a:r>
          </a:p>
        </p:txBody>
      </p:sp>
      <p:sp>
        <p:nvSpPr>
          <p:cNvPr id="66" name="椭圆 65">
            <a:extLst>
              <a:ext uri="{FF2B5EF4-FFF2-40B4-BE49-F238E27FC236}">
                <a16:creationId xmlns:a16="http://schemas.microsoft.com/office/drawing/2014/main" id="{78E6A7CF-7FC8-4A3E-ACC9-557899C19CFD}"/>
              </a:ext>
            </a:extLst>
          </p:cNvPr>
          <p:cNvSpPr/>
          <p:nvPr/>
        </p:nvSpPr>
        <p:spPr>
          <a:xfrm>
            <a:off x="9152593" y="3529875"/>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4</a:t>
            </a:r>
          </a:p>
        </p:txBody>
      </p:sp>
      <p:sp>
        <p:nvSpPr>
          <p:cNvPr id="67" name="椭圆 66">
            <a:extLst>
              <a:ext uri="{FF2B5EF4-FFF2-40B4-BE49-F238E27FC236}">
                <a16:creationId xmlns:a16="http://schemas.microsoft.com/office/drawing/2014/main" id="{57A278C7-92A8-4DC4-BBA7-0AE96C94C178}"/>
              </a:ext>
            </a:extLst>
          </p:cNvPr>
          <p:cNvSpPr/>
          <p:nvPr/>
        </p:nvSpPr>
        <p:spPr>
          <a:xfrm>
            <a:off x="2110105"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68" name="椭圆 67">
            <a:extLst>
              <a:ext uri="{FF2B5EF4-FFF2-40B4-BE49-F238E27FC236}">
                <a16:creationId xmlns:a16="http://schemas.microsoft.com/office/drawing/2014/main" id="{9C702869-B33D-4D89-A6F8-106D333FCF32}"/>
              </a:ext>
            </a:extLst>
          </p:cNvPr>
          <p:cNvSpPr/>
          <p:nvPr/>
        </p:nvSpPr>
        <p:spPr>
          <a:xfrm>
            <a:off x="4399280" y="1806575"/>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69" name="椭圆 68">
            <a:extLst>
              <a:ext uri="{FF2B5EF4-FFF2-40B4-BE49-F238E27FC236}">
                <a16:creationId xmlns:a16="http://schemas.microsoft.com/office/drawing/2014/main" id="{EB31F441-FC84-4EA0-BD1C-2297598021BA}"/>
              </a:ext>
            </a:extLst>
          </p:cNvPr>
          <p:cNvSpPr/>
          <p:nvPr/>
        </p:nvSpPr>
        <p:spPr>
          <a:xfrm>
            <a:off x="8978265" y="180721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olidFill>
                <a:schemeClr val="tx1">
                  <a:lumMod val="75000"/>
                  <a:lumOff val="25000"/>
                </a:schemeClr>
              </a:solidFill>
              <a:cs typeface="+mn-ea"/>
              <a:sym typeface="+mn-lt"/>
            </a:endParaRPr>
          </a:p>
        </p:txBody>
      </p:sp>
      <p:sp>
        <p:nvSpPr>
          <p:cNvPr id="70" name="椭圆 69">
            <a:extLst>
              <a:ext uri="{FF2B5EF4-FFF2-40B4-BE49-F238E27FC236}">
                <a16:creationId xmlns:a16="http://schemas.microsoft.com/office/drawing/2014/main" id="{487F0410-0F84-489A-91CE-B4F9A8A5AD95}"/>
              </a:ext>
            </a:extLst>
          </p:cNvPr>
          <p:cNvSpPr/>
          <p:nvPr/>
        </p:nvSpPr>
        <p:spPr>
          <a:xfrm>
            <a:off x="6717030"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grpSp>
        <p:nvGrpSpPr>
          <p:cNvPr id="71" name="组合 70">
            <a:extLst>
              <a:ext uri="{FF2B5EF4-FFF2-40B4-BE49-F238E27FC236}">
                <a16:creationId xmlns:a16="http://schemas.microsoft.com/office/drawing/2014/main" id="{B53CE8ED-3106-4D09-A3F8-CC819AB735C0}"/>
              </a:ext>
            </a:extLst>
          </p:cNvPr>
          <p:cNvGrpSpPr/>
          <p:nvPr/>
        </p:nvGrpSpPr>
        <p:grpSpPr>
          <a:xfrm>
            <a:off x="2270125" y="5028568"/>
            <a:ext cx="368300" cy="336598"/>
            <a:chOff x="8415" y="6739"/>
            <a:chExt cx="560" cy="493"/>
          </a:xfrm>
          <a:solidFill>
            <a:srgbClr val="44546A"/>
          </a:solidFill>
        </p:grpSpPr>
        <p:sp>
          <p:nvSpPr>
            <p:cNvPr id="72" name="Freeform14">
              <a:extLst>
                <a:ext uri="{FF2B5EF4-FFF2-40B4-BE49-F238E27FC236}">
                  <a16:creationId xmlns:a16="http://schemas.microsoft.com/office/drawing/2014/main" id="{355B8B27-5008-4F86-82C0-490508CEB586}"/>
                </a:ext>
              </a:extLst>
            </p:cNvPr>
            <p:cNvSpPr/>
            <p:nvPr/>
          </p:nvSpPr>
          <p:spPr bwMode="auto">
            <a:xfrm>
              <a:off x="8466" y="6761"/>
              <a:ext cx="209" cy="450"/>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3" name="Freeform15">
              <a:extLst>
                <a:ext uri="{FF2B5EF4-FFF2-40B4-BE49-F238E27FC236}">
                  <a16:creationId xmlns:a16="http://schemas.microsoft.com/office/drawing/2014/main" id="{49E10563-FBD7-4430-8DFE-73F18B91A2E7}"/>
                </a:ext>
              </a:extLst>
            </p:cNvPr>
            <p:cNvSpPr/>
            <p:nvPr/>
          </p:nvSpPr>
          <p:spPr bwMode="auto">
            <a:xfrm>
              <a:off x="8415" y="6908"/>
              <a:ext cx="29" cy="158"/>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4" name="Freeform16">
              <a:extLst>
                <a:ext uri="{FF2B5EF4-FFF2-40B4-BE49-F238E27FC236}">
                  <a16:creationId xmlns:a16="http://schemas.microsoft.com/office/drawing/2014/main" id="{93CF264E-8675-42A3-86F6-55A92CF0CF2E}"/>
                </a:ext>
              </a:extLst>
            </p:cNvPr>
            <p:cNvSpPr/>
            <p:nvPr/>
          </p:nvSpPr>
          <p:spPr bwMode="auto">
            <a:xfrm>
              <a:off x="8726" y="6862"/>
              <a:ext cx="83" cy="246"/>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5" name="Freeform17">
              <a:extLst>
                <a:ext uri="{FF2B5EF4-FFF2-40B4-BE49-F238E27FC236}">
                  <a16:creationId xmlns:a16="http://schemas.microsoft.com/office/drawing/2014/main" id="{8B041BCA-A00C-4FEF-91CD-BFE979193A6E}"/>
                </a:ext>
              </a:extLst>
            </p:cNvPr>
            <p:cNvSpPr/>
            <p:nvPr/>
          </p:nvSpPr>
          <p:spPr bwMode="auto">
            <a:xfrm flipV="1">
              <a:off x="8777" y="6801"/>
              <a:ext cx="110" cy="367"/>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6" name="Freeform18">
              <a:extLst>
                <a:ext uri="{FF2B5EF4-FFF2-40B4-BE49-F238E27FC236}">
                  <a16:creationId xmlns:a16="http://schemas.microsoft.com/office/drawing/2014/main" id="{17A81D83-77BE-4F54-9946-E20CAFDEAEAC}"/>
                </a:ext>
              </a:extLst>
            </p:cNvPr>
            <p:cNvSpPr/>
            <p:nvPr/>
          </p:nvSpPr>
          <p:spPr bwMode="auto">
            <a:xfrm>
              <a:off x="8841" y="6739"/>
              <a:ext cx="134" cy="493"/>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grpSp>
      <p:sp>
        <p:nvSpPr>
          <p:cNvPr id="77" name="Freeform 250">
            <a:extLst>
              <a:ext uri="{FF2B5EF4-FFF2-40B4-BE49-F238E27FC236}">
                <a16:creationId xmlns:a16="http://schemas.microsoft.com/office/drawing/2014/main" id="{2D203F73-1775-4529-8808-9ABA64971000}"/>
              </a:ext>
            </a:extLst>
          </p:cNvPr>
          <p:cNvSpPr>
            <a:spLocks noEditPoints="1"/>
          </p:cNvSpPr>
          <p:nvPr/>
        </p:nvSpPr>
        <p:spPr bwMode="auto">
          <a:xfrm>
            <a:off x="4573929" y="1981200"/>
            <a:ext cx="403225" cy="388938"/>
          </a:xfrm>
          <a:custGeom>
            <a:avLst/>
            <a:gdLst>
              <a:gd name="T0" fmla="*/ 19 w 229"/>
              <a:gd name="T1" fmla="*/ 0 h 217"/>
              <a:gd name="T2" fmla="*/ 209 w 229"/>
              <a:gd name="T3" fmla="*/ 0 h 217"/>
              <a:gd name="T4" fmla="*/ 229 w 229"/>
              <a:gd name="T5" fmla="*/ 20 h 217"/>
              <a:gd name="T6" fmla="*/ 229 w 229"/>
              <a:gd name="T7" fmla="*/ 140 h 217"/>
              <a:gd name="T8" fmla="*/ 209 w 229"/>
              <a:gd name="T9" fmla="*/ 160 h 217"/>
              <a:gd name="T10" fmla="*/ 19 w 229"/>
              <a:gd name="T11" fmla="*/ 160 h 217"/>
              <a:gd name="T12" fmla="*/ 0 w 229"/>
              <a:gd name="T13" fmla="*/ 140 h 217"/>
              <a:gd name="T14" fmla="*/ 0 w 229"/>
              <a:gd name="T15" fmla="*/ 20 h 217"/>
              <a:gd name="T16" fmla="*/ 19 w 229"/>
              <a:gd name="T17" fmla="*/ 0 h 217"/>
              <a:gd name="T18" fmla="*/ 56 w 229"/>
              <a:gd name="T19" fmla="*/ 203 h 217"/>
              <a:gd name="T20" fmla="*/ 94 w 229"/>
              <a:gd name="T21" fmla="*/ 199 h 217"/>
              <a:gd name="T22" fmla="*/ 94 w 229"/>
              <a:gd name="T23" fmla="*/ 171 h 217"/>
              <a:gd name="T24" fmla="*/ 140 w 229"/>
              <a:gd name="T25" fmla="*/ 171 h 217"/>
              <a:gd name="T26" fmla="*/ 140 w 229"/>
              <a:gd name="T27" fmla="*/ 199 h 217"/>
              <a:gd name="T28" fmla="*/ 176 w 229"/>
              <a:gd name="T29" fmla="*/ 203 h 217"/>
              <a:gd name="T30" fmla="*/ 176 w 229"/>
              <a:gd name="T31" fmla="*/ 217 h 217"/>
              <a:gd name="T32" fmla="*/ 56 w 229"/>
              <a:gd name="T33" fmla="*/ 217 h 217"/>
              <a:gd name="T34" fmla="*/ 56 w 229"/>
              <a:gd name="T35" fmla="*/ 203 h 217"/>
              <a:gd name="T36" fmla="*/ 17 w 229"/>
              <a:gd name="T37" fmla="*/ 19 h 217"/>
              <a:gd name="T38" fmla="*/ 17 w 229"/>
              <a:gd name="T39" fmla="*/ 124 h 217"/>
              <a:gd name="T40" fmla="*/ 210 w 229"/>
              <a:gd name="T41" fmla="*/ 124 h 217"/>
              <a:gd name="T42" fmla="*/ 210 w 229"/>
              <a:gd name="T43" fmla="*/ 19 h 217"/>
              <a:gd name="T44" fmla="*/ 17 w 229"/>
              <a:gd name="T45" fmla="*/ 19 h 217"/>
              <a:gd name="T46" fmla="*/ 191 w 229"/>
              <a:gd name="T47" fmla="*/ 134 h 217"/>
              <a:gd name="T48" fmla="*/ 183 w 229"/>
              <a:gd name="T49" fmla="*/ 142 h 217"/>
              <a:gd name="T50" fmla="*/ 191 w 229"/>
              <a:gd name="T51" fmla="*/ 150 h 217"/>
              <a:gd name="T52" fmla="*/ 199 w 229"/>
              <a:gd name="T53" fmla="*/ 142 h 217"/>
              <a:gd name="T54" fmla="*/ 191 w 229"/>
              <a:gd name="T55" fmla="*/ 13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9" h="217">
                <a:moveTo>
                  <a:pt x="19" y="0"/>
                </a:moveTo>
                <a:cubicBezTo>
                  <a:pt x="209" y="0"/>
                  <a:pt x="209" y="0"/>
                  <a:pt x="209" y="0"/>
                </a:cubicBezTo>
                <a:cubicBezTo>
                  <a:pt x="220" y="0"/>
                  <a:pt x="229" y="9"/>
                  <a:pt x="229" y="20"/>
                </a:cubicBezTo>
                <a:cubicBezTo>
                  <a:pt x="229" y="140"/>
                  <a:pt x="229" y="140"/>
                  <a:pt x="229" y="140"/>
                </a:cubicBezTo>
                <a:cubicBezTo>
                  <a:pt x="229" y="151"/>
                  <a:pt x="220" y="160"/>
                  <a:pt x="209" y="160"/>
                </a:cubicBezTo>
                <a:cubicBezTo>
                  <a:pt x="19" y="160"/>
                  <a:pt x="19" y="160"/>
                  <a:pt x="19" y="160"/>
                </a:cubicBezTo>
                <a:cubicBezTo>
                  <a:pt x="8" y="160"/>
                  <a:pt x="0" y="151"/>
                  <a:pt x="0" y="140"/>
                </a:cubicBezTo>
                <a:cubicBezTo>
                  <a:pt x="0" y="20"/>
                  <a:pt x="0" y="20"/>
                  <a:pt x="0" y="20"/>
                </a:cubicBezTo>
                <a:cubicBezTo>
                  <a:pt x="0" y="9"/>
                  <a:pt x="8" y="0"/>
                  <a:pt x="19" y="0"/>
                </a:cubicBezTo>
                <a:close/>
                <a:moveTo>
                  <a:pt x="56" y="203"/>
                </a:moveTo>
                <a:cubicBezTo>
                  <a:pt x="69" y="201"/>
                  <a:pt x="81" y="199"/>
                  <a:pt x="94" y="199"/>
                </a:cubicBezTo>
                <a:cubicBezTo>
                  <a:pt x="94" y="171"/>
                  <a:pt x="94" y="171"/>
                  <a:pt x="94" y="171"/>
                </a:cubicBezTo>
                <a:cubicBezTo>
                  <a:pt x="140" y="171"/>
                  <a:pt x="140" y="171"/>
                  <a:pt x="140" y="171"/>
                </a:cubicBezTo>
                <a:cubicBezTo>
                  <a:pt x="140" y="199"/>
                  <a:pt x="140" y="199"/>
                  <a:pt x="140" y="199"/>
                </a:cubicBezTo>
                <a:cubicBezTo>
                  <a:pt x="152" y="200"/>
                  <a:pt x="164" y="201"/>
                  <a:pt x="176" y="203"/>
                </a:cubicBezTo>
                <a:cubicBezTo>
                  <a:pt x="176" y="217"/>
                  <a:pt x="176" y="217"/>
                  <a:pt x="176" y="217"/>
                </a:cubicBezTo>
                <a:cubicBezTo>
                  <a:pt x="56" y="217"/>
                  <a:pt x="56" y="217"/>
                  <a:pt x="56" y="217"/>
                </a:cubicBezTo>
                <a:cubicBezTo>
                  <a:pt x="56" y="213"/>
                  <a:pt x="56" y="208"/>
                  <a:pt x="56" y="203"/>
                </a:cubicBezTo>
                <a:close/>
                <a:moveTo>
                  <a:pt x="17" y="19"/>
                </a:moveTo>
                <a:cubicBezTo>
                  <a:pt x="17" y="124"/>
                  <a:pt x="17" y="124"/>
                  <a:pt x="17" y="124"/>
                </a:cubicBezTo>
                <a:cubicBezTo>
                  <a:pt x="210" y="124"/>
                  <a:pt x="210" y="124"/>
                  <a:pt x="210" y="124"/>
                </a:cubicBezTo>
                <a:cubicBezTo>
                  <a:pt x="210" y="19"/>
                  <a:pt x="210" y="19"/>
                  <a:pt x="210" y="19"/>
                </a:cubicBezTo>
                <a:cubicBezTo>
                  <a:pt x="17" y="19"/>
                  <a:pt x="17" y="19"/>
                  <a:pt x="17" y="19"/>
                </a:cubicBezTo>
                <a:close/>
                <a:moveTo>
                  <a:pt x="191" y="134"/>
                </a:moveTo>
                <a:cubicBezTo>
                  <a:pt x="186" y="134"/>
                  <a:pt x="183" y="137"/>
                  <a:pt x="183" y="142"/>
                </a:cubicBezTo>
                <a:cubicBezTo>
                  <a:pt x="183" y="146"/>
                  <a:pt x="186" y="150"/>
                  <a:pt x="191" y="150"/>
                </a:cubicBezTo>
                <a:cubicBezTo>
                  <a:pt x="195" y="150"/>
                  <a:pt x="199" y="146"/>
                  <a:pt x="199" y="142"/>
                </a:cubicBezTo>
                <a:cubicBezTo>
                  <a:pt x="199" y="137"/>
                  <a:pt x="195" y="134"/>
                  <a:pt x="191" y="134"/>
                </a:cubicBezTo>
                <a:close/>
              </a:path>
            </a:pathLst>
          </a:custGeom>
          <a:solidFill>
            <a:srgbClr val="44546A"/>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8" name="Freeform 267">
            <a:extLst>
              <a:ext uri="{FF2B5EF4-FFF2-40B4-BE49-F238E27FC236}">
                <a16:creationId xmlns:a16="http://schemas.microsoft.com/office/drawing/2014/main" id="{C8DC46DA-DFFC-49EA-A40F-3973D9085054}"/>
              </a:ext>
            </a:extLst>
          </p:cNvPr>
          <p:cNvSpPr>
            <a:spLocks noEditPoints="1"/>
          </p:cNvSpPr>
          <p:nvPr/>
        </p:nvSpPr>
        <p:spPr bwMode="auto">
          <a:xfrm>
            <a:off x="6861199" y="4967923"/>
            <a:ext cx="449263" cy="458787"/>
          </a:xfrm>
          <a:custGeom>
            <a:avLst/>
            <a:gdLst>
              <a:gd name="T0" fmla="*/ 107 w 213"/>
              <a:gd name="T1" fmla="*/ 0 h 213"/>
              <a:gd name="T2" fmla="*/ 213 w 213"/>
              <a:gd name="T3" fmla="*/ 107 h 213"/>
              <a:gd name="T4" fmla="*/ 107 w 213"/>
              <a:gd name="T5" fmla="*/ 213 h 213"/>
              <a:gd name="T6" fmla="*/ 0 w 213"/>
              <a:gd name="T7" fmla="*/ 107 h 213"/>
              <a:gd name="T8" fmla="*/ 107 w 213"/>
              <a:gd name="T9" fmla="*/ 0 h 213"/>
              <a:gd name="T10" fmla="*/ 89 w 213"/>
              <a:gd name="T11" fmla="*/ 75 h 213"/>
              <a:gd name="T12" fmla="*/ 100 w 213"/>
              <a:gd name="T13" fmla="*/ 70 h 213"/>
              <a:gd name="T14" fmla="*/ 87 w 213"/>
              <a:gd name="T15" fmla="*/ 18 h 213"/>
              <a:gd name="T16" fmla="*/ 63 w 213"/>
              <a:gd name="T17" fmla="*/ 26 h 213"/>
              <a:gd name="T18" fmla="*/ 89 w 213"/>
              <a:gd name="T19" fmla="*/ 75 h 213"/>
              <a:gd name="T20" fmla="*/ 107 w 213"/>
              <a:gd name="T21" fmla="*/ 82 h 213"/>
              <a:gd name="T22" fmla="*/ 82 w 213"/>
              <a:gd name="T23" fmla="*/ 107 h 213"/>
              <a:gd name="T24" fmla="*/ 107 w 213"/>
              <a:gd name="T25" fmla="*/ 131 h 213"/>
              <a:gd name="T26" fmla="*/ 131 w 213"/>
              <a:gd name="T27" fmla="*/ 107 h 213"/>
              <a:gd name="T28" fmla="*/ 107 w 213"/>
              <a:gd name="T29" fmla="*/ 82 h 213"/>
              <a:gd name="T30" fmla="*/ 132 w 213"/>
              <a:gd name="T31" fmla="*/ 133 h 213"/>
              <a:gd name="T32" fmla="*/ 122 w 213"/>
              <a:gd name="T33" fmla="*/ 140 h 213"/>
              <a:gd name="T34" fmla="*/ 149 w 213"/>
              <a:gd name="T35" fmla="*/ 187 h 213"/>
              <a:gd name="T36" fmla="*/ 169 w 213"/>
              <a:gd name="T37" fmla="*/ 173 h 213"/>
              <a:gd name="T38" fmla="*/ 132 w 213"/>
              <a:gd name="T39" fmla="*/ 133 h 213"/>
              <a:gd name="T40" fmla="*/ 197 w 213"/>
              <a:gd name="T41" fmla="*/ 126 h 213"/>
              <a:gd name="T42" fmla="*/ 144 w 213"/>
              <a:gd name="T43" fmla="*/ 112 h 213"/>
              <a:gd name="T44" fmla="*/ 138 w 213"/>
              <a:gd name="T45" fmla="*/ 126 h 213"/>
              <a:gd name="T46" fmla="*/ 181 w 213"/>
              <a:gd name="T47" fmla="*/ 160 h 213"/>
              <a:gd name="T48" fmla="*/ 197 w 213"/>
              <a:gd name="T49" fmla="*/ 126 h 213"/>
              <a:gd name="T50" fmla="*/ 25 w 213"/>
              <a:gd name="T51" fmla="*/ 65 h 213"/>
              <a:gd name="T52" fmla="*/ 72 w 213"/>
              <a:gd name="T53" fmla="*/ 92 h 213"/>
              <a:gd name="T54" fmla="*/ 82 w 213"/>
              <a:gd name="T55" fmla="*/ 80 h 213"/>
              <a:gd name="T56" fmla="*/ 49 w 213"/>
              <a:gd name="T57" fmla="*/ 36 h 213"/>
              <a:gd name="T58" fmla="*/ 25 w 213"/>
              <a:gd name="T59" fmla="*/ 6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3" h="213">
                <a:moveTo>
                  <a:pt x="107" y="0"/>
                </a:moveTo>
                <a:cubicBezTo>
                  <a:pt x="166" y="0"/>
                  <a:pt x="213" y="48"/>
                  <a:pt x="213" y="107"/>
                </a:cubicBezTo>
                <a:cubicBezTo>
                  <a:pt x="213" y="165"/>
                  <a:pt x="166" y="213"/>
                  <a:pt x="107" y="213"/>
                </a:cubicBezTo>
                <a:cubicBezTo>
                  <a:pt x="48" y="213"/>
                  <a:pt x="0" y="165"/>
                  <a:pt x="0" y="107"/>
                </a:cubicBezTo>
                <a:cubicBezTo>
                  <a:pt x="0" y="48"/>
                  <a:pt x="48" y="0"/>
                  <a:pt x="107" y="0"/>
                </a:cubicBezTo>
                <a:close/>
                <a:moveTo>
                  <a:pt x="89" y="75"/>
                </a:moveTo>
                <a:cubicBezTo>
                  <a:pt x="93" y="73"/>
                  <a:pt x="96" y="71"/>
                  <a:pt x="100" y="70"/>
                </a:cubicBezTo>
                <a:cubicBezTo>
                  <a:pt x="87" y="18"/>
                  <a:pt x="87" y="18"/>
                  <a:pt x="87" y="18"/>
                </a:cubicBezTo>
                <a:cubicBezTo>
                  <a:pt x="79" y="20"/>
                  <a:pt x="71" y="23"/>
                  <a:pt x="63" y="26"/>
                </a:cubicBezTo>
                <a:cubicBezTo>
                  <a:pt x="89" y="75"/>
                  <a:pt x="89" y="75"/>
                  <a:pt x="89" y="75"/>
                </a:cubicBezTo>
                <a:close/>
                <a:moveTo>
                  <a:pt x="107" y="82"/>
                </a:moveTo>
                <a:cubicBezTo>
                  <a:pt x="93" y="82"/>
                  <a:pt x="82" y="93"/>
                  <a:pt x="82" y="107"/>
                </a:cubicBezTo>
                <a:cubicBezTo>
                  <a:pt x="82" y="120"/>
                  <a:pt x="93" y="131"/>
                  <a:pt x="107" y="131"/>
                </a:cubicBezTo>
                <a:cubicBezTo>
                  <a:pt x="120" y="131"/>
                  <a:pt x="131" y="120"/>
                  <a:pt x="131" y="107"/>
                </a:cubicBezTo>
                <a:cubicBezTo>
                  <a:pt x="131" y="93"/>
                  <a:pt x="120" y="82"/>
                  <a:pt x="107" y="82"/>
                </a:cubicBezTo>
                <a:close/>
                <a:moveTo>
                  <a:pt x="132" y="133"/>
                </a:moveTo>
                <a:cubicBezTo>
                  <a:pt x="129" y="135"/>
                  <a:pt x="126" y="138"/>
                  <a:pt x="122" y="140"/>
                </a:cubicBezTo>
                <a:cubicBezTo>
                  <a:pt x="149" y="187"/>
                  <a:pt x="149" y="187"/>
                  <a:pt x="149" y="187"/>
                </a:cubicBezTo>
                <a:cubicBezTo>
                  <a:pt x="156" y="183"/>
                  <a:pt x="163" y="178"/>
                  <a:pt x="169" y="173"/>
                </a:cubicBezTo>
                <a:cubicBezTo>
                  <a:pt x="132" y="133"/>
                  <a:pt x="132" y="133"/>
                  <a:pt x="132" y="133"/>
                </a:cubicBezTo>
                <a:close/>
                <a:moveTo>
                  <a:pt x="197" y="126"/>
                </a:moveTo>
                <a:cubicBezTo>
                  <a:pt x="144" y="112"/>
                  <a:pt x="144" y="112"/>
                  <a:pt x="144" y="112"/>
                </a:cubicBezTo>
                <a:cubicBezTo>
                  <a:pt x="143" y="117"/>
                  <a:pt x="141" y="121"/>
                  <a:pt x="138" y="126"/>
                </a:cubicBezTo>
                <a:cubicBezTo>
                  <a:pt x="181" y="160"/>
                  <a:pt x="181" y="160"/>
                  <a:pt x="181" y="160"/>
                </a:cubicBezTo>
                <a:cubicBezTo>
                  <a:pt x="188" y="149"/>
                  <a:pt x="194" y="138"/>
                  <a:pt x="197" y="126"/>
                </a:cubicBezTo>
                <a:close/>
                <a:moveTo>
                  <a:pt x="25" y="65"/>
                </a:moveTo>
                <a:cubicBezTo>
                  <a:pt x="72" y="92"/>
                  <a:pt x="72" y="92"/>
                  <a:pt x="72" y="92"/>
                </a:cubicBezTo>
                <a:cubicBezTo>
                  <a:pt x="75" y="87"/>
                  <a:pt x="78" y="83"/>
                  <a:pt x="82" y="80"/>
                </a:cubicBezTo>
                <a:cubicBezTo>
                  <a:pt x="49" y="36"/>
                  <a:pt x="49" y="36"/>
                  <a:pt x="49" y="36"/>
                </a:cubicBezTo>
                <a:cubicBezTo>
                  <a:pt x="39" y="44"/>
                  <a:pt x="31" y="54"/>
                  <a:pt x="25" y="65"/>
                </a:cubicBezTo>
                <a:close/>
              </a:path>
            </a:pathLst>
          </a:custGeom>
          <a:solidFill>
            <a:srgbClr val="44546A"/>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9" name="Freeform 39">
            <a:extLst>
              <a:ext uri="{FF2B5EF4-FFF2-40B4-BE49-F238E27FC236}">
                <a16:creationId xmlns:a16="http://schemas.microsoft.com/office/drawing/2014/main" id="{3F579CAA-E0F0-4419-B610-69F8060B33F9}"/>
              </a:ext>
            </a:extLst>
          </p:cNvPr>
          <p:cNvSpPr>
            <a:spLocks noEditPoints="1"/>
          </p:cNvSpPr>
          <p:nvPr/>
        </p:nvSpPr>
        <p:spPr bwMode="auto">
          <a:xfrm>
            <a:off x="9152890" y="1981200"/>
            <a:ext cx="478790" cy="391160"/>
          </a:xfrm>
          <a:custGeom>
            <a:avLst/>
            <a:gdLst>
              <a:gd name="T0" fmla="*/ 116 w 155"/>
              <a:gd name="T1" fmla="*/ 12 h 131"/>
              <a:gd name="T2" fmla="*/ 116 w 155"/>
              <a:gd name="T3" fmla="*/ 101 h 131"/>
              <a:gd name="T4" fmla="*/ 155 w 155"/>
              <a:gd name="T5" fmla="*/ 34 h 131"/>
              <a:gd name="T6" fmla="*/ 116 w 155"/>
              <a:gd name="T7" fmla="*/ 12 h 131"/>
              <a:gd name="T8" fmla="*/ 9 w 155"/>
              <a:gd name="T9" fmla="*/ 8 h 131"/>
              <a:gd name="T10" fmla="*/ 0 w 155"/>
              <a:gd name="T11" fmla="*/ 8 h 131"/>
              <a:gd name="T12" fmla="*/ 0 w 155"/>
              <a:gd name="T13" fmla="*/ 16 h 131"/>
              <a:gd name="T14" fmla="*/ 17 w 155"/>
              <a:gd name="T15" fmla="*/ 16 h 131"/>
              <a:gd name="T16" fmla="*/ 17 w 155"/>
              <a:gd name="T17" fmla="*/ 8 h 131"/>
              <a:gd name="T18" fmla="*/ 23 w 155"/>
              <a:gd name="T19" fmla="*/ 14 h 131"/>
              <a:gd name="T20" fmla="*/ 17 w 155"/>
              <a:gd name="T21" fmla="*/ 20 h 131"/>
              <a:gd name="T22" fmla="*/ 9 w 155"/>
              <a:gd name="T23" fmla="*/ 20 h 131"/>
              <a:gd name="T24" fmla="*/ 9 w 155"/>
              <a:gd name="T25" fmla="*/ 28 h 131"/>
              <a:gd name="T26" fmla="*/ 0 w 155"/>
              <a:gd name="T27" fmla="*/ 28 h 131"/>
              <a:gd name="T28" fmla="*/ 0 w 155"/>
              <a:gd name="T29" fmla="*/ 37 h 131"/>
              <a:gd name="T30" fmla="*/ 17 w 155"/>
              <a:gd name="T31" fmla="*/ 37 h 131"/>
              <a:gd name="T32" fmla="*/ 17 w 155"/>
              <a:gd name="T33" fmla="*/ 28 h 131"/>
              <a:gd name="T34" fmla="*/ 23 w 155"/>
              <a:gd name="T35" fmla="*/ 35 h 131"/>
              <a:gd name="T36" fmla="*/ 17 w 155"/>
              <a:gd name="T37" fmla="*/ 41 h 131"/>
              <a:gd name="T38" fmla="*/ 9 w 155"/>
              <a:gd name="T39" fmla="*/ 41 h 131"/>
              <a:gd name="T40" fmla="*/ 9 w 155"/>
              <a:gd name="T41" fmla="*/ 49 h 131"/>
              <a:gd name="T42" fmla="*/ 0 w 155"/>
              <a:gd name="T43" fmla="*/ 49 h 131"/>
              <a:gd name="T44" fmla="*/ 0 w 155"/>
              <a:gd name="T45" fmla="*/ 57 h 131"/>
              <a:gd name="T46" fmla="*/ 17 w 155"/>
              <a:gd name="T47" fmla="*/ 57 h 131"/>
              <a:gd name="T48" fmla="*/ 17 w 155"/>
              <a:gd name="T49" fmla="*/ 49 h 131"/>
              <a:gd name="T50" fmla="*/ 23 w 155"/>
              <a:gd name="T51" fmla="*/ 55 h 131"/>
              <a:gd name="T52" fmla="*/ 17 w 155"/>
              <a:gd name="T53" fmla="*/ 61 h 131"/>
              <a:gd name="T54" fmla="*/ 9 w 155"/>
              <a:gd name="T55" fmla="*/ 61 h 131"/>
              <a:gd name="T56" fmla="*/ 9 w 155"/>
              <a:gd name="T57" fmla="*/ 70 h 131"/>
              <a:gd name="T58" fmla="*/ 0 w 155"/>
              <a:gd name="T59" fmla="*/ 70 h 131"/>
              <a:gd name="T60" fmla="*/ 0 w 155"/>
              <a:gd name="T61" fmla="*/ 78 h 131"/>
              <a:gd name="T62" fmla="*/ 17 w 155"/>
              <a:gd name="T63" fmla="*/ 78 h 131"/>
              <a:gd name="T64" fmla="*/ 17 w 155"/>
              <a:gd name="T65" fmla="*/ 70 h 131"/>
              <a:gd name="T66" fmla="*/ 23 w 155"/>
              <a:gd name="T67" fmla="*/ 76 h 131"/>
              <a:gd name="T68" fmla="*/ 17 w 155"/>
              <a:gd name="T69" fmla="*/ 82 h 131"/>
              <a:gd name="T70" fmla="*/ 9 w 155"/>
              <a:gd name="T71" fmla="*/ 82 h 131"/>
              <a:gd name="T72" fmla="*/ 9 w 155"/>
              <a:gd name="T73" fmla="*/ 90 h 131"/>
              <a:gd name="T74" fmla="*/ 0 w 155"/>
              <a:gd name="T75" fmla="*/ 90 h 131"/>
              <a:gd name="T76" fmla="*/ 0 w 155"/>
              <a:gd name="T77" fmla="*/ 98 h 131"/>
              <a:gd name="T78" fmla="*/ 17 w 155"/>
              <a:gd name="T79" fmla="*/ 98 h 131"/>
              <a:gd name="T80" fmla="*/ 17 w 155"/>
              <a:gd name="T81" fmla="*/ 90 h 131"/>
              <a:gd name="T82" fmla="*/ 23 w 155"/>
              <a:gd name="T83" fmla="*/ 96 h 131"/>
              <a:gd name="T84" fmla="*/ 17 w 155"/>
              <a:gd name="T85" fmla="*/ 102 h 131"/>
              <a:gd name="T86" fmla="*/ 9 w 155"/>
              <a:gd name="T87" fmla="*/ 102 h 131"/>
              <a:gd name="T88" fmla="*/ 9 w 155"/>
              <a:gd name="T89" fmla="*/ 111 h 131"/>
              <a:gd name="T90" fmla="*/ 0 w 155"/>
              <a:gd name="T91" fmla="*/ 111 h 131"/>
              <a:gd name="T92" fmla="*/ 0 w 155"/>
              <a:gd name="T93" fmla="*/ 119 h 131"/>
              <a:gd name="T94" fmla="*/ 17 w 155"/>
              <a:gd name="T95" fmla="*/ 119 h 131"/>
              <a:gd name="T96" fmla="*/ 17 w 155"/>
              <a:gd name="T97" fmla="*/ 111 h 131"/>
              <a:gd name="T98" fmla="*/ 23 w 155"/>
              <a:gd name="T99" fmla="*/ 117 h 131"/>
              <a:gd name="T100" fmla="*/ 17 w 155"/>
              <a:gd name="T101" fmla="*/ 123 h 131"/>
              <a:gd name="T102" fmla="*/ 9 w 155"/>
              <a:gd name="T103" fmla="*/ 123 h 131"/>
              <a:gd name="T104" fmla="*/ 9 w 155"/>
              <a:gd name="T105" fmla="*/ 131 h 131"/>
              <a:gd name="T106" fmla="*/ 107 w 155"/>
              <a:gd name="T107" fmla="*/ 131 h 131"/>
              <a:gd name="T108" fmla="*/ 107 w 155"/>
              <a:gd name="T109" fmla="*/ 0 h 131"/>
              <a:gd name="T110" fmla="*/ 9 w 155"/>
              <a:gd name="T111" fmla="*/ 0 h 131"/>
              <a:gd name="T112" fmla="*/ 9 w 155"/>
              <a:gd name="T113" fmla="*/ 8 h 131"/>
              <a:gd name="T114" fmla="*/ 33 w 155"/>
              <a:gd name="T115" fmla="*/ 20 h 131"/>
              <a:gd name="T116" fmla="*/ 83 w 155"/>
              <a:gd name="T117" fmla="*/ 20 h 131"/>
              <a:gd name="T118" fmla="*/ 83 w 155"/>
              <a:gd name="T119" fmla="*/ 45 h 131"/>
              <a:gd name="T120" fmla="*/ 33 w 155"/>
              <a:gd name="T121" fmla="*/ 45 h 131"/>
              <a:gd name="T122" fmla="*/ 33 w 155"/>
              <a:gd name="T123" fmla="*/ 2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 h="131">
                <a:moveTo>
                  <a:pt x="116" y="12"/>
                </a:moveTo>
                <a:cubicBezTo>
                  <a:pt x="116" y="101"/>
                  <a:pt x="116" y="101"/>
                  <a:pt x="116" y="101"/>
                </a:cubicBezTo>
                <a:cubicBezTo>
                  <a:pt x="155" y="34"/>
                  <a:pt x="155" y="34"/>
                  <a:pt x="155" y="34"/>
                </a:cubicBezTo>
                <a:lnTo>
                  <a:pt x="116" y="12"/>
                </a:lnTo>
                <a:close/>
                <a:moveTo>
                  <a:pt x="9" y="8"/>
                </a:moveTo>
                <a:cubicBezTo>
                  <a:pt x="0" y="8"/>
                  <a:pt x="0" y="8"/>
                  <a:pt x="0" y="8"/>
                </a:cubicBezTo>
                <a:cubicBezTo>
                  <a:pt x="0" y="16"/>
                  <a:pt x="0" y="16"/>
                  <a:pt x="0" y="16"/>
                </a:cubicBezTo>
                <a:cubicBezTo>
                  <a:pt x="17" y="16"/>
                  <a:pt x="17" y="16"/>
                  <a:pt x="17" y="16"/>
                </a:cubicBezTo>
                <a:cubicBezTo>
                  <a:pt x="17" y="8"/>
                  <a:pt x="17" y="8"/>
                  <a:pt x="17" y="8"/>
                </a:cubicBezTo>
                <a:cubicBezTo>
                  <a:pt x="20" y="8"/>
                  <a:pt x="23" y="11"/>
                  <a:pt x="23" y="14"/>
                </a:cubicBezTo>
                <a:cubicBezTo>
                  <a:pt x="23" y="17"/>
                  <a:pt x="20" y="20"/>
                  <a:pt x="17" y="20"/>
                </a:cubicBezTo>
                <a:cubicBezTo>
                  <a:pt x="9" y="20"/>
                  <a:pt x="9" y="20"/>
                  <a:pt x="9" y="20"/>
                </a:cubicBezTo>
                <a:cubicBezTo>
                  <a:pt x="9" y="28"/>
                  <a:pt x="9" y="28"/>
                  <a:pt x="9" y="28"/>
                </a:cubicBezTo>
                <a:cubicBezTo>
                  <a:pt x="0" y="28"/>
                  <a:pt x="0" y="28"/>
                  <a:pt x="0" y="28"/>
                </a:cubicBezTo>
                <a:cubicBezTo>
                  <a:pt x="0" y="37"/>
                  <a:pt x="0" y="37"/>
                  <a:pt x="0" y="37"/>
                </a:cubicBezTo>
                <a:cubicBezTo>
                  <a:pt x="17" y="37"/>
                  <a:pt x="17" y="37"/>
                  <a:pt x="17" y="37"/>
                </a:cubicBezTo>
                <a:cubicBezTo>
                  <a:pt x="17" y="28"/>
                  <a:pt x="17" y="28"/>
                  <a:pt x="17" y="28"/>
                </a:cubicBezTo>
                <a:cubicBezTo>
                  <a:pt x="20" y="28"/>
                  <a:pt x="23" y="31"/>
                  <a:pt x="23" y="35"/>
                </a:cubicBezTo>
                <a:cubicBezTo>
                  <a:pt x="23" y="38"/>
                  <a:pt x="20" y="41"/>
                  <a:pt x="17" y="41"/>
                </a:cubicBezTo>
                <a:cubicBezTo>
                  <a:pt x="9" y="41"/>
                  <a:pt x="9" y="41"/>
                  <a:pt x="9" y="41"/>
                </a:cubicBezTo>
                <a:cubicBezTo>
                  <a:pt x="9" y="49"/>
                  <a:pt x="9" y="49"/>
                  <a:pt x="9" y="49"/>
                </a:cubicBezTo>
                <a:cubicBezTo>
                  <a:pt x="0" y="49"/>
                  <a:pt x="0" y="49"/>
                  <a:pt x="0" y="49"/>
                </a:cubicBezTo>
                <a:cubicBezTo>
                  <a:pt x="0" y="57"/>
                  <a:pt x="0" y="57"/>
                  <a:pt x="0" y="57"/>
                </a:cubicBezTo>
                <a:cubicBezTo>
                  <a:pt x="17" y="57"/>
                  <a:pt x="17" y="57"/>
                  <a:pt x="17" y="57"/>
                </a:cubicBezTo>
                <a:cubicBezTo>
                  <a:pt x="17" y="49"/>
                  <a:pt x="17" y="49"/>
                  <a:pt x="17" y="49"/>
                </a:cubicBezTo>
                <a:cubicBezTo>
                  <a:pt x="20" y="49"/>
                  <a:pt x="23" y="52"/>
                  <a:pt x="23" y="55"/>
                </a:cubicBezTo>
                <a:cubicBezTo>
                  <a:pt x="23" y="59"/>
                  <a:pt x="20" y="61"/>
                  <a:pt x="17" y="61"/>
                </a:cubicBezTo>
                <a:cubicBezTo>
                  <a:pt x="9" y="61"/>
                  <a:pt x="9" y="61"/>
                  <a:pt x="9" y="61"/>
                </a:cubicBezTo>
                <a:cubicBezTo>
                  <a:pt x="9" y="70"/>
                  <a:pt x="9" y="70"/>
                  <a:pt x="9" y="70"/>
                </a:cubicBezTo>
                <a:cubicBezTo>
                  <a:pt x="0" y="70"/>
                  <a:pt x="0" y="70"/>
                  <a:pt x="0" y="70"/>
                </a:cubicBezTo>
                <a:cubicBezTo>
                  <a:pt x="0" y="78"/>
                  <a:pt x="0" y="78"/>
                  <a:pt x="0" y="78"/>
                </a:cubicBezTo>
                <a:cubicBezTo>
                  <a:pt x="17" y="78"/>
                  <a:pt x="17" y="78"/>
                  <a:pt x="17" y="78"/>
                </a:cubicBezTo>
                <a:cubicBezTo>
                  <a:pt x="17" y="70"/>
                  <a:pt x="17" y="70"/>
                  <a:pt x="17" y="70"/>
                </a:cubicBezTo>
                <a:cubicBezTo>
                  <a:pt x="20" y="70"/>
                  <a:pt x="23" y="72"/>
                  <a:pt x="23" y="76"/>
                </a:cubicBezTo>
                <a:cubicBezTo>
                  <a:pt x="23" y="79"/>
                  <a:pt x="20" y="82"/>
                  <a:pt x="17" y="82"/>
                </a:cubicBezTo>
                <a:cubicBezTo>
                  <a:pt x="9" y="82"/>
                  <a:pt x="9" y="82"/>
                  <a:pt x="9" y="82"/>
                </a:cubicBezTo>
                <a:cubicBezTo>
                  <a:pt x="9" y="90"/>
                  <a:pt x="9" y="90"/>
                  <a:pt x="9" y="90"/>
                </a:cubicBezTo>
                <a:cubicBezTo>
                  <a:pt x="0" y="90"/>
                  <a:pt x="0" y="90"/>
                  <a:pt x="0" y="90"/>
                </a:cubicBezTo>
                <a:cubicBezTo>
                  <a:pt x="0" y="98"/>
                  <a:pt x="0" y="98"/>
                  <a:pt x="0" y="98"/>
                </a:cubicBezTo>
                <a:cubicBezTo>
                  <a:pt x="17" y="98"/>
                  <a:pt x="17" y="98"/>
                  <a:pt x="17" y="98"/>
                </a:cubicBezTo>
                <a:cubicBezTo>
                  <a:pt x="17" y="90"/>
                  <a:pt x="17" y="90"/>
                  <a:pt x="17" y="90"/>
                </a:cubicBezTo>
                <a:cubicBezTo>
                  <a:pt x="20" y="90"/>
                  <a:pt x="23" y="93"/>
                  <a:pt x="23" y="96"/>
                </a:cubicBezTo>
                <a:cubicBezTo>
                  <a:pt x="23" y="100"/>
                  <a:pt x="20" y="102"/>
                  <a:pt x="17" y="102"/>
                </a:cubicBezTo>
                <a:cubicBezTo>
                  <a:pt x="9" y="102"/>
                  <a:pt x="9" y="102"/>
                  <a:pt x="9" y="102"/>
                </a:cubicBezTo>
                <a:cubicBezTo>
                  <a:pt x="9" y="111"/>
                  <a:pt x="9" y="111"/>
                  <a:pt x="9" y="111"/>
                </a:cubicBezTo>
                <a:cubicBezTo>
                  <a:pt x="0" y="111"/>
                  <a:pt x="0" y="111"/>
                  <a:pt x="0" y="111"/>
                </a:cubicBezTo>
                <a:cubicBezTo>
                  <a:pt x="0" y="119"/>
                  <a:pt x="0" y="119"/>
                  <a:pt x="0" y="119"/>
                </a:cubicBezTo>
                <a:cubicBezTo>
                  <a:pt x="17" y="119"/>
                  <a:pt x="17" y="119"/>
                  <a:pt x="17" y="119"/>
                </a:cubicBezTo>
                <a:cubicBezTo>
                  <a:pt x="17" y="111"/>
                  <a:pt x="17" y="111"/>
                  <a:pt x="17" y="111"/>
                </a:cubicBezTo>
                <a:cubicBezTo>
                  <a:pt x="20" y="111"/>
                  <a:pt x="23" y="113"/>
                  <a:pt x="23" y="117"/>
                </a:cubicBezTo>
                <a:cubicBezTo>
                  <a:pt x="23" y="120"/>
                  <a:pt x="20" y="123"/>
                  <a:pt x="17" y="123"/>
                </a:cubicBezTo>
                <a:cubicBezTo>
                  <a:pt x="9" y="123"/>
                  <a:pt x="9" y="123"/>
                  <a:pt x="9" y="123"/>
                </a:cubicBezTo>
                <a:cubicBezTo>
                  <a:pt x="9" y="131"/>
                  <a:pt x="9" y="131"/>
                  <a:pt x="9" y="131"/>
                </a:cubicBezTo>
                <a:cubicBezTo>
                  <a:pt x="107" y="131"/>
                  <a:pt x="107" y="131"/>
                  <a:pt x="107" y="131"/>
                </a:cubicBezTo>
                <a:cubicBezTo>
                  <a:pt x="107" y="0"/>
                  <a:pt x="107" y="0"/>
                  <a:pt x="107" y="0"/>
                </a:cubicBezTo>
                <a:cubicBezTo>
                  <a:pt x="9" y="0"/>
                  <a:pt x="9" y="0"/>
                  <a:pt x="9" y="0"/>
                </a:cubicBezTo>
                <a:lnTo>
                  <a:pt x="9" y="8"/>
                </a:lnTo>
                <a:close/>
                <a:moveTo>
                  <a:pt x="33" y="20"/>
                </a:moveTo>
                <a:cubicBezTo>
                  <a:pt x="83" y="20"/>
                  <a:pt x="83" y="20"/>
                  <a:pt x="83" y="20"/>
                </a:cubicBezTo>
                <a:cubicBezTo>
                  <a:pt x="83" y="45"/>
                  <a:pt x="83" y="45"/>
                  <a:pt x="83" y="45"/>
                </a:cubicBezTo>
                <a:cubicBezTo>
                  <a:pt x="33" y="45"/>
                  <a:pt x="33" y="45"/>
                  <a:pt x="33" y="45"/>
                </a:cubicBezTo>
                <a:lnTo>
                  <a:pt x="33" y="20"/>
                </a:lnTo>
                <a:close/>
              </a:path>
            </a:pathLst>
          </a:custGeom>
          <a:solidFill>
            <a:srgbClr val="44546A"/>
          </a:solidFill>
          <a:ln>
            <a:noFill/>
          </a:ln>
        </p:spPr>
        <p:txBody>
          <a:bodyPr vert="horz" wrap="square" lIns="91440" tIns="45720" rIns="91440" bIns="45720" numCol="1" anchor="t" anchorCtr="0" compatLnSpc="1"/>
          <a:lstStyle/>
          <a:p>
            <a:endParaRPr lang="en-US" dirty="0">
              <a:solidFill>
                <a:schemeClr val="tx1">
                  <a:lumMod val="75000"/>
                  <a:lumOff val="25000"/>
                </a:schemeClr>
              </a:solidFill>
              <a:cs typeface="+mn-ea"/>
              <a:sym typeface="+mn-lt"/>
            </a:endParaRPr>
          </a:p>
        </p:txBody>
      </p:sp>
      <p:sp>
        <p:nvSpPr>
          <p:cNvPr id="80" name="文本框 79">
            <a:extLst>
              <a:ext uri="{FF2B5EF4-FFF2-40B4-BE49-F238E27FC236}">
                <a16:creationId xmlns:a16="http://schemas.microsoft.com/office/drawing/2014/main" id="{6CA568C2-C8E0-4F1D-9B4A-4526DBB27A05}"/>
              </a:ext>
            </a:extLst>
          </p:cNvPr>
          <p:cNvSpPr txBox="1"/>
          <p:nvPr/>
        </p:nvSpPr>
        <p:spPr>
          <a:xfrm>
            <a:off x="1339104" y="1679453"/>
            <a:ext cx="2671822" cy="1169551"/>
          </a:xfrm>
          <a:prstGeom prst="rect">
            <a:avLst/>
          </a:prstGeom>
          <a:noFill/>
        </p:spPr>
        <p:txBody>
          <a:bodyPr wrap="square" rtlCol="0">
            <a:spAutoFit/>
          </a:bodyPr>
          <a:lstStyle/>
          <a:p>
            <a:r>
              <a:rPr lang="en-US" altLang="zh-CN" sz="1400" dirty="0">
                <a:solidFill>
                  <a:schemeClr val="tx1">
                    <a:lumMod val="75000"/>
                    <a:lumOff val="25000"/>
                  </a:schemeClr>
                </a:solidFill>
                <a:cs typeface="+mn-ea"/>
                <a:sym typeface="+mn-lt"/>
              </a:rPr>
              <a:t>39503 records in 16 types of vulnerabilities were collected</a:t>
            </a:r>
          </a:p>
          <a:p>
            <a:endParaRPr lang="en-US" altLang="zh-CN" sz="1400" dirty="0">
              <a:solidFill>
                <a:schemeClr val="tx1">
                  <a:lumMod val="75000"/>
                  <a:lumOff val="25000"/>
                </a:schemeClr>
              </a:solidFill>
              <a:cs typeface="+mn-ea"/>
              <a:sym typeface="+mn-lt"/>
            </a:endParaRPr>
          </a:p>
          <a:p>
            <a:r>
              <a:rPr lang="en-US" altLang="zh-CN" sz="1400" dirty="0">
                <a:solidFill>
                  <a:schemeClr val="tx1">
                    <a:lumMod val="75000"/>
                    <a:lumOff val="25000"/>
                  </a:schemeClr>
                </a:solidFill>
                <a:cs typeface="+mn-ea"/>
                <a:sym typeface="+mn-lt"/>
              </a:rPr>
              <a:t>86 records missing detailed description were removed</a:t>
            </a:r>
            <a:endParaRPr lang="zh-CN" altLang="en-US" sz="1400" dirty="0">
              <a:solidFill>
                <a:schemeClr val="tx1">
                  <a:lumMod val="75000"/>
                  <a:lumOff val="25000"/>
                </a:schemeClr>
              </a:solidFill>
              <a:cs typeface="+mn-ea"/>
              <a:sym typeface="+mn-lt"/>
            </a:endParaRPr>
          </a:p>
        </p:txBody>
      </p:sp>
      <p:sp>
        <p:nvSpPr>
          <p:cNvPr id="81" name="文本框 80">
            <a:extLst>
              <a:ext uri="{FF2B5EF4-FFF2-40B4-BE49-F238E27FC236}">
                <a16:creationId xmlns:a16="http://schemas.microsoft.com/office/drawing/2014/main" id="{6847482B-3B89-4CCA-A864-93316BF4A4B6}"/>
              </a:ext>
            </a:extLst>
          </p:cNvPr>
          <p:cNvSpPr txBox="1"/>
          <p:nvPr/>
        </p:nvSpPr>
        <p:spPr>
          <a:xfrm>
            <a:off x="3878921" y="4788396"/>
            <a:ext cx="2196466" cy="1169551"/>
          </a:xfrm>
          <a:prstGeom prst="rect">
            <a:avLst/>
          </a:prstGeom>
          <a:noFill/>
        </p:spPr>
        <p:txBody>
          <a:bodyPr wrap="square" rtlCol="0">
            <a:spAutoFit/>
          </a:bodyPr>
          <a:lstStyle/>
          <a:p>
            <a:r>
              <a:rPr lang="en-US" altLang="zh-CN" sz="1400" dirty="0">
                <a:solidFill>
                  <a:schemeClr val="tx1">
                    <a:lumMod val="75000"/>
                    <a:lumOff val="25000"/>
                  </a:schemeClr>
                </a:solidFill>
                <a:cs typeface="+mn-ea"/>
                <a:sym typeface="+mn-lt"/>
              </a:rPr>
              <a:t>The average count of characters for the detailed description of</a:t>
            </a:r>
          </a:p>
          <a:p>
            <a:r>
              <a:rPr lang="en-US" altLang="zh-CN" sz="1400" dirty="0">
                <a:solidFill>
                  <a:schemeClr val="tx1">
                    <a:lumMod val="75000"/>
                    <a:lumOff val="25000"/>
                  </a:schemeClr>
                </a:solidFill>
                <a:cs typeface="+mn-ea"/>
                <a:sym typeface="+mn-lt"/>
              </a:rPr>
              <a:t>vulnerabilities is about 859.52.</a:t>
            </a:r>
            <a:endParaRPr lang="zh-CN" altLang="en-US" sz="1400" dirty="0">
              <a:solidFill>
                <a:schemeClr val="tx1">
                  <a:lumMod val="75000"/>
                  <a:lumOff val="25000"/>
                </a:schemeClr>
              </a:solidFill>
              <a:cs typeface="+mn-ea"/>
              <a:sym typeface="+mn-lt"/>
            </a:endParaRPr>
          </a:p>
        </p:txBody>
      </p:sp>
      <p:sp>
        <p:nvSpPr>
          <p:cNvPr id="82" name="文本框 81">
            <a:extLst>
              <a:ext uri="{FF2B5EF4-FFF2-40B4-BE49-F238E27FC236}">
                <a16:creationId xmlns:a16="http://schemas.microsoft.com/office/drawing/2014/main" id="{4B43C3FE-7204-4B9D-B751-D66DB59CB6DF}"/>
              </a:ext>
            </a:extLst>
          </p:cNvPr>
          <p:cNvSpPr txBox="1"/>
          <p:nvPr/>
        </p:nvSpPr>
        <p:spPr>
          <a:xfrm>
            <a:off x="5947908" y="1083419"/>
            <a:ext cx="2725107" cy="1815882"/>
          </a:xfrm>
          <a:prstGeom prst="rect">
            <a:avLst/>
          </a:prstGeom>
          <a:noFill/>
        </p:spPr>
        <p:txBody>
          <a:bodyPr wrap="square" rtlCol="0">
            <a:spAutoFit/>
          </a:bodyPr>
          <a:lstStyle/>
          <a:p>
            <a:r>
              <a:rPr lang="en-US" altLang="zh-CN" sz="1400" dirty="0">
                <a:solidFill>
                  <a:schemeClr val="tx1">
                    <a:lumMod val="75000"/>
                    <a:lumOff val="25000"/>
                  </a:schemeClr>
                </a:solidFill>
                <a:cs typeface="+mn-ea"/>
                <a:sym typeface="+mn-lt"/>
              </a:rPr>
              <a:t>URLs, numbers, punctuation,</a:t>
            </a:r>
          </a:p>
          <a:p>
            <a:r>
              <a:rPr lang="en-US" altLang="zh-CN" sz="1400" dirty="0">
                <a:solidFill>
                  <a:schemeClr val="tx1">
                    <a:lumMod val="75000"/>
                    <a:lumOff val="25000"/>
                  </a:schemeClr>
                </a:solidFill>
                <a:cs typeface="+mn-ea"/>
                <a:sym typeface="+mn-lt"/>
              </a:rPr>
              <a:t>the numbered serial numbers with circles, and space are deleted.</a:t>
            </a:r>
          </a:p>
          <a:p>
            <a:r>
              <a:rPr lang="en-US" altLang="zh-CN" sz="1400" dirty="0">
                <a:solidFill>
                  <a:schemeClr val="tx1">
                    <a:lumMod val="75000"/>
                    <a:lumOff val="25000"/>
                  </a:schemeClr>
                </a:solidFill>
                <a:cs typeface="+mn-ea"/>
                <a:sym typeface="+mn-lt"/>
              </a:rPr>
              <a:t>Convert all uppercase letters to lowercase letters.</a:t>
            </a:r>
          </a:p>
          <a:p>
            <a:r>
              <a:rPr lang="en-US" altLang="zh-CN" sz="1400" dirty="0">
                <a:solidFill>
                  <a:schemeClr val="tx1">
                    <a:lumMod val="75000"/>
                    <a:lumOff val="25000"/>
                  </a:schemeClr>
                </a:solidFill>
                <a:cs typeface="+mn-ea"/>
                <a:sym typeface="+mn-lt"/>
              </a:rPr>
              <a:t>Sliced by using the </a:t>
            </a:r>
            <a:r>
              <a:rPr lang="en-US" altLang="zh-CN" sz="1400" dirty="0" err="1">
                <a:solidFill>
                  <a:schemeClr val="tx1">
                    <a:lumMod val="75000"/>
                    <a:lumOff val="25000"/>
                  </a:schemeClr>
                </a:solidFill>
                <a:cs typeface="+mn-ea"/>
                <a:sym typeface="+mn-lt"/>
              </a:rPr>
              <a:t>jieba</a:t>
            </a:r>
            <a:r>
              <a:rPr lang="en-US" altLang="zh-CN" sz="1400" dirty="0">
                <a:solidFill>
                  <a:schemeClr val="tx1">
                    <a:lumMod val="75000"/>
                    <a:lumOff val="25000"/>
                  </a:schemeClr>
                </a:solidFill>
                <a:cs typeface="+mn-ea"/>
                <a:sym typeface="+mn-lt"/>
              </a:rPr>
              <a:t> module</a:t>
            </a:r>
            <a:endParaRPr lang="zh-CN" altLang="en-US" sz="1400" dirty="0">
              <a:solidFill>
                <a:schemeClr val="tx1">
                  <a:lumMod val="75000"/>
                  <a:lumOff val="25000"/>
                </a:schemeClr>
              </a:solidFill>
              <a:cs typeface="+mn-ea"/>
              <a:sym typeface="+mn-lt"/>
            </a:endParaRPr>
          </a:p>
        </p:txBody>
      </p:sp>
      <p:sp>
        <p:nvSpPr>
          <p:cNvPr id="83" name="文本框 82">
            <a:extLst>
              <a:ext uri="{FF2B5EF4-FFF2-40B4-BE49-F238E27FC236}">
                <a16:creationId xmlns:a16="http://schemas.microsoft.com/office/drawing/2014/main" id="{DE269BEB-CEE9-4413-AD3B-309EDC315D1D}"/>
              </a:ext>
            </a:extLst>
          </p:cNvPr>
          <p:cNvSpPr txBox="1"/>
          <p:nvPr/>
        </p:nvSpPr>
        <p:spPr>
          <a:xfrm>
            <a:off x="8502015" y="4521200"/>
            <a:ext cx="2389142" cy="954107"/>
          </a:xfrm>
          <a:prstGeom prst="rect">
            <a:avLst/>
          </a:prstGeom>
          <a:noFill/>
        </p:spPr>
        <p:txBody>
          <a:bodyPr wrap="square" rtlCol="0">
            <a:spAutoFit/>
          </a:bodyPr>
          <a:lstStyle/>
          <a:p>
            <a:r>
              <a:rPr lang="en-US" altLang="zh-CN" sz="1400" dirty="0">
                <a:solidFill>
                  <a:schemeClr val="tx1">
                    <a:lumMod val="75000"/>
                    <a:lumOff val="25000"/>
                  </a:schemeClr>
                </a:solidFill>
                <a:cs typeface="+mn-ea"/>
                <a:sym typeface="+mn-lt"/>
              </a:rPr>
              <a:t>Rows with empty values and records with extremely short detailed descriptions are removed.</a:t>
            </a:r>
            <a:endParaRPr lang="zh-CN" altLang="en-US" sz="1400" dirty="0">
              <a:solidFill>
                <a:schemeClr val="tx1">
                  <a:lumMod val="75000"/>
                  <a:lumOff val="25000"/>
                </a:schemeClr>
              </a:solidFill>
              <a:cs typeface="+mn-ea"/>
              <a:sym typeface="+mn-lt"/>
            </a:endParaRPr>
          </a:p>
        </p:txBody>
      </p:sp>
      <p:sp>
        <p:nvSpPr>
          <p:cNvPr id="84" name="文本框 83">
            <a:extLst>
              <a:ext uri="{FF2B5EF4-FFF2-40B4-BE49-F238E27FC236}">
                <a16:creationId xmlns:a16="http://schemas.microsoft.com/office/drawing/2014/main" id="{EE54D6A5-34BB-4A05-AE99-5C641BF3A18A}"/>
              </a:ext>
            </a:extLst>
          </p:cNvPr>
          <p:cNvSpPr txBox="1"/>
          <p:nvPr/>
        </p:nvSpPr>
        <p:spPr>
          <a:xfrm>
            <a:off x="1708150" y="2954655"/>
            <a:ext cx="1464565" cy="439479"/>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dirty="0">
                <a:solidFill>
                  <a:schemeClr val="tx1">
                    <a:lumMod val="75000"/>
                    <a:lumOff val="25000"/>
                  </a:schemeClr>
                </a:solidFill>
                <a:cs typeface="+mn-ea"/>
                <a:sym typeface="+mn-lt"/>
              </a:rPr>
              <a:t>Remove</a:t>
            </a:r>
            <a:endParaRPr lang="en-US" altLang="zh-CN" sz="2400" b="1" noProof="0" dirty="0">
              <a:ln>
                <a:noFill/>
              </a:ln>
              <a:solidFill>
                <a:schemeClr val="tx1">
                  <a:lumMod val="75000"/>
                  <a:lumOff val="25000"/>
                </a:schemeClr>
              </a:solidFill>
              <a:effectLst/>
              <a:uLnTx/>
              <a:uFillTx/>
              <a:cs typeface="+mn-ea"/>
              <a:sym typeface="+mn-lt"/>
            </a:endParaRPr>
          </a:p>
        </p:txBody>
      </p:sp>
      <p:sp>
        <p:nvSpPr>
          <p:cNvPr id="85" name="文本框 84">
            <a:extLst>
              <a:ext uri="{FF2B5EF4-FFF2-40B4-BE49-F238E27FC236}">
                <a16:creationId xmlns:a16="http://schemas.microsoft.com/office/drawing/2014/main" id="{046339C0-D9E3-4E7D-835B-CFEB75984662}"/>
              </a:ext>
            </a:extLst>
          </p:cNvPr>
          <p:cNvSpPr txBox="1"/>
          <p:nvPr/>
        </p:nvSpPr>
        <p:spPr>
          <a:xfrm>
            <a:off x="6241040" y="2953665"/>
            <a:ext cx="1691637" cy="439479"/>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Cleaning</a:t>
            </a:r>
          </a:p>
        </p:txBody>
      </p:sp>
      <p:sp>
        <p:nvSpPr>
          <p:cNvPr id="86" name="文本框 85">
            <a:extLst>
              <a:ext uri="{FF2B5EF4-FFF2-40B4-BE49-F238E27FC236}">
                <a16:creationId xmlns:a16="http://schemas.microsoft.com/office/drawing/2014/main" id="{BA70DA75-19DD-47FC-BCF6-CFC956C481AC}"/>
              </a:ext>
            </a:extLst>
          </p:cNvPr>
          <p:cNvSpPr txBox="1"/>
          <p:nvPr/>
        </p:nvSpPr>
        <p:spPr>
          <a:xfrm>
            <a:off x="4104005" y="4001770"/>
            <a:ext cx="1699259" cy="786626"/>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dirty="0">
                <a:solidFill>
                  <a:schemeClr val="tx1">
                    <a:lumMod val="75000"/>
                    <a:lumOff val="25000"/>
                  </a:schemeClr>
                </a:solidFill>
                <a:cs typeface="+mn-ea"/>
                <a:sym typeface="+mn-lt"/>
              </a:rPr>
              <a:t> Statistical</a:t>
            </a:r>
            <a:endParaRPr lang="en-US" altLang="zh-CN" sz="2400" b="1" noProof="0" dirty="0">
              <a:ln>
                <a:noFill/>
              </a:ln>
              <a:solidFill>
                <a:schemeClr val="tx1">
                  <a:lumMod val="75000"/>
                  <a:lumOff val="25000"/>
                </a:schemeClr>
              </a:solidFill>
              <a:effectLst/>
              <a:uLnTx/>
              <a:uFillTx/>
              <a:cs typeface="+mn-ea"/>
              <a:sym typeface="+mn-lt"/>
            </a:endParaRPr>
          </a:p>
        </p:txBody>
      </p:sp>
      <p:sp>
        <p:nvSpPr>
          <p:cNvPr id="87" name="文本框 86">
            <a:extLst>
              <a:ext uri="{FF2B5EF4-FFF2-40B4-BE49-F238E27FC236}">
                <a16:creationId xmlns:a16="http://schemas.microsoft.com/office/drawing/2014/main" id="{697CCB11-AFD5-4EF8-82C7-0A1F92EB85AB}"/>
              </a:ext>
            </a:extLst>
          </p:cNvPr>
          <p:cNvSpPr txBox="1"/>
          <p:nvPr/>
        </p:nvSpPr>
        <p:spPr>
          <a:xfrm>
            <a:off x="8682990" y="4001770"/>
            <a:ext cx="1503743" cy="439479"/>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dirty="0">
                <a:solidFill>
                  <a:schemeClr val="tx1">
                    <a:lumMod val="75000"/>
                    <a:lumOff val="25000"/>
                  </a:schemeClr>
                </a:solidFill>
                <a:cs typeface="+mn-ea"/>
                <a:sym typeface="+mn-lt"/>
              </a:rPr>
              <a:t>Screen</a:t>
            </a:r>
            <a:endParaRPr lang="en-US" altLang="zh-CN" sz="2400" b="1" noProof="0" dirty="0">
              <a:ln>
                <a:noFill/>
              </a:ln>
              <a:solidFill>
                <a:schemeClr val="tx1">
                  <a:lumMod val="75000"/>
                  <a:lumOff val="25000"/>
                </a:schemeClr>
              </a:solidFill>
              <a:effectLst/>
              <a:uLnTx/>
              <a:uFillTx/>
              <a:cs typeface="+mn-ea"/>
              <a:sym typeface="+mn-lt"/>
            </a:endParaRPr>
          </a:p>
        </p:txBody>
      </p:sp>
    </p:spTree>
    <p:extLst>
      <p:ext uri="{BB962C8B-B14F-4D97-AF65-F5344CB8AC3E}">
        <p14:creationId xmlns:p14="http://schemas.microsoft.com/office/powerpoint/2010/main" val="72065887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par>
                                <p:cTn id="10" presetID="53" presetClass="entr" presetSubtype="16" fill="hold" nodeType="withEffect">
                                  <p:stCondLst>
                                    <p:cond delay="0"/>
                                  </p:stCondLst>
                                  <p:childTnLst>
                                    <p:set>
                                      <p:cBhvr>
                                        <p:cTn id="11" dur="1" fill="hold">
                                          <p:stCondLst>
                                            <p:cond delay="0"/>
                                          </p:stCondLst>
                                        </p:cTn>
                                        <p:tgtEl>
                                          <p:spTgt spid="46"/>
                                        </p:tgtEl>
                                        <p:attrNameLst>
                                          <p:attrName>style.visibility</p:attrName>
                                        </p:attrNameLst>
                                      </p:cBhvr>
                                      <p:to>
                                        <p:strVal val="visible"/>
                                      </p:to>
                                    </p:set>
                                    <p:anim calcmode="lin" valueType="num">
                                      <p:cBhvr>
                                        <p:cTn id="12" dur="500" fill="hold"/>
                                        <p:tgtEl>
                                          <p:spTgt spid="46"/>
                                        </p:tgtEl>
                                        <p:attrNameLst>
                                          <p:attrName>ppt_w</p:attrName>
                                        </p:attrNameLst>
                                      </p:cBhvr>
                                      <p:tavLst>
                                        <p:tav tm="0">
                                          <p:val>
                                            <p:fltVal val="0"/>
                                          </p:val>
                                        </p:tav>
                                        <p:tav tm="100000">
                                          <p:val>
                                            <p:strVal val="#ppt_w"/>
                                          </p:val>
                                        </p:tav>
                                      </p:tavLst>
                                    </p:anim>
                                    <p:anim calcmode="lin" valueType="num">
                                      <p:cBhvr>
                                        <p:cTn id="13" dur="500" fill="hold"/>
                                        <p:tgtEl>
                                          <p:spTgt spid="46"/>
                                        </p:tgtEl>
                                        <p:attrNameLst>
                                          <p:attrName>ppt_h</p:attrName>
                                        </p:attrNameLst>
                                      </p:cBhvr>
                                      <p:tavLst>
                                        <p:tav tm="0">
                                          <p:val>
                                            <p:fltVal val="0"/>
                                          </p:val>
                                        </p:tav>
                                        <p:tav tm="100000">
                                          <p:val>
                                            <p:strVal val="#ppt_h"/>
                                          </p:val>
                                        </p:tav>
                                      </p:tavLst>
                                    </p:anim>
                                    <p:animEffect transition="in" filter="fade">
                                      <p:cBhvr>
                                        <p:cTn id="14" dur="500"/>
                                        <p:tgtEl>
                                          <p:spTgt spid="46"/>
                                        </p:tgtEl>
                                      </p:cBhvr>
                                    </p:animEffect>
                                  </p:childTnLst>
                                </p:cTn>
                              </p:par>
                              <p:par>
                                <p:cTn id="15" presetID="53" presetClass="entr" presetSubtype="16" fill="hold" nodeType="with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par>
                                <p:cTn id="20" presetID="53" presetClass="entr" presetSubtype="16" fill="hold" nodeType="with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p:cTn id="22" dur="500" fill="hold"/>
                                        <p:tgtEl>
                                          <p:spTgt spid="61"/>
                                        </p:tgtEl>
                                        <p:attrNameLst>
                                          <p:attrName>ppt_w</p:attrName>
                                        </p:attrNameLst>
                                      </p:cBhvr>
                                      <p:tavLst>
                                        <p:tav tm="0">
                                          <p:val>
                                            <p:fltVal val="0"/>
                                          </p:val>
                                        </p:tav>
                                        <p:tav tm="100000">
                                          <p:val>
                                            <p:strVal val="#ppt_w"/>
                                          </p:val>
                                        </p:tav>
                                      </p:tavLst>
                                    </p:anim>
                                    <p:anim calcmode="lin" valueType="num">
                                      <p:cBhvr>
                                        <p:cTn id="23" dur="500" fill="hold"/>
                                        <p:tgtEl>
                                          <p:spTgt spid="61"/>
                                        </p:tgtEl>
                                        <p:attrNameLst>
                                          <p:attrName>ppt_h</p:attrName>
                                        </p:attrNameLst>
                                      </p:cBhvr>
                                      <p:tavLst>
                                        <p:tav tm="0">
                                          <p:val>
                                            <p:fltVal val="0"/>
                                          </p:val>
                                        </p:tav>
                                        <p:tav tm="100000">
                                          <p:val>
                                            <p:strVal val="#ppt_h"/>
                                          </p:val>
                                        </p:tav>
                                      </p:tavLst>
                                    </p:anim>
                                    <p:animEffect transition="in" filter="fade">
                                      <p:cBhvr>
                                        <p:cTn id="24" dur="500"/>
                                        <p:tgtEl>
                                          <p:spTgt spid="61"/>
                                        </p:tgtEl>
                                      </p:cBhvr>
                                    </p:animEffect>
                                  </p:childTnLst>
                                </p:cTn>
                              </p:par>
                              <p:par>
                                <p:cTn id="25" presetID="53" presetClass="entr" presetSubtype="16" fill="hold"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p:cTn id="27" dur="500" fill="hold"/>
                                        <p:tgtEl>
                                          <p:spTgt spid="62"/>
                                        </p:tgtEl>
                                        <p:attrNameLst>
                                          <p:attrName>ppt_w</p:attrName>
                                        </p:attrNameLst>
                                      </p:cBhvr>
                                      <p:tavLst>
                                        <p:tav tm="0">
                                          <p:val>
                                            <p:fltVal val="0"/>
                                          </p:val>
                                        </p:tav>
                                        <p:tav tm="100000">
                                          <p:val>
                                            <p:strVal val="#ppt_w"/>
                                          </p:val>
                                        </p:tav>
                                      </p:tavLst>
                                    </p:anim>
                                    <p:anim calcmode="lin" valueType="num">
                                      <p:cBhvr>
                                        <p:cTn id="28" dur="500" fill="hold"/>
                                        <p:tgtEl>
                                          <p:spTgt spid="62"/>
                                        </p:tgtEl>
                                        <p:attrNameLst>
                                          <p:attrName>ppt_h</p:attrName>
                                        </p:attrNameLst>
                                      </p:cBhvr>
                                      <p:tavLst>
                                        <p:tav tm="0">
                                          <p:val>
                                            <p:fltVal val="0"/>
                                          </p:val>
                                        </p:tav>
                                        <p:tav tm="100000">
                                          <p:val>
                                            <p:strVal val="#ppt_h"/>
                                          </p:val>
                                        </p:tav>
                                      </p:tavLst>
                                    </p:anim>
                                    <p:animEffect transition="in" filter="fade">
                                      <p:cBhvr>
                                        <p:cTn id="29" dur="500"/>
                                        <p:tgtEl>
                                          <p:spTgt spid="6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63"/>
                                        </p:tgtEl>
                                        <p:attrNameLst>
                                          <p:attrName>style.visibility</p:attrName>
                                        </p:attrNameLst>
                                      </p:cBhvr>
                                      <p:to>
                                        <p:strVal val="visible"/>
                                      </p:to>
                                    </p:set>
                                    <p:anim calcmode="lin" valueType="num">
                                      <p:cBhvr>
                                        <p:cTn id="32" dur="500" fill="hold"/>
                                        <p:tgtEl>
                                          <p:spTgt spid="63"/>
                                        </p:tgtEl>
                                        <p:attrNameLst>
                                          <p:attrName>ppt_w</p:attrName>
                                        </p:attrNameLst>
                                      </p:cBhvr>
                                      <p:tavLst>
                                        <p:tav tm="0">
                                          <p:val>
                                            <p:fltVal val="0"/>
                                          </p:val>
                                        </p:tav>
                                        <p:tav tm="100000">
                                          <p:val>
                                            <p:strVal val="#ppt_w"/>
                                          </p:val>
                                        </p:tav>
                                      </p:tavLst>
                                    </p:anim>
                                    <p:anim calcmode="lin" valueType="num">
                                      <p:cBhvr>
                                        <p:cTn id="33" dur="500" fill="hold"/>
                                        <p:tgtEl>
                                          <p:spTgt spid="63"/>
                                        </p:tgtEl>
                                        <p:attrNameLst>
                                          <p:attrName>ppt_h</p:attrName>
                                        </p:attrNameLst>
                                      </p:cBhvr>
                                      <p:tavLst>
                                        <p:tav tm="0">
                                          <p:val>
                                            <p:fltVal val="0"/>
                                          </p:val>
                                        </p:tav>
                                        <p:tav tm="100000">
                                          <p:val>
                                            <p:strVal val="#ppt_h"/>
                                          </p:val>
                                        </p:tav>
                                      </p:tavLst>
                                    </p:anim>
                                    <p:animEffect transition="in" filter="fade">
                                      <p:cBhvr>
                                        <p:cTn id="34" dur="500"/>
                                        <p:tgtEl>
                                          <p:spTgt spid="6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fltVal val="0"/>
                                          </p:val>
                                        </p:tav>
                                        <p:tav tm="100000">
                                          <p:val>
                                            <p:strVal val="#ppt_w"/>
                                          </p:val>
                                        </p:tav>
                                      </p:tavLst>
                                    </p:anim>
                                    <p:anim calcmode="lin" valueType="num">
                                      <p:cBhvr>
                                        <p:cTn id="43" dur="500" fill="hold"/>
                                        <p:tgtEl>
                                          <p:spTgt spid="65"/>
                                        </p:tgtEl>
                                        <p:attrNameLst>
                                          <p:attrName>ppt_h</p:attrName>
                                        </p:attrNameLst>
                                      </p:cBhvr>
                                      <p:tavLst>
                                        <p:tav tm="0">
                                          <p:val>
                                            <p:fltVal val="0"/>
                                          </p:val>
                                        </p:tav>
                                        <p:tav tm="100000">
                                          <p:val>
                                            <p:strVal val="#ppt_h"/>
                                          </p:val>
                                        </p:tav>
                                      </p:tavLst>
                                    </p:anim>
                                    <p:animEffect transition="in" filter="fade">
                                      <p:cBhvr>
                                        <p:cTn id="44" dur="500"/>
                                        <p:tgtEl>
                                          <p:spTgt spid="6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anim calcmode="lin" valueType="num">
                                      <p:cBhvr>
                                        <p:cTn id="47" dur="500" fill="hold"/>
                                        <p:tgtEl>
                                          <p:spTgt spid="66"/>
                                        </p:tgtEl>
                                        <p:attrNameLst>
                                          <p:attrName>ppt_w</p:attrName>
                                        </p:attrNameLst>
                                      </p:cBhvr>
                                      <p:tavLst>
                                        <p:tav tm="0">
                                          <p:val>
                                            <p:fltVal val="0"/>
                                          </p:val>
                                        </p:tav>
                                        <p:tav tm="100000">
                                          <p:val>
                                            <p:strVal val="#ppt_w"/>
                                          </p:val>
                                        </p:tav>
                                      </p:tavLst>
                                    </p:anim>
                                    <p:anim calcmode="lin" valueType="num">
                                      <p:cBhvr>
                                        <p:cTn id="48" dur="500" fill="hold"/>
                                        <p:tgtEl>
                                          <p:spTgt spid="66"/>
                                        </p:tgtEl>
                                        <p:attrNameLst>
                                          <p:attrName>ppt_h</p:attrName>
                                        </p:attrNameLst>
                                      </p:cBhvr>
                                      <p:tavLst>
                                        <p:tav tm="0">
                                          <p:val>
                                            <p:fltVal val="0"/>
                                          </p:val>
                                        </p:tav>
                                        <p:tav tm="100000">
                                          <p:val>
                                            <p:strVal val="#ppt_h"/>
                                          </p:val>
                                        </p:tav>
                                      </p:tavLst>
                                    </p:anim>
                                    <p:animEffect transition="in" filter="fade">
                                      <p:cBhvr>
                                        <p:cTn id="49" dur="500"/>
                                        <p:tgtEl>
                                          <p:spTgt spid="6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7"/>
                                        </p:tgtEl>
                                        <p:attrNameLst>
                                          <p:attrName>style.visibility</p:attrName>
                                        </p:attrNameLst>
                                      </p:cBhvr>
                                      <p:to>
                                        <p:strVal val="visible"/>
                                      </p:to>
                                    </p:set>
                                    <p:anim calcmode="lin" valueType="num">
                                      <p:cBhvr>
                                        <p:cTn id="52" dur="500" fill="hold"/>
                                        <p:tgtEl>
                                          <p:spTgt spid="67"/>
                                        </p:tgtEl>
                                        <p:attrNameLst>
                                          <p:attrName>ppt_w</p:attrName>
                                        </p:attrNameLst>
                                      </p:cBhvr>
                                      <p:tavLst>
                                        <p:tav tm="0">
                                          <p:val>
                                            <p:fltVal val="0"/>
                                          </p:val>
                                        </p:tav>
                                        <p:tav tm="100000">
                                          <p:val>
                                            <p:strVal val="#ppt_w"/>
                                          </p:val>
                                        </p:tav>
                                      </p:tavLst>
                                    </p:anim>
                                    <p:anim calcmode="lin" valueType="num">
                                      <p:cBhvr>
                                        <p:cTn id="53" dur="500" fill="hold"/>
                                        <p:tgtEl>
                                          <p:spTgt spid="67"/>
                                        </p:tgtEl>
                                        <p:attrNameLst>
                                          <p:attrName>ppt_h</p:attrName>
                                        </p:attrNameLst>
                                      </p:cBhvr>
                                      <p:tavLst>
                                        <p:tav tm="0">
                                          <p:val>
                                            <p:fltVal val="0"/>
                                          </p:val>
                                        </p:tav>
                                        <p:tav tm="100000">
                                          <p:val>
                                            <p:strVal val="#ppt_h"/>
                                          </p:val>
                                        </p:tav>
                                      </p:tavLst>
                                    </p:anim>
                                    <p:animEffect transition="in" filter="fade">
                                      <p:cBhvr>
                                        <p:cTn id="54" dur="500"/>
                                        <p:tgtEl>
                                          <p:spTgt spid="67"/>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anim calcmode="lin" valueType="num">
                                      <p:cBhvr>
                                        <p:cTn id="57" dur="500" fill="hold"/>
                                        <p:tgtEl>
                                          <p:spTgt spid="68"/>
                                        </p:tgtEl>
                                        <p:attrNameLst>
                                          <p:attrName>ppt_w</p:attrName>
                                        </p:attrNameLst>
                                      </p:cBhvr>
                                      <p:tavLst>
                                        <p:tav tm="0">
                                          <p:val>
                                            <p:fltVal val="0"/>
                                          </p:val>
                                        </p:tav>
                                        <p:tav tm="100000">
                                          <p:val>
                                            <p:strVal val="#ppt_w"/>
                                          </p:val>
                                        </p:tav>
                                      </p:tavLst>
                                    </p:anim>
                                    <p:anim calcmode="lin" valueType="num">
                                      <p:cBhvr>
                                        <p:cTn id="58" dur="500" fill="hold"/>
                                        <p:tgtEl>
                                          <p:spTgt spid="68"/>
                                        </p:tgtEl>
                                        <p:attrNameLst>
                                          <p:attrName>ppt_h</p:attrName>
                                        </p:attrNameLst>
                                      </p:cBhvr>
                                      <p:tavLst>
                                        <p:tav tm="0">
                                          <p:val>
                                            <p:fltVal val="0"/>
                                          </p:val>
                                        </p:tav>
                                        <p:tav tm="100000">
                                          <p:val>
                                            <p:strVal val="#ppt_h"/>
                                          </p:val>
                                        </p:tav>
                                      </p:tavLst>
                                    </p:anim>
                                    <p:animEffect transition="in" filter="fade">
                                      <p:cBhvr>
                                        <p:cTn id="59" dur="500"/>
                                        <p:tgtEl>
                                          <p:spTgt spid="6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69"/>
                                        </p:tgtEl>
                                        <p:attrNameLst>
                                          <p:attrName>style.visibility</p:attrName>
                                        </p:attrNameLst>
                                      </p:cBhvr>
                                      <p:to>
                                        <p:strVal val="visible"/>
                                      </p:to>
                                    </p:set>
                                    <p:anim calcmode="lin" valueType="num">
                                      <p:cBhvr>
                                        <p:cTn id="62" dur="500" fill="hold"/>
                                        <p:tgtEl>
                                          <p:spTgt spid="69"/>
                                        </p:tgtEl>
                                        <p:attrNameLst>
                                          <p:attrName>ppt_w</p:attrName>
                                        </p:attrNameLst>
                                      </p:cBhvr>
                                      <p:tavLst>
                                        <p:tav tm="0">
                                          <p:val>
                                            <p:fltVal val="0"/>
                                          </p:val>
                                        </p:tav>
                                        <p:tav tm="100000">
                                          <p:val>
                                            <p:strVal val="#ppt_w"/>
                                          </p:val>
                                        </p:tav>
                                      </p:tavLst>
                                    </p:anim>
                                    <p:anim calcmode="lin" valueType="num">
                                      <p:cBhvr>
                                        <p:cTn id="63" dur="500" fill="hold"/>
                                        <p:tgtEl>
                                          <p:spTgt spid="69"/>
                                        </p:tgtEl>
                                        <p:attrNameLst>
                                          <p:attrName>ppt_h</p:attrName>
                                        </p:attrNameLst>
                                      </p:cBhvr>
                                      <p:tavLst>
                                        <p:tav tm="0">
                                          <p:val>
                                            <p:fltVal val="0"/>
                                          </p:val>
                                        </p:tav>
                                        <p:tav tm="100000">
                                          <p:val>
                                            <p:strVal val="#ppt_h"/>
                                          </p:val>
                                        </p:tav>
                                      </p:tavLst>
                                    </p:anim>
                                    <p:animEffect transition="in" filter="fade">
                                      <p:cBhvr>
                                        <p:cTn id="64" dur="500"/>
                                        <p:tgtEl>
                                          <p:spTgt spid="69"/>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70"/>
                                        </p:tgtEl>
                                        <p:attrNameLst>
                                          <p:attrName>style.visibility</p:attrName>
                                        </p:attrNameLst>
                                      </p:cBhvr>
                                      <p:to>
                                        <p:strVal val="visible"/>
                                      </p:to>
                                    </p:set>
                                    <p:anim calcmode="lin" valueType="num">
                                      <p:cBhvr>
                                        <p:cTn id="67" dur="500" fill="hold"/>
                                        <p:tgtEl>
                                          <p:spTgt spid="70"/>
                                        </p:tgtEl>
                                        <p:attrNameLst>
                                          <p:attrName>ppt_w</p:attrName>
                                        </p:attrNameLst>
                                      </p:cBhvr>
                                      <p:tavLst>
                                        <p:tav tm="0">
                                          <p:val>
                                            <p:fltVal val="0"/>
                                          </p:val>
                                        </p:tav>
                                        <p:tav tm="100000">
                                          <p:val>
                                            <p:strVal val="#ppt_w"/>
                                          </p:val>
                                        </p:tav>
                                      </p:tavLst>
                                    </p:anim>
                                    <p:anim calcmode="lin" valueType="num">
                                      <p:cBhvr>
                                        <p:cTn id="68" dur="500" fill="hold"/>
                                        <p:tgtEl>
                                          <p:spTgt spid="70"/>
                                        </p:tgtEl>
                                        <p:attrNameLst>
                                          <p:attrName>ppt_h</p:attrName>
                                        </p:attrNameLst>
                                      </p:cBhvr>
                                      <p:tavLst>
                                        <p:tav tm="0">
                                          <p:val>
                                            <p:fltVal val="0"/>
                                          </p:val>
                                        </p:tav>
                                        <p:tav tm="100000">
                                          <p:val>
                                            <p:strVal val="#ppt_h"/>
                                          </p:val>
                                        </p:tav>
                                      </p:tavLst>
                                    </p:anim>
                                    <p:animEffect transition="in" filter="fade">
                                      <p:cBhvr>
                                        <p:cTn id="69" dur="500"/>
                                        <p:tgtEl>
                                          <p:spTgt spid="70"/>
                                        </p:tgtEl>
                                      </p:cBhvr>
                                    </p:animEffect>
                                  </p:childTnLst>
                                </p:cTn>
                              </p:par>
                              <p:par>
                                <p:cTn id="70" presetID="53" presetClass="entr" presetSubtype="16" fill="hold" nodeType="withEffect">
                                  <p:stCondLst>
                                    <p:cond delay="0"/>
                                  </p:stCondLst>
                                  <p:childTnLst>
                                    <p:set>
                                      <p:cBhvr>
                                        <p:cTn id="71" dur="1" fill="hold">
                                          <p:stCondLst>
                                            <p:cond delay="0"/>
                                          </p:stCondLst>
                                        </p:cTn>
                                        <p:tgtEl>
                                          <p:spTgt spid="71"/>
                                        </p:tgtEl>
                                        <p:attrNameLst>
                                          <p:attrName>style.visibility</p:attrName>
                                        </p:attrNameLst>
                                      </p:cBhvr>
                                      <p:to>
                                        <p:strVal val="visible"/>
                                      </p:to>
                                    </p:set>
                                    <p:anim calcmode="lin" valueType="num">
                                      <p:cBhvr>
                                        <p:cTn id="72" dur="500" fill="hold"/>
                                        <p:tgtEl>
                                          <p:spTgt spid="71"/>
                                        </p:tgtEl>
                                        <p:attrNameLst>
                                          <p:attrName>ppt_w</p:attrName>
                                        </p:attrNameLst>
                                      </p:cBhvr>
                                      <p:tavLst>
                                        <p:tav tm="0">
                                          <p:val>
                                            <p:fltVal val="0"/>
                                          </p:val>
                                        </p:tav>
                                        <p:tav tm="100000">
                                          <p:val>
                                            <p:strVal val="#ppt_w"/>
                                          </p:val>
                                        </p:tav>
                                      </p:tavLst>
                                    </p:anim>
                                    <p:anim calcmode="lin" valueType="num">
                                      <p:cBhvr>
                                        <p:cTn id="73" dur="500" fill="hold"/>
                                        <p:tgtEl>
                                          <p:spTgt spid="71"/>
                                        </p:tgtEl>
                                        <p:attrNameLst>
                                          <p:attrName>ppt_h</p:attrName>
                                        </p:attrNameLst>
                                      </p:cBhvr>
                                      <p:tavLst>
                                        <p:tav tm="0">
                                          <p:val>
                                            <p:fltVal val="0"/>
                                          </p:val>
                                        </p:tav>
                                        <p:tav tm="100000">
                                          <p:val>
                                            <p:strVal val="#ppt_h"/>
                                          </p:val>
                                        </p:tav>
                                      </p:tavLst>
                                    </p:anim>
                                    <p:animEffect transition="in" filter="fade">
                                      <p:cBhvr>
                                        <p:cTn id="74" dur="500"/>
                                        <p:tgtEl>
                                          <p:spTgt spid="71"/>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77"/>
                                        </p:tgtEl>
                                        <p:attrNameLst>
                                          <p:attrName>style.visibility</p:attrName>
                                        </p:attrNameLst>
                                      </p:cBhvr>
                                      <p:to>
                                        <p:strVal val="visible"/>
                                      </p:to>
                                    </p:set>
                                    <p:anim calcmode="lin" valueType="num">
                                      <p:cBhvr>
                                        <p:cTn id="77" dur="500" fill="hold"/>
                                        <p:tgtEl>
                                          <p:spTgt spid="77"/>
                                        </p:tgtEl>
                                        <p:attrNameLst>
                                          <p:attrName>ppt_w</p:attrName>
                                        </p:attrNameLst>
                                      </p:cBhvr>
                                      <p:tavLst>
                                        <p:tav tm="0">
                                          <p:val>
                                            <p:fltVal val="0"/>
                                          </p:val>
                                        </p:tav>
                                        <p:tav tm="100000">
                                          <p:val>
                                            <p:strVal val="#ppt_w"/>
                                          </p:val>
                                        </p:tav>
                                      </p:tavLst>
                                    </p:anim>
                                    <p:anim calcmode="lin" valueType="num">
                                      <p:cBhvr>
                                        <p:cTn id="78" dur="500" fill="hold"/>
                                        <p:tgtEl>
                                          <p:spTgt spid="77"/>
                                        </p:tgtEl>
                                        <p:attrNameLst>
                                          <p:attrName>ppt_h</p:attrName>
                                        </p:attrNameLst>
                                      </p:cBhvr>
                                      <p:tavLst>
                                        <p:tav tm="0">
                                          <p:val>
                                            <p:fltVal val="0"/>
                                          </p:val>
                                        </p:tav>
                                        <p:tav tm="100000">
                                          <p:val>
                                            <p:strVal val="#ppt_h"/>
                                          </p:val>
                                        </p:tav>
                                      </p:tavLst>
                                    </p:anim>
                                    <p:animEffect transition="in" filter="fade">
                                      <p:cBhvr>
                                        <p:cTn id="79" dur="500"/>
                                        <p:tgtEl>
                                          <p:spTgt spid="77"/>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 calcmode="lin" valueType="num">
                                      <p:cBhvr>
                                        <p:cTn id="82" dur="500" fill="hold"/>
                                        <p:tgtEl>
                                          <p:spTgt spid="78"/>
                                        </p:tgtEl>
                                        <p:attrNameLst>
                                          <p:attrName>ppt_w</p:attrName>
                                        </p:attrNameLst>
                                      </p:cBhvr>
                                      <p:tavLst>
                                        <p:tav tm="0">
                                          <p:val>
                                            <p:fltVal val="0"/>
                                          </p:val>
                                        </p:tav>
                                        <p:tav tm="100000">
                                          <p:val>
                                            <p:strVal val="#ppt_w"/>
                                          </p:val>
                                        </p:tav>
                                      </p:tavLst>
                                    </p:anim>
                                    <p:anim calcmode="lin" valueType="num">
                                      <p:cBhvr>
                                        <p:cTn id="83" dur="500" fill="hold"/>
                                        <p:tgtEl>
                                          <p:spTgt spid="78"/>
                                        </p:tgtEl>
                                        <p:attrNameLst>
                                          <p:attrName>ppt_h</p:attrName>
                                        </p:attrNameLst>
                                      </p:cBhvr>
                                      <p:tavLst>
                                        <p:tav tm="0">
                                          <p:val>
                                            <p:fltVal val="0"/>
                                          </p:val>
                                        </p:tav>
                                        <p:tav tm="100000">
                                          <p:val>
                                            <p:strVal val="#ppt_h"/>
                                          </p:val>
                                        </p:tav>
                                      </p:tavLst>
                                    </p:anim>
                                    <p:animEffect transition="in" filter="fade">
                                      <p:cBhvr>
                                        <p:cTn id="84" dur="500"/>
                                        <p:tgtEl>
                                          <p:spTgt spid="7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79"/>
                                        </p:tgtEl>
                                        <p:attrNameLst>
                                          <p:attrName>style.visibility</p:attrName>
                                        </p:attrNameLst>
                                      </p:cBhvr>
                                      <p:to>
                                        <p:strVal val="visible"/>
                                      </p:to>
                                    </p:set>
                                    <p:anim calcmode="lin" valueType="num">
                                      <p:cBhvr>
                                        <p:cTn id="87" dur="500" fill="hold"/>
                                        <p:tgtEl>
                                          <p:spTgt spid="79"/>
                                        </p:tgtEl>
                                        <p:attrNameLst>
                                          <p:attrName>ppt_w</p:attrName>
                                        </p:attrNameLst>
                                      </p:cBhvr>
                                      <p:tavLst>
                                        <p:tav tm="0">
                                          <p:val>
                                            <p:fltVal val="0"/>
                                          </p:val>
                                        </p:tav>
                                        <p:tav tm="100000">
                                          <p:val>
                                            <p:strVal val="#ppt_w"/>
                                          </p:val>
                                        </p:tav>
                                      </p:tavLst>
                                    </p:anim>
                                    <p:anim calcmode="lin" valueType="num">
                                      <p:cBhvr>
                                        <p:cTn id="88" dur="500" fill="hold"/>
                                        <p:tgtEl>
                                          <p:spTgt spid="79"/>
                                        </p:tgtEl>
                                        <p:attrNameLst>
                                          <p:attrName>ppt_h</p:attrName>
                                        </p:attrNameLst>
                                      </p:cBhvr>
                                      <p:tavLst>
                                        <p:tav tm="0">
                                          <p:val>
                                            <p:fltVal val="0"/>
                                          </p:val>
                                        </p:tav>
                                        <p:tav tm="100000">
                                          <p:val>
                                            <p:strVal val="#ppt_h"/>
                                          </p:val>
                                        </p:tav>
                                      </p:tavLst>
                                    </p:anim>
                                    <p:animEffect transition="in" filter="fade">
                                      <p:cBhvr>
                                        <p:cTn id="89" dur="500"/>
                                        <p:tgtEl>
                                          <p:spTgt spid="7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80"/>
                                        </p:tgtEl>
                                        <p:attrNameLst>
                                          <p:attrName>style.visibility</p:attrName>
                                        </p:attrNameLst>
                                      </p:cBhvr>
                                      <p:to>
                                        <p:strVal val="visible"/>
                                      </p:to>
                                    </p:set>
                                    <p:anim calcmode="lin" valueType="num">
                                      <p:cBhvr>
                                        <p:cTn id="92" dur="500" fill="hold"/>
                                        <p:tgtEl>
                                          <p:spTgt spid="80"/>
                                        </p:tgtEl>
                                        <p:attrNameLst>
                                          <p:attrName>ppt_w</p:attrName>
                                        </p:attrNameLst>
                                      </p:cBhvr>
                                      <p:tavLst>
                                        <p:tav tm="0">
                                          <p:val>
                                            <p:fltVal val="0"/>
                                          </p:val>
                                        </p:tav>
                                        <p:tav tm="100000">
                                          <p:val>
                                            <p:strVal val="#ppt_w"/>
                                          </p:val>
                                        </p:tav>
                                      </p:tavLst>
                                    </p:anim>
                                    <p:anim calcmode="lin" valueType="num">
                                      <p:cBhvr>
                                        <p:cTn id="93" dur="500" fill="hold"/>
                                        <p:tgtEl>
                                          <p:spTgt spid="80"/>
                                        </p:tgtEl>
                                        <p:attrNameLst>
                                          <p:attrName>ppt_h</p:attrName>
                                        </p:attrNameLst>
                                      </p:cBhvr>
                                      <p:tavLst>
                                        <p:tav tm="0">
                                          <p:val>
                                            <p:fltVal val="0"/>
                                          </p:val>
                                        </p:tav>
                                        <p:tav tm="100000">
                                          <p:val>
                                            <p:strVal val="#ppt_h"/>
                                          </p:val>
                                        </p:tav>
                                      </p:tavLst>
                                    </p:anim>
                                    <p:animEffect transition="in" filter="fade">
                                      <p:cBhvr>
                                        <p:cTn id="94" dur="500"/>
                                        <p:tgtEl>
                                          <p:spTgt spid="8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81"/>
                                        </p:tgtEl>
                                        <p:attrNameLst>
                                          <p:attrName>style.visibility</p:attrName>
                                        </p:attrNameLst>
                                      </p:cBhvr>
                                      <p:to>
                                        <p:strVal val="visible"/>
                                      </p:to>
                                    </p:set>
                                    <p:anim calcmode="lin" valueType="num">
                                      <p:cBhvr>
                                        <p:cTn id="97" dur="500" fill="hold"/>
                                        <p:tgtEl>
                                          <p:spTgt spid="81"/>
                                        </p:tgtEl>
                                        <p:attrNameLst>
                                          <p:attrName>ppt_w</p:attrName>
                                        </p:attrNameLst>
                                      </p:cBhvr>
                                      <p:tavLst>
                                        <p:tav tm="0">
                                          <p:val>
                                            <p:fltVal val="0"/>
                                          </p:val>
                                        </p:tav>
                                        <p:tav tm="100000">
                                          <p:val>
                                            <p:strVal val="#ppt_w"/>
                                          </p:val>
                                        </p:tav>
                                      </p:tavLst>
                                    </p:anim>
                                    <p:anim calcmode="lin" valueType="num">
                                      <p:cBhvr>
                                        <p:cTn id="98" dur="500" fill="hold"/>
                                        <p:tgtEl>
                                          <p:spTgt spid="81"/>
                                        </p:tgtEl>
                                        <p:attrNameLst>
                                          <p:attrName>ppt_h</p:attrName>
                                        </p:attrNameLst>
                                      </p:cBhvr>
                                      <p:tavLst>
                                        <p:tav tm="0">
                                          <p:val>
                                            <p:fltVal val="0"/>
                                          </p:val>
                                        </p:tav>
                                        <p:tav tm="100000">
                                          <p:val>
                                            <p:strVal val="#ppt_h"/>
                                          </p:val>
                                        </p:tav>
                                      </p:tavLst>
                                    </p:anim>
                                    <p:animEffect transition="in" filter="fade">
                                      <p:cBhvr>
                                        <p:cTn id="99" dur="500"/>
                                        <p:tgtEl>
                                          <p:spTgt spid="81"/>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82"/>
                                        </p:tgtEl>
                                        <p:attrNameLst>
                                          <p:attrName>style.visibility</p:attrName>
                                        </p:attrNameLst>
                                      </p:cBhvr>
                                      <p:to>
                                        <p:strVal val="visible"/>
                                      </p:to>
                                    </p:set>
                                    <p:anim calcmode="lin" valueType="num">
                                      <p:cBhvr>
                                        <p:cTn id="102" dur="500" fill="hold"/>
                                        <p:tgtEl>
                                          <p:spTgt spid="82"/>
                                        </p:tgtEl>
                                        <p:attrNameLst>
                                          <p:attrName>ppt_w</p:attrName>
                                        </p:attrNameLst>
                                      </p:cBhvr>
                                      <p:tavLst>
                                        <p:tav tm="0">
                                          <p:val>
                                            <p:fltVal val="0"/>
                                          </p:val>
                                        </p:tav>
                                        <p:tav tm="100000">
                                          <p:val>
                                            <p:strVal val="#ppt_w"/>
                                          </p:val>
                                        </p:tav>
                                      </p:tavLst>
                                    </p:anim>
                                    <p:anim calcmode="lin" valueType="num">
                                      <p:cBhvr>
                                        <p:cTn id="103" dur="500" fill="hold"/>
                                        <p:tgtEl>
                                          <p:spTgt spid="82"/>
                                        </p:tgtEl>
                                        <p:attrNameLst>
                                          <p:attrName>ppt_h</p:attrName>
                                        </p:attrNameLst>
                                      </p:cBhvr>
                                      <p:tavLst>
                                        <p:tav tm="0">
                                          <p:val>
                                            <p:fltVal val="0"/>
                                          </p:val>
                                        </p:tav>
                                        <p:tav tm="100000">
                                          <p:val>
                                            <p:strVal val="#ppt_h"/>
                                          </p:val>
                                        </p:tav>
                                      </p:tavLst>
                                    </p:anim>
                                    <p:animEffect transition="in" filter="fade">
                                      <p:cBhvr>
                                        <p:cTn id="104" dur="500"/>
                                        <p:tgtEl>
                                          <p:spTgt spid="82"/>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83"/>
                                        </p:tgtEl>
                                        <p:attrNameLst>
                                          <p:attrName>style.visibility</p:attrName>
                                        </p:attrNameLst>
                                      </p:cBhvr>
                                      <p:to>
                                        <p:strVal val="visible"/>
                                      </p:to>
                                    </p:set>
                                    <p:anim calcmode="lin" valueType="num">
                                      <p:cBhvr>
                                        <p:cTn id="107" dur="500" fill="hold"/>
                                        <p:tgtEl>
                                          <p:spTgt spid="83"/>
                                        </p:tgtEl>
                                        <p:attrNameLst>
                                          <p:attrName>ppt_w</p:attrName>
                                        </p:attrNameLst>
                                      </p:cBhvr>
                                      <p:tavLst>
                                        <p:tav tm="0">
                                          <p:val>
                                            <p:fltVal val="0"/>
                                          </p:val>
                                        </p:tav>
                                        <p:tav tm="100000">
                                          <p:val>
                                            <p:strVal val="#ppt_w"/>
                                          </p:val>
                                        </p:tav>
                                      </p:tavLst>
                                    </p:anim>
                                    <p:anim calcmode="lin" valueType="num">
                                      <p:cBhvr>
                                        <p:cTn id="108" dur="500" fill="hold"/>
                                        <p:tgtEl>
                                          <p:spTgt spid="83"/>
                                        </p:tgtEl>
                                        <p:attrNameLst>
                                          <p:attrName>ppt_h</p:attrName>
                                        </p:attrNameLst>
                                      </p:cBhvr>
                                      <p:tavLst>
                                        <p:tav tm="0">
                                          <p:val>
                                            <p:fltVal val="0"/>
                                          </p:val>
                                        </p:tav>
                                        <p:tav tm="100000">
                                          <p:val>
                                            <p:strVal val="#ppt_h"/>
                                          </p:val>
                                        </p:tav>
                                      </p:tavLst>
                                    </p:anim>
                                    <p:animEffect transition="in" filter="fade">
                                      <p:cBhvr>
                                        <p:cTn id="109" dur="500"/>
                                        <p:tgtEl>
                                          <p:spTgt spid="8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84"/>
                                        </p:tgtEl>
                                        <p:attrNameLst>
                                          <p:attrName>style.visibility</p:attrName>
                                        </p:attrNameLst>
                                      </p:cBhvr>
                                      <p:to>
                                        <p:strVal val="visible"/>
                                      </p:to>
                                    </p:set>
                                    <p:anim calcmode="lin" valueType="num">
                                      <p:cBhvr>
                                        <p:cTn id="112" dur="500" fill="hold"/>
                                        <p:tgtEl>
                                          <p:spTgt spid="84"/>
                                        </p:tgtEl>
                                        <p:attrNameLst>
                                          <p:attrName>ppt_w</p:attrName>
                                        </p:attrNameLst>
                                      </p:cBhvr>
                                      <p:tavLst>
                                        <p:tav tm="0">
                                          <p:val>
                                            <p:fltVal val="0"/>
                                          </p:val>
                                        </p:tav>
                                        <p:tav tm="100000">
                                          <p:val>
                                            <p:strVal val="#ppt_w"/>
                                          </p:val>
                                        </p:tav>
                                      </p:tavLst>
                                    </p:anim>
                                    <p:anim calcmode="lin" valueType="num">
                                      <p:cBhvr>
                                        <p:cTn id="113" dur="500" fill="hold"/>
                                        <p:tgtEl>
                                          <p:spTgt spid="84"/>
                                        </p:tgtEl>
                                        <p:attrNameLst>
                                          <p:attrName>ppt_h</p:attrName>
                                        </p:attrNameLst>
                                      </p:cBhvr>
                                      <p:tavLst>
                                        <p:tav tm="0">
                                          <p:val>
                                            <p:fltVal val="0"/>
                                          </p:val>
                                        </p:tav>
                                        <p:tav tm="100000">
                                          <p:val>
                                            <p:strVal val="#ppt_h"/>
                                          </p:val>
                                        </p:tav>
                                      </p:tavLst>
                                    </p:anim>
                                    <p:animEffect transition="in" filter="fade">
                                      <p:cBhvr>
                                        <p:cTn id="114" dur="500"/>
                                        <p:tgtEl>
                                          <p:spTgt spid="84"/>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85"/>
                                        </p:tgtEl>
                                        <p:attrNameLst>
                                          <p:attrName>style.visibility</p:attrName>
                                        </p:attrNameLst>
                                      </p:cBhvr>
                                      <p:to>
                                        <p:strVal val="visible"/>
                                      </p:to>
                                    </p:set>
                                    <p:anim calcmode="lin" valueType="num">
                                      <p:cBhvr>
                                        <p:cTn id="117" dur="500" fill="hold"/>
                                        <p:tgtEl>
                                          <p:spTgt spid="85"/>
                                        </p:tgtEl>
                                        <p:attrNameLst>
                                          <p:attrName>ppt_w</p:attrName>
                                        </p:attrNameLst>
                                      </p:cBhvr>
                                      <p:tavLst>
                                        <p:tav tm="0">
                                          <p:val>
                                            <p:fltVal val="0"/>
                                          </p:val>
                                        </p:tav>
                                        <p:tav tm="100000">
                                          <p:val>
                                            <p:strVal val="#ppt_w"/>
                                          </p:val>
                                        </p:tav>
                                      </p:tavLst>
                                    </p:anim>
                                    <p:anim calcmode="lin" valueType="num">
                                      <p:cBhvr>
                                        <p:cTn id="118" dur="500" fill="hold"/>
                                        <p:tgtEl>
                                          <p:spTgt spid="85"/>
                                        </p:tgtEl>
                                        <p:attrNameLst>
                                          <p:attrName>ppt_h</p:attrName>
                                        </p:attrNameLst>
                                      </p:cBhvr>
                                      <p:tavLst>
                                        <p:tav tm="0">
                                          <p:val>
                                            <p:fltVal val="0"/>
                                          </p:val>
                                        </p:tav>
                                        <p:tav tm="100000">
                                          <p:val>
                                            <p:strVal val="#ppt_h"/>
                                          </p:val>
                                        </p:tav>
                                      </p:tavLst>
                                    </p:anim>
                                    <p:animEffect transition="in" filter="fade">
                                      <p:cBhvr>
                                        <p:cTn id="119" dur="500"/>
                                        <p:tgtEl>
                                          <p:spTgt spid="85"/>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86"/>
                                        </p:tgtEl>
                                        <p:attrNameLst>
                                          <p:attrName>style.visibility</p:attrName>
                                        </p:attrNameLst>
                                      </p:cBhvr>
                                      <p:to>
                                        <p:strVal val="visible"/>
                                      </p:to>
                                    </p:set>
                                    <p:anim calcmode="lin" valueType="num">
                                      <p:cBhvr>
                                        <p:cTn id="122" dur="500" fill="hold"/>
                                        <p:tgtEl>
                                          <p:spTgt spid="86"/>
                                        </p:tgtEl>
                                        <p:attrNameLst>
                                          <p:attrName>ppt_w</p:attrName>
                                        </p:attrNameLst>
                                      </p:cBhvr>
                                      <p:tavLst>
                                        <p:tav tm="0">
                                          <p:val>
                                            <p:fltVal val="0"/>
                                          </p:val>
                                        </p:tav>
                                        <p:tav tm="100000">
                                          <p:val>
                                            <p:strVal val="#ppt_w"/>
                                          </p:val>
                                        </p:tav>
                                      </p:tavLst>
                                    </p:anim>
                                    <p:anim calcmode="lin" valueType="num">
                                      <p:cBhvr>
                                        <p:cTn id="123" dur="500" fill="hold"/>
                                        <p:tgtEl>
                                          <p:spTgt spid="86"/>
                                        </p:tgtEl>
                                        <p:attrNameLst>
                                          <p:attrName>ppt_h</p:attrName>
                                        </p:attrNameLst>
                                      </p:cBhvr>
                                      <p:tavLst>
                                        <p:tav tm="0">
                                          <p:val>
                                            <p:fltVal val="0"/>
                                          </p:val>
                                        </p:tav>
                                        <p:tav tm="100000">
                                          <p:val>
                                            <p:strVal val="#ppt_h"/>
                                          </p:val>
                                        </p:tav>
                                      </p:tavLst>
                                    </p:anim>
                                    <p:animEffect transition="in" filter="fade">
                                      <p:cBhvr>
                                        <p:cTn id="124" dur="500"/>
                                        <p:tgtEl>
                                          <p:spTgt spid="86"/>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87"/>
                                        </p:tgtEl>
                                        <p:attrNameLst>
                                          <p:attrName>style.visibility</p:attrName>
                                        </p:attrNameLst>
                                      </p:cBhvr>
                                      <p:to>
                                        <p:strVal val="visible"/>
                                      </p:to>
                                    </p:set>
                                    <p:anim calcmode="lin" valueType="num">
                                      <p:cBhvr>
                                        <p:cTn id="127" dur="500" fill="hold"/>
                                        <p:tgtEl>
                                          <p:spTgt spid="87"/>
                                        </p:tgtEl>
                                        <p:attrNameLst>
                                          <p:attrName>ppt_w</p:attrName>
                                        </p:attrNameLst>
                                      </p:cBhvr>
                                      <p:tavLst>
                                        <p:tav tm="0">
                                          <p:val>
                                            <p:fltVal val="0"/>
                                          </p:val>
                                        </p:tav>
                                        <p:tav tm="100000">
                                          <p:val>
                                            <p:strVal val="#ppt_w"/>
                                          </p:val>
                                        </p:tav>
                                      </p:tavLst>
                                    </p:anim>
                                    <p:anim calcmode="lin" valueType="num">
                                      <p:cBhvr>
                                        <p:cTn id="128" dur="500" fill="hold"/>
                                        <p:tgtEl>
                                          <p:spTgt spid="87"/>
                                        </p:tgtEl>
                                        <p:attrNameLst>
                                          <p:attrName>ppt_h</p:attrName>
                                        </p:attrNameLst>
                                      </p:cBhvr>
                                      <p:tavLst>
                                        <p:tav tm="0">
                                          <p:val>
                                            <p:fltVal val="0"/>
                                          </p:val>
                                        </p:tav>
                                        <p:tav tm="100000">
                                          <p:val>
                                            <p:strVal val="#ppt_h"/>
                                          </p:val>
                                        </p:tav>
                                      </p:tavLst>
                                    </p:anim>
                                    <p:animEffect transition="in" filter="fade">
                                      <p:cBhvr>
                                        <p:cTn id="129"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7" grpId="0" animBg="1"/>
      <p:bldP spid="77" grpId="1" animBg="1"/>
      <p:bldP spid="78" grpId="0" animBg="1"/>
      <p:bldP spid="78" grpId="1" animBg="1"/>
      <p:bldP spid="79" grpId="0" animBg="1"/>
      <p:bldP spid="79" grpId="1" animBg="1"/>
      <p:bldP spid="80" grpId="0"/>
      <p:bldP spid="80" grpId="1"/>
      <p:bldP spid="81" grpId="0"/>
      <p:bldP spid="81" grpId="1"/>
      <p:bldP spid="82" grpId="0"/>
      <p:bldP spid="82" grpId="1"/>
      <p:bldP spid="83" grpId="0"/>
      <p:bldP spid="83" grpId="1"/>
      <p:bldP spid="84" grpId="0"/>
      <p:bldP spid="84" grpId="1"/>
      <p:bldP spid="85" grpId="0"/>
      <p:bldP spid="85" grpId="1"/>
      <p:bldP spid="86" grpId="0"/>
      <p:bldP spid="86" grpId="1"/>
      <p:bldP spid="87" grpId="0"/>
      <p:bldP spid="87"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7334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srgbClr val="44546A"/>
                </a:solidFill>
                <a:effectLst/>
                <a:uLnTx/>
                <a:uFillTx/>
                <a:cs typeface="+mn-ea"/>
                <a:sym typeface="+mn-lt"/>
              </a:rPr>
              <a:t>Data Summary</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12" name="文本框 11">
            <a:extLst>
              <a:ext uri="{FF2B5EF4-FFF2-40B4-BE49-F238E27FC236}">
                <a16:creationId xmlns:a16="http://schemas.microsoft.com/office/drawing/2014/main" id="{8C7FA1B1-5CEF-D24A-BD5A-15E7EBA8A338}"/>
              </a:ext>
            </a:extLst>
          </p:cNvPr>
          <p:cNvSpPr txBox="1"/>
          <p:nvPr/>
        </p:nvSpPr>
        <p:spPr>
          <a:xfrm>
            <a:off x="710569" y="2105560"/>
            <a:ext cx="5028602" cy="2646878"/>
          </a:xfrm>
          <a:prstGeom prst="rect">
            <a:avLst/>
          </a:prstGeom>
          <a:noFill/>
        </p:spPr>
        <p:txBody>
          <a:bodyPr wrap="square" rtlCol="0">
            <a:spAutoFit/>
          </a:bodyPr>
          <a:lstStyle/>
          <a:p>
            <a:pPr lvl="0">
              <a:defRPr/>
            </a:pPr>
            <a:r>
              <a:rPr kumimoji="1" lang="en-US" altLang="zh-CN" sz="2400" dirty="0">
                <a:solidFill>
                  <a:srgbClr val="44546A"/>
                </a:solidFill>
                <a:cs typeface="+mn-ea"/>
                <a:sym typeface="+mn-lt"/>
              </a:rPr>
              <a:t>Finally, the dataset includes 30123 valid records.</a:t>
            </a:r>
          </a:p>
          <a:p>
            <a:pPr lvl="0">
              <a:defRPr/>
            </a:pPr>
            <a:endParaRPr kumimoji="1" lang="en-US" altLang="zh-CN" sz="2800" b="0" i="0" u="none" strike="noStrike" kern="1200" cap="none" spc="0" normalizeH="0" baseline="0" noProof="0" dirty="0">
              <a:ln>
                <a:noFill/>
              </a:ln>
              <a:solidFill>
                <a:srgbClr val="44546A"/>
              </a:solidFill>
              <a:effectLst/>
              <a:uLnTx/>
              <a:uFillTx/>
              <a:cs typeface="+mn-ea"/>
              <a:sym typeface="+mn-lt"/>
            </a:endParaRPr>
          </a:p>
          <a:p>
            <a:pPr lvl="0">
              <a:defRPr/>
            </a:pPr>
            <a:r>
              <a:rPr kumimoji="1" lang="en-US" altLang="zh-CN" dirty="0">
                <a:solidFill>
                  <a:srgbClr val="44546A"/>
                </a:solidFill>
                <a:cs typeface="+mn-ea"/>
                <a:sym typeface="+mn-lt"/>
              </a:rPr>
              <a:t>Among all types of vulnerabilities, SQL injection, Design Defect/Logic Error and Sensitive Information Disclosure occur more frequently than other types of vulnerabilities</a:t>
            </a:r>
            <a:endParaRPr kumimoji="1" lang="zh-CN" altLang="en-US" b="0" i="0" u="none" strike="noStrike" kern="1200" cap="none" spc="0" normalizeH="0" baseline="0" noProof="0" dirty="0">
              <a:ln>
                <a:noFill/>
              </a:ln>
              <a:solidFill>
                <a:srgbClr val="44546A"/>
              </a:solidFill>
              <a:effectLst/>
              <a:uLnTx/>
              <a:uFillTx/>
              <a:cs typeface="+mn-ea"/>
              <a:sym typeface="+mn-lt"/>
            </a:endParaRPr>
          </a:p>
        </p:txBody>
      </p:sp>
      <p:sp>
        <p:nvSpPr>
          <p:cNvPr id="19" name="文本框 18">
            <a:extLst>
              <a:ext uri="{FF2B5EF4-FFF2-40B4-BE49-F238E27FC236}">
                <a16:creationId xmlns:a16="http://schemas.microsoft.com/office/drawing/2014/main" id="{0385C859-EB3F-D64C-96C1-06C8D2538615}"/>
              </a:ext>
            </a:extLst>
          </p:cNvPr>
          <p:cNvSpPr txBox="1"/>
          <p:nvPr/>
        </p:nvSpPr>
        <p:spPr>
          <a:xfrm>
            <a:off x="353741" y="3263472"/>
            <a:ext cx="71365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dirty="0">
                <a:ln>
                  <a:noFill/>
                </a:ln>
                <a:solidFill>
                  <a:prstClr val="white"/>
                </a:solidFill>
                <a:effectLst/>
                <a:uLnTx/>
                <a:uFillTx/>
                <a:cs typeface="+mn-ea"/>
                <a:sym typeface="+mn-lt"/>
              </a:rPr>
              <a:t>62%</a:t>
            </a:r>
            <a:endParaRPr kumimoji="1" lang="zh-CN" altLang="en-US" sz="2000" b="0" i="0" u="none" strike="noStrike" kern="1200" cap="none" spc="0" normalizeH="0" baseline="0" noProof="0" dirty="0">
              <a:ln>
                <a:noFill/>
              </a:ln>
              <a:solidFill>
                <a:prstClr val="white"/>
              </a:solidFill>
              <a:effectLst/>
              <a:uLnTx/>
              <a:uFillTx/>
              <a:cs typeface="+mn-ea"/>
              <a:sym typeface="+mn-lt"/>
            </a:endParaRPr>
          </a:p>
        </p:txBody>
      </p:sp>
      <p:graphicFrame>
        <p:nvGraphicFramePr>
          <p:cNvPr id="20" name="表格 19">
            <a:extLst>
              <a:ext uri="{FF2B5EF4-FFF2-40B4-BE49-F238E27FC236}">
                <a16:creationId xmlns:a16="http://schemas.microsoft.com/office/drawing/2014/main" id="{33CAD285-708F-C5BB-8700-259F8EA0E05C}"/>
              </a:ext>
            </a:extLst>
          </p:cNvPr>
          <p:cNvGraphicFramePr>
            <a:graphicFrameLocks noGrp="1"/>
          </p:cNvGraphicFramePr>
          <p:nvPr>
            <p:extLst>
              <p:ext uri="{D42A27DB-BD31-4B8C-83A1-F6EECF244321}">
                <p14:modId xmlns:p14="http://schemas.microsoft.com/office/powerpoint/2010/main" val="92157263"/>
              </p:ext>
            </p:extLst>
          </p:nvPr>
        </p:nvGraphicFramePr>
        <p:xfrm>
          <a:off x="6096000" y="1776314"/>
          <a:ext cx="5550376" cy="3305371"/>
        </p:xfrm>
        <a:graphic>
          <a:graphicData uri="http://schemas.openxmlformats.org/drawingml/2006/table">
            <a:tbl>
              <a:tblPr firstRow="1" firstCol="1" bandRow="1">
                <a:tableStyleId>{5C22544A-7EE6-4342-B048-85BDC9FD1C3A}</a:tableStyleId>
              </a:tblPr>
              <a:tblGrid>
                <a:gridCol w="2750108">
                  <a:extLst>
                    <a:ext uri="{9D8B030D-6E8A-4147-A177-3AD203B41FA5}">
                      <a16:colId xmlns:a16="http://schemas.microsoft.com/office/drawing/2014/main" val="2918787259"/>
                    </a:ext>
                  </a:extLst>
                </a:gridCol>
                <a:gridCol w="735957">
                  <a:extLst>
                    <a:ext uri="{9D8B030D-6E8A-4147-A177-3AD203B41FA5}">
                      <a16:colId xmlns:a16="http://schemas.microsoft.com/office/drawing/2014/main" val="2686771934"/>
                    </a:ext>
                  </a:extLst>
                </a:gridCol>
                <a:gridCol w="735957">
                  <a:extLst>
                    <a:ext uri="{9D8B030D-6E8A-4147-A177-3AD203B41FA5}">
                      <a16:colId xmlns:a16="http://schemas.microsoft.com/office/drawing/2014/main" val="1535157566"/>
                    </a:ext>
                  </a:extLst>
                </a:gridCol>
                <a:gridCol w="664177">
                  <a:extLst>
                    <a:ext uri="{9D8B030D-6E8A-4147-A177-3AD203B41FA5}">
                      <a16:colId xmlns:a16="http://schemas.microsoft.com/office/drawing/2014/main" val="1796530319"/>
                    </a:ext>
                  </a:extLst>
                </a:gridCol>
                <a:gridCol w="664177">
                  <a:extLst>
                    <a:ext uri="{9D8B030D-6E8A-4147-A177-3AD203B41FA5}">
                      <a16:colId xmlns:a16="http://schemas.microsoft.com/office/drawing/2014/main" val="1940601633"/>
                    </a:ext>
                  </a:extLst>
                </a:gridCol>
              </a:tblGrid>
              <a:tr h="179705">
                <a:tc rowSpan="2">
                  <a:txBody>
                    <a:bodyPr/>
                    <a:lstStyle/>
                    <a:p>
                      <a:pPr algn="ctr">
                        <a:lnSpc>
                          <a:spcPct val="107000"/>
                        </a:lnSpc>
                        <a:spcAft>
                          <a:spcPts val="800"/>
                        </a:spcAft>
                      </a:pPr>
                      <a:r>
                        <a:rPr lang="en-US" sz="1400" dirty="0">
                          <a:effectLst/>
                        </a:rPr>
                        <a:t>Vulnerability Type</a:t>
                      </a:r>
                      <a:endParaRPr lang="zh-CN" sz="20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gridSpan="3">
                  <a:txBody>
                    <a:bodyPr/>
                    <a:lstStyle/>
                    <a:p>
                      <a:pPr algn="ctr">
                        <a:lnSpc>
                          <a:spcPct val="107000"/>
                        </a:lnSpc>
                        <a:spcAft>
                          <a:spcPts val="800"/>
                        </a:spcAft>
                      </a:pPr>
                      <a:r>
                        <a:rPr lang="en-US" sz="1400">
                          <a:effectLst/>
                        </a:rPr>
                        <a:t>Risk Level</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hMerge="1">
                  <a:txBody>
                    <a:bodyPr/>
                    <a:lstStyle/>
                    <a:p>
                      <a:endParaRPr lang="zh-CN" altLang="en-US"/>
                    </a:p>
                  </a:txBody>
                  <a:tcPr/>
                </a:tc>
                <a:tc hMerge="1">
                  <a:txBody>
                    <a:bodyPr/>
                    <a:lstStyle/>
                    <a:p>
                      <a:endParaRPr lang="zh-CN" altLang="en-US"/>
                    </a:p>
                  </a:txBody>
                  <a:tcPr/>
                </a:tc>
                <a:tc>
                  <a:txBody>
                    <a:bodyPr/>
                    <a:lstStyle/>
                    <a:p>
                      <a:pPr algn="ctr">
                        <a:lnSpc>
                          <a:spcPct val="107000"/>
                        </a:lnSpc>
                        <a:spcAft>
                          <a:spcPts val="800"/>
                        </a:spcAft>
                      </a:pPr>
                      <a:r>
                        <a:rPr lang="en-US" sz="1400">
                          <a:effectLst/>
                        </a:rPr>
                        <a:t>All</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3210756467"/>
                  </a:ext>
                </a:extLst>
              </a:tr>
              <a:tr h="179705">
                <a:tc vMerge="1">
                  <a:txBody>
                    <a:bodyPr/>
                    <a:lstStyle/>
                    <a:p>
                      <a:endParaRPr lang="zh-CN" altLang="en-US"/>
                    </a:p>
                  </a:txBody>
                  <a:tcPr/>
                </a:tc>
                <a:tc>
                  <a:txBody>
                    <a:bodyPr/>
                    <a:lstStyle/>
                    <a:p>
                      <a:pPr algn="ctr">
                        <a:lnSpc>
                          <a:spcPct val="107000"/>
                        </a:lnSpc>
                        <a:spcAft>
                          <a:spcPts val="800"/>
                        </a:spcAft>
                      </a:pPr>
                      <a:r>
                        <a:rPr lang="en-US" sz="1400">
                          <a:effectLst/>
                        </a:rPr>
                        <a:t>High</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ctr">
                        <a:lnSpc>
                          <a:spcPct val="107000"/>
                        </a:lnSpc>
                        <a:spcAft>
                          <a:spcPts val="800"/>
                        </a:spcAft>
                      </a:pPr>
                      <a:r>
                        <a:rPr lang="en-US" sz="1400">
                          <a:effectLst/>
                        </a:rPr>
                        <a:t>Middle</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ctr">
                        <a:lnSpc>
                          <a:spcPct val="107000"/>
                        </a:lnSpc>
                        <a:spcAft>
                          <a:spcPts val="800"/>
                        </a:spcAft>
                      </a:pPr>
                      <a:r>
                        <a:rPr lang="en-US" sz="1400">
                          <a:effectLst/>
                        </a:rPr>
                        <a:t>Low</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ctr">
                        <a:lnSpc>
                          <a:spcPct val="107000"/>
                        </a:lnSpc>
                        <a:spcAft>
                          <a:spcPts val="800"/>
                        </a:spcAft>
                      </a:pPr>
                      <a:r>
                        <a:rPr lang="en-US" sz="1400">
                          <a:effectLst/>
                        </a:rPr>
                        <a:t> </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580757602"/>
                  </a:ext>
                </a:extLst>
              </a:tr>
              <a:tr h="179705">
                <a:tc>
                  <a:txBody>
                    <a:bodyPr/>
                    <a:lstStyle/>
                    <a:p>
                      <a:pPr algn="just">
                        <a:lnSpc>
                          <a:spcPct val="107000"/>
                        </a:lnSpc>
                        <a:spcAft>
                          <a:spcPts val="800"/>
                        </a:spcAft>
                      </a:pPr>
                      <a:r>
                        <a:rPr lang="en-US" sz="1400">
                          <a:effectLst/>
                        </a:rPr>
                        <a:t>Cross-site Scripting (XSS)</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965</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1078</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742</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2785</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1828574305"/>
                  </a:ext>
                </a:extLst>
              </a:tr>
              <a:tr h="179705">
                <a:tc>
                  <a:txBody>
                    <a:bodyPr/>
                    <a:lstStyle/>
                    <a:p>
                      <a:pPr algn="just">
                        <a:lnSpc>
                          <a:spcPct val="107000"/>
                        </a:lnSpc>
                        <a:spcAft>
                          <a:spcPts val="800"/>
                        </a:spcAft>
                      </a:pPr>
                      <a:r>
                        <a:rPr lang="en-US" sz="1400">
                          <a:effectLst/>
                        </a:rPr>
                        <a:t>SQL Injection</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5533</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1573</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311</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7417</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1010528876"/>
                  </a:ext>
                </a:extLst>
              </a:tr>
              <a:tr h="179705">
                <a:tc>
                  <a:txBody>
                    <a:bodyPr/>
                    <a:lstStyle/>
                    <a:p>
                      <a:pPr algn="just">
                        <a:lnSpc>
                          <a:spcPct val="107000"/>
                        </a:lnSpc>
                        <a:spcAft>
                          <a:spcPts val="800"/>
                        </a:spcAft>
                      </a:pPr>
                      <a:r>
                        <a:rPr lang="en-US" sz="1400">
                          <a:effectLst/>
                        </a:rPr>
                        <a:t>Weak Password</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1696</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575</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148</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2419</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3935007666"/>
                  </a:ext>
                </a:extLst>
              </a:tr>
              <a:tr h="179705">
                <a:tc>
                  <a:txBody>
                    <a:bodyPr/>
                    <a:lstStyle/>
                    <a:p>
                      <a:pPr algn="just">
                        <a:lnSpc>
                          <a:spcPct val="107000"/>
                        </a:lnSpc>
                        <a:spcAft>
                          <a:spcPts val="800"/>
                        </a:spcAft>
                      </a:pPr>
                      <a:r>
                        <a:rPr lang="en-US" sz="1400">
                          <a:effectLst/>
                        </a:rPr>
                        <a:t>Successful Intrusion Event</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821</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108</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66</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995</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347180679"/>
                  </a:ext>
                </a:extLst>
              </a:tr>
              <a:tr h="179705">
                <a:tc>
                  <a:txBody>
                    <a:bodyPr/>
                    <a:lstStyle/>
                    <a:p>
                      <a:pPr algn="just">
                        <a:lnSpc>
                          <a:spcPct val="107000"/>
                        </a:lnSpc>
                        <a:spcAft>
                          <a:spcPts val="800"/>
                        </a:spcAft>
                      </a:pPr>
                      <a:r>
                        <a:rPr lang="en-US" sz="1400">
                          <a:effectLst/>
                        </a:rPr>
                        <a:t>Sensitive Information Disclosure</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1797</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775</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420</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2992</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2116170789"/>
                  </a:ext>
                </a:extLst>
              </a:tr>
              <a:tr h="179705">
                <a:tc>
                  <a:txBody>
                    <a:bodyPr/>
                    <a:lstStyle/>
                    <a:p>
                      <a:pPr algn="just">
                        <a:lnSpc>
                          <a:spcPct val="107000"/>
                        </a:lnSpc>
                        <a:spcAft>
                          <a:spcPts val="800"/>
                        </a:spcAft>
                      </a:pPr>
                      <a:r>
                        <a:rPr lang="en-US" sz="1400">
                          <a:effectLst/>
                        </a:rPr>
                        <a:t>File Operation Vulnerability</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1476</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406</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108</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1990</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2159306719"/>
                  </a:ext>
                </a:extLst>
              </a:tr>
              <a:tr h="179705">
                <a:tc>
                  <a:txBody>
                    <a:bodyPr/>
                    <a:lstStyle/>
                    <a:p>
                      <a:pPr algn="just">
                        <a:lnSpc>
                          <a:spcPct val="107000"/>
                        </a:lnSpc>
                        <a:spcAft>
                          <a:spcPts val="800"/>
                        </a:spcAft>
                      </a:pPr>
                      <a:r>
                        <a:rPr lang="en-US" sz="1400">
                          <a:effectLst/>
                        </a:rPr>
                        <a:t>Configuration Error</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1175</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373</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196</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1744</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1062957235"/>
                  </a:ext>
                </a:extLst>
              </a:tr>
              <a:tr h="179705">
                <a:tc>
                  <a:txBody>
                    <a:bodyPr/>
                    <a:lstStyle/>
                    <a:p>
                      <a:pPr algn="just">
                        <a:lnSpc>
                          <a:spcPct val="107000"/>
                        </a:lnSpc>
                        <a:spcAft>
                          <a:spcPts val="800"/>
                        </a:spcAft>
                      </a:pPr>
                      <a:r>
                        <a:rPr lang="en-US" sz="1400">
                          <a:effectLst/>
                        </a:rPr>
                        <a:t>Design Defect/Logic Error</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2797</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1062</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590</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4449</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3296429991"/>
                  </a:ext>
                </a:extLst>
              </a:tr>
              <a:tr h="179705">
                <a:tc>
                  <a:txBody>
                    <a:bodyPr/>
                    <a:lstStyle/>
                    <a:p>
                      <a:pPr algn="just">
                        <a:lnSpc>
                          <a:spcPct val="107000"/>
                        </a:lnSpc>
                        <a:spcAft>
                          <a:spcPts val="800"/>
                        </a:spcAft>
                      </a:pPr>
                      <a:r>
                        <a:rPr lang="en-US" sz="1400">
                          <a:effectLst/>
                        </a:rPr>
                        <a:t>Remote Code Execution</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2068</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435</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91</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2594</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1145465777"/>
                  </a:ext>
                </a:extLst>
              </a:tr>
              <a:tr h="179705">
                <a:tc>
                  <a:txBody>
                    <a:bodyPr/>
                    <a:lstStyle/>
                    <a:p>
                      <a:pPr algn="just">
                        <a:lnSpc>
                          <a:spcPct val="107000"/>
                        </a:lnSpc>
                        <a:spcAft>
                          <a:spcPts val="800"/>
                        </a:spcAft>
                      </a:pPr>
                      <a:r>
                        <a:rPr lang="en-US" sz="1400">
                          <a:effectLst/>
                        </a:rPr>
                        <a:t>Unauthorized Access/Permission Bypass</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1586</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859</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293</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2738</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716249052"/>
                  </a:ext>
                </a:extLst>
              </a:tr>
              <a:tr h="179705">
                <a:tc>
                  <a:txBody>
                    <a:bodyPr/>
                    <a:lstStyle/>
                    <a:p>
                      <a:pPr algn="just">
                        <a:lnSpc>
                          <a:spcPct val="107000"/>
                        </a:lnSpc>
                        <a:spcAft>
                          <a:spcPts val="800"/>
                        </a:spcAft>
                      </a:pPr>
                      <a:r>
                        <a:rPr lang="en-US" sz="1400">
                          <a:effectLst/>
                        </a:rPr>
                        <a:t>All</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19914</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17780" marR="17780" marT="0" marB="0" anchor="ctr"/>
                </a:tc>
                <a:tc>
                  <a:txBody>
                    <a:bodyPr/>
                    <a:lstStyle/>
                    <a:p>
                      <a:pPr algn="just">
                        <a:lnSpc>
                          <a:spcPct val="107000"/>
                        </a:lnSpc>
                        <a:spcAft>
                          <a:spcPts val="800"/>
                        </a:spcAft>
                      </a:pPr>
                      <a:r>
                        <a:rPr lang="en-US" sz="1400">
                          <a:effectLst/>
                        </a:rPr>
                        <a:t>7244</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a:effectLst/>
                        </a:rPr>
                        <a:t>2965</a:t>
                      </a:r>
                      <a:endParaRPr lang="zh-CN" sz="200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tc>
                  <a:txBody>
                    <a:bodyPr/>
                    <a:lstStyle/>
                    <a:p>
                      <a:pPr algn="just">
                        <a:lnSpc>
                          <a:spcPct val="107000"/>
                        </a:lnSpc>
                        <a:spcAft>
                          <a:spcPts val="800"/>
                        </a:spcAft>
                      </a:pPr>
                      <a:r>
                        <a:rPr lang="en-US" sz="1400" dirty="0">
                          <a:effectLst/>
                        </a:rPr>
                        <a:t>30123</a:t>
                      </a:r>
                      <a:endParaRPr lang="zh-CN" sz="20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5715" marR="5715" marT="5715" marB="0" anchor="ctr"/>
                </a:tc>
                <a:extLst>
                  <a:ext uri="{0D108BD9-81ED-4DB2-BD59-A6C34878D82A}">
                    <a16:rowId xmlns:a16="http://schemas.microsoft.com/office/drawing/2014/main" val="87684175"/>
                  </a:ext>
                </a:extLst>
              </a:tr>
            </a:tbl>
          </a:graphicData>
        </a:graphic>
      </p:graphicFrame>
    </p:spTree>
    <p:extLst>
      <p:ext uri="{BB962C8B-B14F-4D97-AF65-F5344CB8AC3E}">
        <p14:creationId xmlns:p14="http://schemas.microsoft.com/office/powerpoint/2010/main" val="316035743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462534"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rPr>
              <a:t>Feature Extraction</a:t>
            </a:r>
            <a:endParaRPr kumimoji="1" lang="zh-CN" altLang="en-US" sz="2400" b="0" i="0" u="none" strike="noStrike" kern="1200" cap="none" spc="0" normalizeH="0" baseline="0" noProof="0" dirty="0">
              <a:ln>
                <a:noFill/>
              </a:ln>
              <a:solidFill>
                <a:srgbClr val="44546A"/>
              </a:solidFill>
              <a:effectLst/>
              <a:uLnTx/>
              <a:uFillTx/>
              <a:latin typeface="Times New Roman" panose="02020603050405020304" pitchFamily="18" charset="0"/>
              <a:cs typeface="Times New Roman" panose="02020603050405020304" pitchFamily="18" charset="0"/>
              <a:sym typeface="+mn-lt"/>
            </a:endParaRPr>
          </a:p>
        </p:txBody>
      </p:sp>
      <p:graphicFrame>
        <p:nvGraphicFramePr>
          <p:cNvPr id="3" name="图示 2">
            <a:extLst>
              <a:ext uri="{FF2B5EF4-FFF2-40B4-BE49-F238E27FC236}">
                <a16:creationId xmlns:a16="http://schemas.microsoft.com/office/drawing/2014/main" id="{0BED92EA-6FA6-0351-5FE2-DA0EB9623708}"/>
              </a:ext>
            </a:extLst>
          </p:cNvPr>
          <p:cNvGraphicFramePr/>
          <p:nvPr>
            <p:extLst>
              <p:ext uri="{D42A27DB-BD31-4B8C-83A1-F6EECF244321}">
                <p14:modId xmlns:p14="http://schemas.microsoft.com/office/powerpoint/2010/main" val="1784288111"/>
              </p:ext>
            </p:extLst>
          </p:nvPr>
        </p:nvGraphicFramePr>
        <p:xfrm>
          <a:off x="1309915" y="1175657"/>
          <a:ext cx="10087428" cy="47189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647107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bfxqyqh">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TotalTime>
  <Words>2828</Words>
  <Application>Microsoft Office PowerPoint</Application>
  <PresentationFormat>宽屏</PresentationFormat>
  <Paragraphs>1053</Paragraphs>
  <Slides>19</Slides>
  <Notes>19</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19</vt:i4>
      </vt:variant>
    </vt:vector>
  </HeadingPairs>
  <TitlesOfParts>
    <vt:vector size="29" baseType="lpstr">
      <vt:lpstr>等线</vt:lpstr>
      <vt:lpstr>等线</vt:lpstr>
      <vt:lpstr>方正细谭黑简体</vt:lpstr>
      <vt:lpstr>微软雅黑</vt:lpstr>
      <vt:lpstr>Arial</vt:lpstr>
      <vt:lpstr>Calibri</vt:lpstr>
      <vt:lpstr>Times New Roman</vt:lpstr>
      <vt:lpstr>Work Sans</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极简工作总结计划</dc:title>
  <dc:creator>第一PPT</dc:creator>
  <cp:keywords>www.1ppt.com</cp:keywords>
  <dc:description>www.1ppt.com</dc:description>
  <cp:lastModifiedBy>世运 郝</cp:lastModifiedBy>
  <cp:revision>17</cp:revision>
  <dcterms:created xsi:type="dcterms:W3CDTF">2021-07-16T05:29:27Z</dcterms:created>
  <dcterms:modified xsi:type="dcterms:W3CDTF">2023-10-15T03:34:45Z</dcterms:modified>
</cp:coreProperties>
</file>